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86"/>
  </p:notesMasterIdLst>
  <p:handoutMasterIdLst>
    <p:handoutMasterId r:id="rId87"/>
  </p:handoutMasterIdLst>
  <p:sldIdLst>
    <p:sldId id="258" r:id="rId6"/>
    <p:sldId id="367" r:id="rId7"/>
    <p:sldId id="413" r:id="rId8"/>
    <p:sldId id="503" r:id="rId9"/>
    <p:sldId id="515" r:id="rId10"/>
    <p:sldId id="508" r:id="rId11"/>
    <p:sldId id="518" r:id="rId12"/>
    <p:sldId id="516" r:id="rId13"/>
    <p:sldId id="519" r:id="rId14"/>
    <p:sldId id="525" r:id="rId15"/>
    <p:sldId id="520" r:id="rId16"/>
    <p:sldId id="507" r:id="rId17"/>
    <p:sldId id="506" r:id="rId18"/>
    <p:sldId id="509" r:id="rId19"/>
    <p:sldId id="521" r:id="rId20"/>
    <p:sldId id="522" r:id="rId21"/>
    <p:sldId id="524" r:id="rId22"/>
    <p:sldId id="523" r:id="rId23"/>
    <p:sldId id="514" r:id="rId24"/>
    <p:sldId id="510" r:id="rId25"/>
    <p:sldId id="511" r:id="rId26"/>
    <p:sldId id="417" r:id="rId27"/>
    <p:sldId id="256" r:id="rId28"/>
    <p:sldId id="290" r:id="rId29"/>
    <p:sldId id="293" r:id="rId30"/>
    <p:sldId id="291" r:id="rId31"/>
    <p:sldId id="294" r:id="rId32"/>
    <p:sldId id="281" r:id="rId33"/>
    <p:sldId id="295" r:id="rId34"/>
    <p:sldId id="296" r:id="rId35"/>
    <p:sldId id="292" r:id="rId36"/>
    <p:sldId id="418" r:id="rId37"/>
    <p:sldId id="420" r:id="rId38"/>
    <p:sldId id="426" r:id="rId39"/>
    <p:sldId id="425" r:id="rId40"/>
    <p:sldId id="423" r:id="rId41"/>
    <p:sldId id="427" r:id="rId42"/>
    <p:sldId id="2076137547" r:id="rId43"/>
    <p:sldId id="428" r:id="rId44"/>
    <p:sldId id="424" r:id="rId45"/>
    <p:sldId id="687" r:id="rId46"/>
    <p:sldId id="640" r:id="rId47"/>
    <p:sldId id="674" r:id="rId48"/>
    <p:sldId id="680" r:id="rId49"/>
    <p:sldId id="697" r:id="rId50"/>
    <p:sldId id="701" r:id="rId51"/>
    <p:sldId id="699" r:id="rId52"/>
    <p:sldId id="698" r:id="rId53"/>
    <p:sldId id="732" r:id="rId54"/>
    <p:sldId id="705" r:id="rId55"/>
    <p:sldId id="730" r:id="rId56"/>
    <p:sldId id="733" r:id="rId57"/>
    <p:sldId id="703" r:id="rId58"/>
    <p:sldId id="682" r:id="rId59"/>
    <p:sldId id="419" r:id="rId60"/>
    <p:sldId id="631" r:id="rId61"/>
    <p:sldId id="646" r:id="rId62"/>
    <p:sldId id="632" r:id="rId63"/>
    <p:sldId id="1500" r:id="rId64"/>
    <p:sldId id="1501" r:id="rId65"/>
    <p:sldId id="1502" r:id="rId66"/>
    <p:sldId id="1503" r:id="rId67"/>
    <p:sldId id="1504" r:id="rId68"/>
    <p:sldId id="1505" r:id="rId69"/>
    <p:sldId id="751" r:id="rId70"/>
    <p:sldId id="744" r:id="rId71"/>
    <p:sldId id="745" r:id="rId72"/>
    <p:sldId id="3174" r:id="rId73"/>
    <p:sldId id="3173" r:id="rId74"/>
    <p:sldId id="1508" r:id="rId75"/>
    <p:sldId id="835" r:id="rId76"/>
    <p:sldId id="834" r:id="rId77"/>
    <p:sldId id="1506" r:id="rId78"/>
    <p:sldId id="635" r:id="rId79"/>
    <p:sldId id="2076137545" r:id="rId80"/>
    <p:sldId id="2076137546" r:id="rId81"/>
    <p:sldId id="2076137544" r:id="rId82"/>
    <p:sldId id="760" r:id="rId83"/>
    <p:sldId id="421" r:id="rId84"/>
    <p:sldId id="383" r:id="rId85"/>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a Odermatt" initials="CO"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4660" autoAdjust="0"/>
  </p:normalViewPr>
  <p:slideViewPr>
    <p:cSldViewPr snapToGrid="0">
      <p:cViewPr varScale="1">
        <p:scale>
          <a:sx n="120" d="100"/>
          <a:sy n="120" d="100"/>
        </p:scale>
        <p:origin x="168" y="10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viewProps" Target="viewProp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handoutMaster" Target="handoutMasters/handout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3.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7655181755965105E-2"/>
          <c:y val="4.0955299211148752E-2"/>
          <c:w val="0.91469186048274842"/>
          <c:h val="0.75895299844387454"/>
        </c:manualLayout>
      </c:layout>
      <c:barChart>
        <c:barDir val="col"/>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Tabelle1!$H$96:$H$106</c:f>
              <c:numCache>
                <c:formatCode>General</c:formatCode>
                <c:ptCount val="11"/>
                <c:pt idx="0">
                  <c:v>2020</c:v>
                </c:pt>
                <c:pt idx="1">
                  <c:v>2021</c:v>
                </c:pt>
                <c:pt idx="2">
                  <c:v>2022</c:v>
                </c:pt>
                <c:pt idx="3">
                  <c:v>2023</c:v>
                </c:pt>
                <c:pt idx="4">
                  <c:v>2024</c:v>
                </c:pt>
                <c:pt idx="5">
                  <c:v>2025</c:v>
                </c:pt>
                <c:pt idx="6">
                  <c:v>2026</c:v>
                </c:pt>
                <c:pt idx="7">
                  <c:v>2027</c:v>
                </c:pt>
                <c:pt idx="8">
                  <c:v>2028</c:v>
                </c:pt>
                <c:pt idx="9">
                  <c:v>2029</c:v>
                </c:pt>
                <c:pt idx="10">
                  <c:v>2030</c:v>
                </c:pt>
              </c:numCache>
            </c:numRef>
          </c:cat>
          <c:val>
            <c:numRef>
              <c:f>Tabelle1!$I$96:$I$106</c:f>
              <c:numCache>
                <c:formatCode>_ * #,##0_ ;_ * \-#,##0_ ;_ * "-"??_ ;_ @_ </c:formatCode>
                <c:ptCount val="11"/>
                <c:pt idx="0">
                  <c:v>2637</c:v>
                </c:pt>
                <c:pt idx="1">
                  <c:v>2667</c:v>
                </c:pt>
                <c:pt idx="2">
                  <c:v>2543</c:v>
                </c:pt>
                <c:pt idx="3">
                  <c:v>2585</c:v>
                </c:pt>
                <c:pt idx="4">
                  <c:v>2672</c:v>
                </c:pt>
                <c:pt idx="5">
                  <c:v>2738</c:v>
                </c:pt>
                <c:pt idx="6">
                  <c:v>2744</c:v>
                </c:pt>
                <c:pt idx="7">
                  <c:v>2824</c:v>
                </c:pt>
                <c:pt idx="8">
                  <c:v>2805</c:v>
                </c:pt>
                <c:pt idx="9" formatCode="General">
                  <c:v>2770</c:v>
                </c:pt>
                <c:pt idx="10" formatCode="General">
                  <c:v>2853</c:v>
                </c:pt>
              </c:numCache>
            </c:numRef>
          </c:val>
          <c:extLst>
            <c:ext xmlns:c16="http://schemas.microsoft.com/office/drawing/2014/chart" uri="{C3380CC4-5D6E-409C-BE32-E72D297353CC}">
              <c16:uniqueId val="{00000000-06CB-4405-BDE0-A77EA258A926}"/>
            </c:ext>
          </c:extLst>
        </c:ser>
        <c:dLbls>
          <c:showLegendKey val="0"/>
          <c:showVal val="0"/>
          <c:showCatName val="0"/>
          <c:showSerName val="0"/>
          <c:showPercent val="0"/>
          <c:showBubbleSize val="0"/>
        </c:dLbls>
        <c:gapWidth val="150"/>
        <c:axId val="562270984"/>
        <c:axId val="562270328"/>
      </c:barChart>
      <c:catAx>
        <c:axId val="562270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de-DE"/>
          </a:p>
        </c:txPr>
        <c:crossAx val="562270328"/>
        <c:crosses val="autoZero"/>
        <c:auto val="1"/>
        <c:lblAlgn val="ctr"/>
        <c:lblOffset val="300"/>
        <c:noMultiLvlLbl val="0"/>
      </c:catAx>
      <c:valAx>
        <c:axId val="562270328"/>
        <c:scaling>
          <c:orientation val="minMax"/>
        </c:scaling>
        <c:delete val="0"/>
        <c:axPos val="l"/>
        <c:majorGridlines>
          <c:spPr>
            <a:ln w="9525" cap="flat" cmpd="sng" algn="ctr">
              <a:solidFill>
                <a:schemeClr val="tx1">
                  <a:lumMod val="15000"/>
                  <a:lumOff val="85000"/>
                </a:schemeClr>
              </a:solidFill>
              <a:round/>
            </a:ln>
            <a:effectLst/>
          </c:spPr>
        </c:majorGridlines>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62270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de-CH" sz="1800" b="1" dirty="0">
                <a:solidFill>
                  <a:schemeClr val="tx1"/>
                </a:solidFill>
              </a:rPr>
              <a:t>Anzahl</a:t>
            </a:r>
            <a:r>
              <a:rPr lang="de-CH" sz="1800" b="1" baseline="0" dirty="0">
                <a:solidFill>
                  <a:schemeClr val="tx1"/>
                </a:solidFill>
              </a:rPr>
              <a:t> </a:t>
            </a:r>
            <a:r>
              <a:rPr lang="de-CH" sz="1800" b="1" dirty="0">
                <a:solidFill>
                  <a:schemeClr val="tx1"/>
                </a:solidFill>
              </a:rPr>
              <a:t>offene Lehrstellen im August</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de-DE"/>
        </a:p>
      </c:txPr>
    </c:title>
    <c:autoTitleDeleted val="0"/>
    <c:plotArea>
      <c:layout>
        <c:manualLayout>
          <c:layoutTarget val="inner"/>
          <c:xMode val="edge"/>
          <c:yMode val="edge"/>
          <c:x val="4.9310682066682654E-2"/>
          <c:y val="0.19861664928988199"/>
          <c:w val="0.93167656046832625"/>
          <c:h val="0.7108212997240041"/>
        </c:manualLayout>
      </c:layout>
      <c:barChart>
        <c:barDir val="col"/>
        <c:grouping val="clustered"/>
        <c:varyColors val="0"/>
        <c:ser>
          <c:idx val="0"/>
          <c:order val="0"/>
          <c:tx>
            <c:strRef>
              <c:f>Auswertungen!$A$62</c:f>
              <c:strCache>
                <c:ptCount val="1"/>
                <c:pt idx="0">
                  <c:v>Total</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Auswertungen!$B$61:$F$61</c:f>
              <c:numCache>
                <c:formatCode>General</c:formatCode>
                <c:ptCount val="5"/>
                <c:pt idx="0">
                  <c:v>2020</c:v>
                </c:pt>
                <c:pt idx="1">
                  <c:v>2021</c:v>
                </c:pt>
                <c:pt idx="2">
                  <c:v>2022</c:v>
                </c:pt>
                <c:pt idx="3">
                  <c:v>2023</c:v>
                </c:pt>
                <c:pt idx="4">
                  <c:v>2024</c:v>
                </c:pt>
              </c:numCache>
            </c:numRef>
          </c:cat>
          <c:val>
            <c:numRef>
              <c:f>Auswertungen!$B$62:$F$62</c:f>
              <c:numCache>
                <c:formatCode>General</c:formatCode>
                <c:ptCount val="5"/>
                <c:pt idx="0" formatCode="0">
                  <c:v>340</c:v>
                </c:pt>
                <c:pt idx="1">
                  <c:v>486</c:v>
                </c:pt>
                <c:pt idx="2">
                  <c:v>583</c:v>
                </c:pt>
                <c:pt idx="3">
                  <c:v>422</c:v>
                </c:pt>
                <c:pt idx="4">
                  <c:v>341</c:v>
                </c:pt>
              </c:numCache>
            </c:numRef>
          </c:val>
          <c:extLst>
            <c:ext xmlns:c16="http://schemas.microsoft.com/office/drawing/2014/chart" uri="{C3380CC4-5D6E-409C-BE32-E72D297353CC}">
              <c16:uniqueId val="{00000000-5BC6-48F7-BB32-4800EB269395}"/>
            </c:ext>
          </c:extLst>
        </c:ser>
        <c:dLbls>
          <c:showLegendKey val="0"/>
          <c:showVal val="0"/>
          <c:showCatName val="0"/>
          <c:showSerName val="0"/>
          <c:showPercent val="0"/>
          <c:showBubbleSize val="0"/>
        </c:dLbls>
        <c:gapWidth val="219"/>
        <c:overlap val="-27"/>
        <c:axId val="1367857711"/>
        <c:axId val="1367856751"/>
      </c:barChart>
      <c:catAx>
        <c:axId val="1367857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de-DE"/>
          </a:p>
        </c:txPr>
        <c:crossAx val="1367856751"/>
        <c:crosses val="autoZero"/>
        <c:auto val="1"/>
        <c:lblAlgn val="ctr"/>
        <c:lblOffset val="100"/>
        <c:noMultiLvlLbl val="0"/>
      </c:catAx>
      <c:valAx>
        <c:axId val="13678567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678577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CH" sz="1400"/>
              <a:t>Schulaustretende 2024</a:t>
            </a:r>
          </a:p>
        </c:rich>
      </c:tx>
      <c:layout>
        <c:manualLayout>
          <c:xMode val="edge"/>
          <c:yMode val="edge"/>
          <c:x val="3.9716096011495686E-2"/>
          <c:y val="0.1018518518518518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A6D-4FCE-9EA7-05AC2828A28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A6D-4FCE-9EA7-05AC2828A28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6D-4FCE-9EA7-05AC2828A28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A6D-4FCE-9EA7-05AC2828A283}"/>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[mappe1]Tabelle1!$A$1:$A$4</c:f>
              <c:strCache>
                <c:ptCount val="4"/>
                <c:pt idx="0">
                  <c:v>Berufliche Grundbildung</c:v>
                </c:pt>
                <c:pt idx="1">
                  <c:v>Allgemeinbildende Schulen</c:v>
                </c:pt>
                <c:pt idx="2">
                  <c:v>Brückenangebot/Zwischenlösung</c:v>
                </c:pt>
                <c:pt idx="3">
                  <c:v>keine Anschlusslösung</c:v>
                </c:pt>
              </c:strCache>
            </c:strRef>
          </c:cat>
          <c:val>
            <c:numRef>
              <c:f>[mappe1]Tabelle1!$B$1:$B$4</c:f>
              <c:numCache>
                <c:formatCode>0.0%</c:formatCode>
                <c:ptCount val="4"/>
                <c:pt idx="0">
                  <c:v>0.54200000000000004</c:v>
                </c:pt>
                <c:pt idx="1">
                  <c:v>0.28899999999999998</c:v>
                </c:pt>
                <c:pt idx="2">
                  <c:v>0.13700000000000001</c:v>
                </c:pt>
                <c:pt idx="3">
                  <c:v>3.1E-2</c:v>
                </c:pt>
              </c:numCache>
            </c:numRef>
          </c:val>
          <c:extLst>
            <c:ext xmlns:c16="http://schemas.microsoft.com/office/drawing/2014/chart" uri="{C3380CC4-5D6E-409C-BE32-E72D297353CC}">
              <c16:uniqueId val="{00000008-3A6D-4FCE-9EA7-05AC2828A28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4788749458759098"/>
          <c:y val="0.14066345873432484"/>
          <c:w val="0.33013112958021051"/>
          <c:h val="0.493595800524934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de-CH" sz="1800" b="1" dirty="0">
                <a:solidFill>
                  <a:schemeClr val="tx1"/>
                </a:solidFill>
              </a:rPr>
              <a:t>Anzahl Auflösungen Automobilfachmann/-frau EFZ</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de-DE"/>
        </a:p>
      </c:txPr>
    </c:title>
    <c:autoTitleDeleted val="0"/>
    <c:plotArea>
      <c:layout>
        <c:manualLayout>
          <c:layoutTarget val="inner"/>
          <c:xMode val="edge"/>
          <c:yMode val="edge"/>
          <c:x val="5.4178183084257335E-2"/>
          <c:y val="0.18635480226566986"/>
          <c:w val="0.93391705501098077"/>
          <c:h val="0.58914496593861065"/>
        </c:manualLayout>
      </c:layout>
      <c:barChart>
        <c:barDir val="col"/>
        <c:grouping val="clustered"/>
        <c:varyColors val="0"/>
        <c:ser>
          <c:idx val="0"/>
          <c:order val="0"/>
          <c:tx>
            <c:strRef>
              <c:f>Gesamtliste!$B$3</c:f>
              <c:strCache>
                <c:ptCount val="1"/>
                <c:pt idx="0">
                  <c:v>Anz. Auflösungen</c:v>
                </c:pt>
              </c:strCache>
            </c:strRef>
          </c:tx>
          <c:spPr>
            <a:solidFill>
              <a:srgbClr val="F47E3C"/>
            </a:solidFill>
            <a:ln>
              <a:noFill/>
            </a:ln>
            <a:effectLst/>
          </c:spPr>
          <c:invertIfNegative val="0"/>
          <c:dLbls>
            <c:spPr>
              <a:solidFill>
                <a:srgbClr val="FFFFF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Gesamtliste!$A$4:$A$10</c:f>
              <c:numCache>
                <c:formatCode>General</c:formatCode>
                <c:ptCount val="7"/>
                <c:pt idx="0">
                  <c:v>2018</c:v>
                </c:pt>
                <c:pt idx="1">
                  <c:v>2019</c:v>
                </c:pt>
                <c:pt idx="2">
                  <c:v>2020</c:v>
                </c:pt>
                <c:pt idx="3">
                  <c:v>2021</c:v>
                </c:pt>
                <c:pt idx="4">
                  <c:v>2022</c:v>
                </c:pt>
                <c:pt idx="5">
                  <c:v>2023</c:v>
                </c:pt>
                <c:pt idx="6">
                  <c:v>2024</c:v>
                </c:pt>
              </c:numCache>
            </c:numRef>
          </c:cat>
          <c:val>
            <c:numRef>
              <c:f>Gesamtliste!$B$4:$B$10</c:f>
              <c:numCache>
                <c:formatCode>General</c:formatCode>
                <c:ptCount val="7"/>
                <c:pt idx="0">
                  <c:v>24</c:v>
                </c:pt>
                <c:pt idx="1">
                  <c:v>16</c:v>
                </c:pt>
                <c:pt idx="2">
                  <c:v>13</c:v>
                </c:pt>
                <c:pt idx="3">
                  <c:v>13</c:v>
                </c:pt>
                <c:pt idx="4">
                  <c:v>13</c:v>
                </c:pt>
                <c:pt idx="5">
                  <c:v>8</c:v>
                </c:pt>
                <c:pt idx="6">
                  <c:v>20</c:v>
                </c:pt>
              </c:numCache>
            </c:numRef>
          </c:val>
          <c:extLst>
            <c:ext xmlns:c16="http://schemas.microsoft.com/office/drawing/2014/chart" uri="{C3380CC4-5D6E-409C-BE32-E72D297353CC}">
              <c16:uniqueId val="{00000000-4356-4C12-A2A5-6312D7654437}"/>
            </c:ext>
          </c:extLst>
        </c:ser>
        <c:dLbls>
          <c:showLegendKey val="0"/>
          <c:showVal val="0"/>
          <c:showCatName val="0"/>
          <c:showSerName val="0"/>
          <c:showPercent val="0"/>
          <c:showBubbleSize val="0"/>
        </c:dLbls>
        <c:gapWidth val="219"/>
        <c:axId val="542278928"/>
        <c:axId val="542279584"/>
      </c:barChart>
      <c:lineChart>
        <c:grouping val="standard"/>
        <c:varyColors val="0"/>
        <c:ser>
          <c:idx val="1"/>
          <c:order val="1"/>
          <c:tx>
            <c:strRef>
              <c:f>Gesamtliste!$C$3</c:f>
              <c:strCache>
                <c:ptCount val="1"/>
                <c:pt idx="0">
                  <c:v>Auflösungen in Prozent</c:v>
                </c:pt>
              </c:strCache>
            </c:strRef>
          </c:tx>
          <c:spPr>
            <a:ln w="28575" cap="rnd">
              <a:solidFill>
                <a:srgbClr val="FF0000"/>
              </a:solidFill>
              <a:round/>
            </a:ln>
            <a:effectLst/>
          </c:spPr>
          <c:marker>
            <c:symbol val="none"/>
          </c:marker>
          <c:dLbls>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de-DE"/>
                </a:p>
              </c:txPr>
              <c:dLblPos val="t"/>
              <c:showLegendKey val="0"/>
              <c:showVal val="1"/>
              <c:showCatName val="0"/>
              <c:showSerName val="0"/>
              <c:showPercent val="0"/>
              <c:showBubbleSize val="0"/>
              <c:extLst>
                <c:ext xmlns:c16="http://schemas.microsoft.com/office/drawing/2014/chart" uri="{C3380CC4-5D6E-409C-BE32-E72D297353CC}">
                  <c16:uniqueId val="{00000000-C239-40E1-BD91-6E6CD2E78E8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Gesamtliste!$A$4:$A$10</c:f>
              <c:numCache>
                <c:formatCode>General</c:formatCode>
                <c:ptCount val="7"/>
                <c:pt idx="0">
                  <c:v>2018</c:v>
                </c:pt>
                <c:pt idx="1">
                  <c:v>2019</c:v>
                </c:pt>
                <c:pt idx="2">
                  <c:v>2020</c:v>
                </c:pt>
                <c:pt idx="3">
                  <c:v>2021</c:v>
                </c:pt>
                <c:pt idx="4">
                  <c:v>2022</c:v>
                </c:pt>
                <c:pt idx="5">
                  <c:v>2023</c:v>
                </c:pt>
                <c:pt idx="6">
                  <c:v>2024</c:v>
                </c:pt>
              </c:numCache>
            </c:numRef>
          </c:cat>
          <c:val>
            <c:numRef>
              <c:f>Gesamtliste!$C$4:$C$10</c:f>
              <c:numCache>
                <c:formatCode>0.0</c:formatCode>
                <c:ptCount val="7"/>
                <c:pt idx="0">
                  <c:v>22.222222222222221</c:v>
                </c:pt>
                <c:pt idx="1">
                  <c:v>15.533980582524272</c:v>
                </c:pt>
                <c:pt idx="2">
                  <c:v>13</c:v>
                </c:pt>
                <c:pt idx="3">
                  <c:v>13.829787234042552</c:v>
                </c:pt>
                <c:pt idx="4">
                  <c:v>13.829787234042552</c:v>
                </c:pt>
                <c:pt idx="5">
                  <c:v>8.3333333333333339</c:v>
                </c:pt>
                <c:pt idx="6">
                  <c:v>21.052631578947366</c:v>
                </c:pt>
              </c:numCache>
            </c:numRef>
          </c:val>
          <c:smooth val="0"/>
          <c:extLst>
            <c:ext xmlns:c16="http://schemas.microsoft.com/office/drawing/2014/chart" uri="{C3380CC4-5D6E-409C-BE32-E72D297353CC}">
              <c16:uniqueId val="{00000001-4356-4C12-A2A5-6312D7654437}"/>
            </c:ext>
          </c:extLst>
        </c:ser>
        <c:dLbls>
          <c:showLegendKey val="0"/>
          <c:showVal val="0"/>
          <c:showCatName val="0"/>
          <c:showSerName val="0"/>
          <c:showPercent val="0"/>
          <c:showBubbleSize val="0"/>
        </c:dLbls>
        <c:marker val="1"/>
        <c:smooth val="0"/>
        <c:axId val="542278928"/>
        <c:axId val="542279584"/>
      </c:lineChart>
      <c:catAx>
        <c:axId val="54227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de-DE"/>
          </a:p>
        </c:txPr>
        <c:crossAx val="542279584"/>
        <c:crosses val="autoZero"/>
        <c:auto val="1"/>
        <c:lblAlgn val="ctr"/>
        <c:lblOffset val="100"/>
        <c:noMultiLvlLbl val="0"/>
      </c:catAx>
      <c:valAx>
        <c:axId val="542279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542278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de-CH" sz="1800" b="1">
                <a:solidFill>
                  <a:schemeClr val="tx1"/>
                </a:solidFill>
              </a:rPr>
              <a:t>Auflösungsgründe AFM 2018-2024</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de-DE"/>
        </a:p>
      </c:txPr>
    </c:title>
    <c:autoTitleDeleted val="0"/>
    <c:plotArea>
      <c:layout>
        <c:manualLayout>
          <c:layoutTarget val="inner"/>
          <c:xMode val="edge"/>
          <c:yMode val="edge"/>
          <c:x val="3.8504632704044528E-2"/>
          <c:y val="0.17254476002999625"/>
          <c:w val="0.94382468456503177"/>
          <c:h val="0.43509217974259246"/>
        </c:manualLayout>
      </c:layout>
      <c:barChart>
        <c:barDir val="col"/>
        <c:grouping val="clustered"/>
        <c:varyColors val="0"/>
        <c:ser>
          <c:idx val="0"/>
          <c:order val="0"/>
          <c:tx>
            <c:strRef>
              <c:f>Auswertungen!$I$20</c:f>
              <c:strCache>
                <c:ptCount val="1"/>
                <c:pt idx="0">
                  <c:v>total</c:v>
                </c:pt>
              </c:strCache>
            </c:strRef>
          </c:tx>
          <c:spPr>
            <a:solidFill>
              <a:srgbClr val="F47E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Auswertungen!$A$21:$A$27</c:f>
              <c:strCache>
                <c:ptCount val="7"/>
                <c:pt idx="0">
                  <c:v>Leistungen</c:v>
                </c:pt>
                <c:pt idx="1">
                  <c:v>Berufs- und Lehrstellenwahl</c:v>
                </c:pt>
                <c:pt idx="2">
                  <c:v>Pflichtverletzung LL</c:v>
                </c:pt>
                <c:pt idx="3">
                  <c:v>Konflikt zwischen den Vertragsparteien</c:v>
                </c:pt>
                <c:pt idx="4">
                  <c:v>Gesundheit</c:v>
                </c:pt>
                <c:pt idx="5">
                  <c:v>Wirtschaftliche, strukturelle Gründe</c:v>
                </c:pt>
                <c:pt idx="6">
                  <c:v>privates Umfeld</c:v>
                </c:pt>
              </c:strCache>
            </c:strRef>
          </c:cat>
          <c:val>
            <c:numRef>
              <c:f>Auswertungen!$I$21:$I$27</c:f>
              <c:numCache>
                <c:formatCode>General</c:formatCode>
                <c:ptCount val="7"/>
                <c:pt idx="0">
                  <c:v>33</c:v>
                </c:pt>
                <c:pt idx="1">
                  <c:v>29</c:v>
                </c:pt>
                <c:pt idx="2">
                  <c:v>22</c:v>
                </c:pt>
                <c:pt idx="3">
                  <c:v>14</c:v>
                </c:pt>
                <c:pt idx="4">
                  <c:v>6</c:v>
                </c:pt>
                <c:pt idx="5">
                  <c:v>1</c:v>
                </c:pt>
                <c:pt idx="6">
                  <c:v>1</c:v>
                </c:pt>
              </c:numCache>
            </c:numRef>
          </c:val>
          <c:extLst>
            <c:ext xmlns:c16="http://schemas.microsoft.com/office/drawing/2014/chart" uri="{C3380CC4-5D6E-409C-BE32-E72D297353CC}">
              <c16:uniqueId val="{00000000-21C3-46BA-A2BD-321CCBEF7BF5}"/>
            </c:ext>
          </c:extLst>
        </c:ser>
        <c:dLbls>
          <c:showLegendKey val="0"/>
          <c:showVal val="0"/>
          <c:showCatName val="0"/>
          <c:showSerName val="0"/>
          <c:showPercent val="0"/>
          <c:showBubbleSize val="0"/>
        </c:dLbls>
        <c:gapWidth val="219"/>
        <c:overlap val="-27"/>
        <c:axId val="1591330607"/>
        <c:axId val="1591331087"/>
      </c:barChart>
      <c:catAx>
        <c:axId val="1591330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de-DE"/>
          </a:p>
        </c:txPr>
        <c:crossAx val="1591331087"/>
        <c:crosses val="autoZero"/>
        <c:auto val="1"/>
        <c:lblAlgn val="ctr"/>
        <c:lblOffset val="100"/>
        <c:noMultiLvlLbl val="0"/>
      </c:catAx>
      <c:valAx>
        <c:axId val="15913310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59133060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4846127301816354E-2"/>
          <c:y val="0.15186028853454822"/>
          <c:w val="0.92425196850393698"/>
          <c:h val="0.64919584929063612"/>
        </c:manualLayout>
      </c:layout>
      <c:barChart>
        <c:barDir val="col"/>
        <c:grouping val="clustered"/>
        <c:varyColors val="0"/>
        <c:ser>
          <c:idx val="0"/>
          <c:order val="0"/>
          <c:tx>
            <c:strRef>
              <c:f>'[Diagramm in Microsoft PowerPoint]total (3) nb'!$B$1</c:f>
              <c:strCache>
                <c:ptCount val="1"/>
                <c:pt idx="0">
                  <c:v>BERUFSNR</c:v>
                </c:pt>
              </c:strCache>
            </c:strRef>
          </c:tx>
          <c:spPr>
            <a:solidFill>
              <a:schemeClr val="accent1"/>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nb'!$B$2:$B$165</c:f>
            </c:numRef>
          </c:val>
          <c:extLst>
            <c:ext xmlns:c16="http://schemas.microsoft.com/office/drawing/2014/chart" uri="{C3380CC4-5D6E-409C-BE32-E72D297353CC}">
              <c16:uniqueId val="{00000000-B3AC-4FE3-A1FD-DEB3D7C15735}"/>
            </c:ext>
          </c:extLst>
        </c:ser>
        <c:ser>
          <c:idx val="1"/>
          <c:order val="1"/>
          <c:tx>
            <c:strRef>
              <c:f>'[Diagramm in Microsoft PowerPoint]total (3) nb'!$C$1</c:f>
              <c:strCache>
                <c:ptCount val="1"/>
                <c:pt idx="0">
                  <c:v>BERUFVA</c:v>
                </c:pt>
              </c:strCache>
            </c:strRef>
          </c:tx>
          <c:spPr>
            <a:solidFill>
              <a:schemeClr val="accent2"/>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nb'!$C$2:$C$165</c:f>
            </c:numRef>
          </c:val>
          <c:extLst>
            <c:ext xmlns:c16="http://schemas.microsoft.com/office/drawing/2014/chart" uri="{C3380CC4-5D6E-409C-BE32-E72D297353CC}">
              <c16:uniqueId val="{00000001-B3AC-4FE3-A1FD-DEB3D7C15735}"/>
            </c:ext>
          </c:extLst>
        </c:ser>
        <c:ser>
          <c:idx val="2"/>
          <c:order val="2"/>
          <c:tx>
            <c:strRef>
              <c:f>'[Diagramm in Microsoft PowerPoint]total (3) nb'!$D$1</c:f>
              <c:strCache>
                <c:ptCount val="1"/>
                <c:pt idx="0">
                  <c:v>BERUFSBEZ</c:v>
                </c:pt>
              </c:strCache>
            </c:strRef>
          </c:tx>
          <c:spPr>
            <a:solidFill>
              <a:schemeClr val="accent3"/>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nb'!$D$2:$D$165</c:f>
            </c:numRef>
          </c:val>
          <c:extLst>
            <c:ext xmlns:c16="http://schemas.microsoft.com/office/drawing/2014/chart" uri="{C3380CC4-5D6E-409C-BE32-E72D297353CC}">
              <c16:uniqueId val="{00000002-B3AC-4FE3-A1FD-DEB3D7C15735}"/>
            </c:ext>
          </c:extLst>
        </c:ser>
        <c:ser>
          <c:idx val="3"/>
          <c:order val="3"/>
          <c:tx>
            <c:strRef>
              <c:f>'[Diagramm in Microsoft PowerPoint]total (3) nb'!$E$1</c:f>
              <c:strCache>
                <c:ptCount val="1"/>
                <c:pt idx="0">
                  <c:v>LL_SEX</c:v>
                </c:pt>
              </c:strCache>
            </c:strRef>
          </c:tx>
          <c:spPr>
            <a:solidFill>
              <a:schemeClr val="accent4"/>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nb'!$E$2:$E$165</c:f>
            </c:numRef>
          </c:val>
          <c:extLst>
            <c:ext xmlns:c16="http://schemas.microsoft.com/office/drawing/2014/chart" uri="{C3380CC4-5D6E-409C-BE32-E72D297353CC}">
              <c16:uniqueId val="{00000003-B3AC-4FE3-A1FD-DEB3D7C15735}"/>
            </c:ext>
          </c:extLst>
        </c:ser>
        <c:ser>
          <c:idx val="4"/>
          <c:order val="4"/>
          <c:tx>
            <c:strRef>
              <c:f>'[Diagramm in Microsoft PowerPoint]total (3) nb'!$F$1</c:f>
              <c:strCache>
                <c:ptCount val="1"/>
                <c:pt idx="0">
                  <c:v>LL_ANREDE</c:v>
                </c:pt>
              </c:strCache>
            </c:strRef>
          </c:tx>
          <c:spPr>
            <a:solidFill>
              <a:schemeClr val="accent5"/>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nb'!$F$2:$F$165</c:f>
            </c:numRef>
          </c:val>
          <c:extLst>
            <c:ext xmlns:c16="http://schemas.microsoft.com/office/drawing/2014/chart" uri="{C3380CC4-5D6E-409C-BE32-E72D297353CC}">
              <c16:uniqueId val="{00000004-B3AC-4FE3-A1FD-DEB3D7C15735}"/>
            </c:ext>
          </c:extLst>
        </c:ser>
        <c:ser>
          <c:idx val="5"/>
          <c:order val="5"/>
          <c:tx>
            <c:strRef>
              <c:f>'[Diagramm in Microsoft PowerPoint]total (3) nb'!$G$1</c:f>
              <c:strCache>
                <c:ptCount val="1"/>
                <c:pt idx="0">
                  <c:v>LL_NAME</c:v>
                </c:pt>
              </c:strCache>
            </c:strRef>
          </c:tx>
          <c:spPr>
            <a:solidFill>
              <a:schemeClr val="accent6"/>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nb'!$G$2:$G$165</c:f>
            </c:numRef>
          </c:val>
          <c:extLst>
            <c:ext xmlns:c16="http://schemas.microsoft.com/office/drawing/2014/chart" uri="{C3380CC4-5D6E-409C-BE32-E72D297353CC}">
              <c16:uniqueId val="{00000005-B3AC-4FE3-A1FD-DEB3D7C15735}"/>
            </c:ext>
          </c:extLst>
        </c:ser>
        <c:ser>
          <c:idx val="6"/>
          <c:order val="6"/>
          <c:tx>
            <c:strRef>
              <c:f>'[Diagramm in Microsoft PowerPoint]total (3) nb'!$H$1</c:f>
              <c:strCache>
                <c:ptCount val="1"/>
                <c:pt idx="0">
                  <c:v>LL_VORNAM</c:v>
                </c:pt>
              </c:strCache>
            </c:strRef>
          </c:tx>
          <c:spPr>
            <a:solidFill>
              <a:schemeClr val="accent1">
                <a:lumMod val="6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nb'!$H$2:$H$165</c:f>
            </c:numRef>
          </c:val>
          <c:extLst>
            <c:ext xmlns:c16="http://schemas.microsoft.com/office/drawing/2014/chart" uri="{C3380CC4-5D6E-409C-BE32-E72D297353CC}">
              <c16:uniqueId val="{00000006-B3AC-4FE3-A1FD-DEB3D7C15735}"/>
            </c:ext>
          </c:extLst>
        </c:ser>
        <c:ser>
          <c:idx val="7"/>
          <c:order val="7"/>
          <c:tx>
            <c:strRef>
              <c:f>'[Diagramm in Microsoft PowerPoint]total (3) nb'!$I$1</c:f>
              <c:strCache>
                <c:ptCount val="1"/>
                <c:pt idx="0">
                  <c:v>LL_ZUSATZ</c:v>
                </c:pt>
              </c:strCache>
            </c:strRef>
          </c:tx>
          <c:spPr>
            <a:solidFill>
              <a:schemeClr val="accent2">
                <a:lumMod val="6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nb'!$I$2:$I$165</c:f>
            </c:numRef>
          </c:val>
          <c:extLst>
            <c:ext xmlns:c16="http://schemas.microsoft.com/office/drawing/2014/chart" uri="{C3380CC4-5D6E-409C-BE32-E72D297353CC}">
              <c16:uniqueId val="{00000007-B3AC-4FE3-A1FD-DEB3D7C15735}"/>
            </c:ext>
          </c:extLst>
        </c:ser>
        <c:ser>
          <c:idx val="8"/>
          <c:order val="8"/>
          <c:tx>
            <c:strRef>
              <c:f>'[Diagramm in Microsoft PowerPoint]total (3) nb'!$J$1</c:f>
              <c:strCache>
                <c:ptCount val="1"/>
                <c:pt idx="0">
                  <c:v>LL_STRASS</c:v>
                </c:pt>
              </c:strCache>
            </c:strRef>
          </c:tx>
          <c:spPr>
            <a:solidFill>
              <a:schemeClr val="accent3">
                <a:lumMod val="6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nb'!$J$2:$J$165</c:f>
            </c:numRef>
          </c:val>
          <c:extLst>
            <c:ext xmlns:c16="http://schemas.microsoft.com/office/drawing/2014/chart" uri="{C3380CC4-5D6E-409C-BE32-E72D297353CC}">
              <c16:uniqueId val="{00000008-B3AC-4FE3-A1FD-DEB3D7C15735}"/>
            </c:ext>
          </c:extLst>
        </c:ser>
        <c:ser>
          <c:idx val="9"/>
          <c:order val="9"/>
          <c:tx>
            <c:strRef>
              <c:f>'[Diagramm in Microsoft PowerPoint]total (3) nb'!$K$1</c:f>
              <c:strCache>
                <c:ptCount val="1"/>
                <c:pt idx="0">
                  <c:v>LL_POSTF</c:v>
                </c:pt>
              </c:strCache>
            </c:strRef>
          </c:tx>
          <c:spPr>
            <a:solidFill>
              <a:schemeClr val="accent4">
                <a:lumMod val="6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nb'!$K$2:$K$165</c:f>
            </c:numRef>
          </c:val>
          <c:extLst>
            <c:ext xmlns:c16="http://schemas.microsoft.com/office/drawing/2014/chart" uri="{C3380CC4-5D6E-409C-BE32-E72D297353CC}">
              <c16:uniqueId val="{00000009-B3AC-4FE3-A1FD-DEB3D7C15735}"/>
            </c:ext>
          </c:extLst>
        </c:ser>
        <c:ser>
          <c:idx val="10"/>
          <c:order val="10"/>
          <c:tx>
            <c:strRef>
              <c:f>'[Diagramm in Microsoft PowerPoint]total (3) nb'!$L$1</c:f>
              <c:strCache>
                <c:ptCount val="1"/>
                <c:pt idx="0">
                  <c:v>LL_PLZ</c:v>
                </c:pt>
              </c:strCache>
            </c:strRef>
          </c:tx>
          <c:spPr>
            <a:solidFill>
              <a:schemeClr val="accent5">
                <a:lumMod val="6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nb'!$L$2:$L$165</c:f>
            </c:numRef>
          </c:val>
          <c:extLst>
            <c:ext xmlns:c16="http://schemas.microsoft.com/office/drawing/2014/chart" uri="{C3380CC4-5D6E-409C-BE32-E72D297353CC}">
              <c16:uniqueId val="{0000000A-B3AC-4FE3-A1FD-DEB3D7C15735}"/>
            </c:ext>
          </c:extLst>
        </c:ser>
        <c:ser>
          <c:idx val="11"/>
          <c:order val="11"/>
          <c:tx>
            <c:strRef>
              <c:f>'[Diagramm in Microsoft PowerPoint]total (3) nb'!$M$1</c:f>
              <c:strCache>
                <c:ptCount val="1"/>
                <c:pt idx="0">
                  <c:v>LL_ORT</c:v>
                </c:pt>
              </c:strCache>
            </c:strRef>
          </c:tx>
          <c:spPr>
            <a:solidFill>
              <a:schemeClr val="accent6">
                <a:lumMod val="6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nb'!$M$2:$M$165</c:f>
            </c:numRef>
          </c:val>
          <c:extLst>
            <c:ext xmlns:c16="http://schemas.microsoft.com/office/drawing/2014/chart" uri="{C3380CC4-5D6E-409C-BE32-E72D297353CC}">
              <c16:uniqueId val="{0000000B-B3AC-4FE3-A1FD-DEB3D7C15735}"/>
            </c:ext>
          </c:extLst>
        </c:ser>
        <c:ser>
          <c:idx val="12"/>
          <c:order val="12"/>
          <c:tx>
            <c:strRef>
              <c:f>'[Diagramm in Microsoft PowerPoint]total (3) nb'!$N$1</c:f>
              <c:strCache>
                <c:ptCount val="1"/>
                <c:pt idx="0">
                  <c:v>LL_GMDNR</c:v>
                </c:pt>
              </c:strCache>
            </c:strRef>
          </c:tx>
          <c:spPr>
            <a:solidFill>
              <a:schemeClr val="accent1">
                <a:lumMod val="80000"/>
                <a:lumOff val="2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nb'!$N$2:$N$165</c:f>
            </c:numRef>
          </c:val>
          <c:extLst>
            <c:ext xmlns:c16="http://schemas.microsoft.com/office/drawing/2014/chart" uri="{C3380CC4-5D6E-409C-BE32-E72D297353CC}">
              <c16:uniqueId val="{0000000C-B3AC-4FE3-A1FD-DEB3D7C15735}"/>
            </c:ext>
          </c:extLst>
        </c:ser>
        <c:ser>
          <c:idx val="13"/>
          <c:order val="13"/>
          <c:tx>
            <c:strRef>
              <c:f>'[Diagramm in Microsoft PowerPoint]total (3) nb'!$O$1</c:f>
              <c:strCache>
                <c:ptCount val="1"/>
                <c:pt idx="0">
                  <c:v>LL_TEL</c:v>
                </c:pt>
              </c:strCache>
            </c:strRef>
          </c:tx>
          <c:spPr>
            <a:solidFill>
              <a:schemeClr val="accent2">
                <a:lumMod val="80000"/>
                <a:lumOff val="2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nb'!$O$2:$O$165</c:f>
            </c:numRef>
          </c:val>
          <c:extLst>
            <c:ext xmlns:c16="http://schemas.microsoft.com/office/drawing/2014/chart" uri="{C3380CC4-5D6E-409C-BE32-E72D297353CC}">
              <c16:uniqueId val="{0000000D-B3AC-4FE3-A1FD-DEB3D7C15735}"/>
            </c:ext>
          </c:extLst>
        </c:ser>
        <c:ser>
          <c:idx val="14"/>
          <c:order val="14"/>
          <c:tx>
            <c:strRef>
              <c:f>'[Diagramm in Microsoft PowerPoint]total (3) nb'!$P$1</c:f>
              <c:strCache>
                <c:ptCount val="1"/>
                <c:pt idx="0">
                  <c:v>LL_GEBDAT</c:v>
                </c:pt>
              </c:strCache>
            </c:strRef>
          </c:tx>
          <c:spPr>
            <a:solidFill>
              <a:schemeClr val="accent3">
                <a:lumMod val="80000"/>
                <a:lumOff val="2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nb'!$P$2:$P$165</c:f>
            </c:numRef>
          </c:val>
          <c:extLst>
            <c:ext xmlns:c16="http://schemas.microsoft.com/office/drawing/2014/chart" uri="{C3380CC4-5D6E-409C-BE32-E72D297353CC}">
              <c16:uniqueId val="{0000000E-B3AC-4FE3-A1FD-DEB3D7C15735}"/>
            </c:ext>
          </c:extLst>
        </c:ser>
        <c:ser>
          <c:idx val="15"/>
          <c:order val="15"/>
          <c:tx>
            <c:strRef>
              <c:f>'[Diagramm in Microsoft PowerPoint]total (3) nb'!$Q$1</c:f>
              <c:strCache>
                <c:ptCount val="1"/>
                <c:pt idx="0">
                  <c:v>LB_KT</c:v>
                </c:pt>
              </c:strCache>
            </c:strRef>
          </c:tx>
          <c:spPr>
            <a:solidFill>
              <a:schemeClr val="accent4">
                <a:lumMod val="80000"/>
                <a:lumOff val="2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nb'!$Q$2:$Q$165</c:f>
            </c:numRef>
          </c:val>
          <c:extLst>
            <c:ext xmlns:c16="http://schemas.microsoft.com/office/drawing/2014/chart" uri="{C3380CC4-5D6E-409C-BE32-E72D297353CC}">
              <c16:uniqueId val="{0000000F-B3AC-4FE3-A1FD-DEB3D7C15735}"/>
            </c:ext>
          </c:extLst>
        </c:ser>
        <c:ser>
          <c:idx val="16"/>
          <c:order val="16"/>
          <c:tx>
            <c:strRef>
              <c:f>'[Diagramm in Microsoft PowerPoint]total (3) nb'!$R$1</c:f>
              <c:strCache>
                <c:ptCount val="1"/>
                <c:pt idx="0">
                  <c:v>LB_NR</c:v>
                </c:pt>
              </c:strCache>
            </c:strRef>
          </c:tx>
          <c:spPr>
            <a:solidFill>
              <a:schemeClr val="accent5">
                <a:lumMod val="80000"/>
                <a:lumOff val="2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nb'!$R$2:$R$165</c:f>
            </c:numRef>
          </c:val>
          <c:extLst>
            <c:ext xmlns:c16="http://schemas.microsoft.com/office/drawing/2014/chart" uri="{C3380CC4-5D6E-409C-BE32-E72D297353CC}">
              <c16:uniqueId val="{00000010-B3AC-4FE3-A1FD-DEB3D7C15735}"/>
            </c:ext>
          </c:extLst>
        </c:ser>
        <c:ser>
          <c:idx val="17"/>
          <c:order val="17"/>
          <c:tx>
            <c:strRef>
              <c:f>'[Diagramm in Microsoft PowerPoint]total (3) nb'!$S$1</c:f>
              <c:strCache>
                <c:ptCount val="1"/>
                <c:pt idx="0">
                  <c:v>LB_NAME</c:v>
                </c:pt>
              </c:strCache>
            </c:strRef>
          </c:tx>
          <c:spPr>
            <a:solidFill>
              <a:schemeClr val="accent6">
                <a:lumMod val="80000"/>
                <a:lumOff val="2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nb'!$S$2:$S$165</c:f>
            </c:numRef>
          </c:val>
          <c:extLst>
            <c:ext xmlns:c16="http://schemas.microsoft.com/office/drawing/2014/chart" uri="{C3380CC4-5D6E-409C-BE32-E72D297353CC}">
              <c16:uniqueId val="{00000011-B3AC-4FE3-A1FD-DEB3D7C15735}"/>
            </c:ext>
          </c:extLst>
        </c:ser>
        <c:ser>
          <c:idx val="18"/>
          <c:order val="18"/>
          <c:tx>
            <c:strRef>
              <c:f>'[Diagramm in Microsoft PowerPoint]total (3) nb'!$T$1</c:f>
              <c:strCache>
                <c:ptCount val="1"/>
                <c:pt idx="0">
                  <c:v>LB_ZUSAT1</c:v>
                </c:pt>
              </c:strCache>
            </c:strRef>
          </c:tx>
          <c:spPr>
            <a:solidFill>
              <a:schemeClr val="accent1">
                <a:lumMod val="8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nb'!$T$2:$T$165</c:f>
            </c:numRef>
          </c:val>
          <c:extLst>
            <c:ext xmlns:c16="http://schemas.microsoft.com/office/drawing/2014/chart" uri="{C3380CC4-5D6E-409C-BE32-E72D297353CC}">
              <c16:uniqueId val="{00000012-B3AC-4FE3-A1FD-DEB3D7C15735}"/>
            </c:ext>
          </c:extLst>
        </c:ser>
        <c:ser>
          <c:idx val="19"/>
          <c:order val="19"/>
          <c:tx>
            <c:strRef>
              <c:f>'[Diagramm in Microsoft PowerPoint]total (3) nb'!$U$1</c:f>
              <c:strCache>
                <c:ptCount val="1"/>
                <c:pt idx="0">
                  <c:v>LB_ZUSAT2</c:v>
                </c:pt>
              </c:strCache>
            </c:strRef>
          </c:tx>
          <c:spPr>
            <a:solidFill>
              <a:schemeClr val="accent2">
                <a:lumMod val="8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nb'!$U$2:$U$165</c:f>
            </c:numRef>
          </c:val>
          <c:extLst>
            <c:ext xmlns:c16="http://schemas.microsoft.com/office/drawing/2014/chart" uri="{C3380CC4-5D6E-409C-BE32-E72D297353CC}">
              <c16:uniqueId val="{00000013-B3AC-4FE3-A1FD-DEB3D7C15735}"/>
            </c:ext>
          </c:extLst>
        </c:ser>
        <c:ser>
          <c:idx val="20"/>
          <c:order val="20"/>
          <c:tx>
            <c:strRef>
              <c:f>'[Diagramm in Microsoft PowerPoint]total (3) nb'!$V$1</c:f>
              <c:strCache>
                <c:ptCount val="1"/>
                <c:pt idx="0">
                  <c:v>LB_STRASS</c:v>
                </c:pt>
              </c:strCache>
            </c:strRef>
          </c:tx>
          <c:spPr>
            <a:solidFill>
              <a:schemeClr val="accent3">
                <a:lumMod val="8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nb'!$V$2:$V$165</c:f>
            </c:numRef>
          </c:val>
          <c:extLst>
            <c:ext xmlns:c16="http://schemas.microsoft.com/office/drawing/2014/chart" uri="{C3380CC4-5D6E-409C-BE32-E72D297353CC}">
              <c16:uniqueId val="{00000014-B3AC-4FE3-A1FD-DEB3D7C15735}"/>
            </c:ext>
          </c:extLst>
        </c:ser>
        <c:ser>
          <c:idx val="21"/>
          <c:order val="21"/>
          <c:tx>
            <c:strRef>
              <c:f>'[Diagramm in Microsoft PowerPoint]total (3) nb'!$W$1</c:f>
              <c:strCache>
                <c:ptCount val="1"/>
                <c:pt idx="0">
                  <c:v>LB_POSTF</c:v>
                </c:pt>
              </c:strCache>
            </c:strRef>
          </c:tx>
          <c:spPr>
            <a:solidFill>
              <a:schemeClr val="accent4">
                <a:lumMod val="8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nb'!$W$2:$W$165</c:f>
            </c:numRef>
          </c:val>
          <c:extLst>
            <c:ext xmlns:c16="http://schemas.microsoft.com/office/drawing/2014/chart" uri="{C3380CC4-5D6E-409C-BE32-E72D297353CC}">
              <c16:uniqueId val="{00000015-B3AC-4FE3-A1FD-DEB3D7C15735}"/>
            </c:ext>
          </c:extLst>
        </c:ser>
        <c:ser>
          <c:idx val="22"/>
          <c:order val="22"/>
          <c:tx>
            <c:strRef>
              <c:f>'[Diagramm in Microsoft PowerPoint]total (3) nb'!$X$1</c:f>
              <c:strCache>
                <c:ptCount val="1"/>
                <c:pt idx="0">
                  <c:v>LB_PLZ</c:v>
                </c:pt>
              </c:strCache>
            </c:strRef>
          </c:tx>
          <c:spPr>
            <a:solidFill>
              <a:schemeClr val="accent5">
                <a:lumMod val="8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nb'!$X$2:$X$165</c:f>
            </c:numRef>
          </c:val>
          <c:extLst>
            <c:ext xmlns:c16="http://schemas.microsoft.com/office/drawing/2014/chart" uri="{C3380CC4-5D6E-409C-BE32-E72D297353CC}">
              <c16:uniqueId val="{00000016-B3AC-4FE3-A1FD-DEB3D7C15735}"/>
            </c:ext>
          </c:extLst>
        </c:ser>
        <c:ser>
          <c:idx val="23"/>
          <c:order val="23"/>
          <c:tx>
            <c:strRef>
              <c:f>'[Diagramm in Microsoft PowerPoint]total (3) nb'!$Y$1</c:f>
              <c:strCache>
                <c:ptCount val="1"/>
                <c:pt idx="0">
                  <c:v>LB_ORT</c:v>
                </c:pt>
              </c:strCache>
            </c:strRef>
          </c:tx>
          <c:spPr>
            <a:solidFill>
              <a:schemeClr val="accent6">
                <a:lumMod val="8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nb'!$Y$2:$Y$165</c:f>
            </c:numRef>
          </c:val>
          <c:extLst>
            <c:ext xmlns:c16="http://schemas.microsoft.com/office/drawing/2014/chart" uri="{C3380CC4-5D6E-409C-BE32-E72D297353CC}">
              <c16:uniqueId val="{00000017-B3AC-4FE3-A1FD-DEB3D7C15735}"/>
            </c:ext>
          </c:extLst>
        </c:ser>
        <c:ser>
          <c:idx val="24"/>
          <c:order val="24"/>
          <c:tx>
            <c:strRef>
              <c:f>'[Diagramm in Microsoft PowerPoint]total (3) nb'!$Z$1</c:f>
              <c:strCache>
                <c:ptCount val="1"/>
                <c:pt idx="0">
                  <c:v>LB_K_AD1</c:v>
                </c:pt>
              </c:strCache>
            </c:strRef>
          </c:tx>
          <c:spPr>
            <a:solidFill>
              <a:schemeClr val="accent1">
                <a:lumMod val="60000"/>
                <a:lumOff val="4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nb'!$Z$2:$Z$165</c:f>
            </c:numRef>
          </c:val>
          <c:extLst>
            <c:ext xmlns:c16="http://schemas.microsoft.com/office/drawing/2014/chart" uri="{C3380CC4-5D6E-409C-BE32-E72D297353CC}">
              <c16:uniqueId val="{00000018-B3AC-4FE3-A1FD-DEB3D7C15735}"/>
            </c:ext>
          </c:extLst>
        </c:ser>
        <c:ser>
          <c:idx val="25"/>
          <c:order val="25"/>
          <c:tx>
            <c:strRef>
              <c:f>'[Diagramm in Microsoft PowerPoint]total (3) nb'!$AA$1</c:f>
              <c:strCache>
                <c:ptCount val="1"/>
                <c:pt idx="0">
                  <c:v>LB_K_AD2</c:v>
                </c:pt>
              </c:strCache>
            </c:strRef>
          </c:tx>
          <c:spPr>
            <a:solidFill>
              <a:schemeClr val="accent2">
                <a:lumMod val="60000"/>
                <a:lumOff val="4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nb'!$AA$2:$AA$165</c:f>
            </c:numRef>
          </c:val>
          <c:extLst>
            <c:ext xmlns:c16="http://schemas.microsoft.com/office/drawing/2014/chart" uri="{C3380CC4-5D6E-409C-BE32-E72D297353CC}">
              <c16:uniqueId val="{00000019-B3AC-4FE3-A1FD-DEB3D7C15735}"/>
            </c:ext>
          </c:extLst>
        </c:ser>
        <c:ser>
          <c:idx val="26"/>
          <c:order val="26"/>
          <c:tx>
            <c:strRef>
              <c:f>'[Diagramm in Microsoft PowerPoint]total (3) nb'!$AB$1</c:f>
              <c:strCache>
                <c:ptCount val="1"/>
                <c:pt idx="0">
                  <c:v>LB_K_AD3</c:v>
                </c:pt>
              </c:strCache>
            </c:strRef>
          </c:tx>
          <c:spPr>
            <a:solidFill>
              <a:schemeClr val="accent3">
                <a:lumMod val="60000"/>
                <a:lumOff val="4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nb'!$AB$2:$AB$165</c:f>
            </c:numRef>
          </c:val>
          <c:extLst>
            <c:ext xmlns:c16="http://schemas.microsoft.com/office/drawing/2014/chart" uri="{C3380CC4-5D6E-409C-BE32-E72D297353CC}">
              <c16:uniqueId val="{0000001A-B3AC-4FE3-A1FD-DEB3D7C15735}"/>
            </c:ext>
          </c:extLst>
        </c:ser>
        <c:ser>
          <c:idx val="27"/>
          <c:order val="27"/>
          <c:tx>
            <c:strRef>
              <c:f>'[Diagramm in Microsoft PowerPoint]total (3) nb'!$AC$1</c:f>
              <c:strCache>
                <c:ptCount val="1"/>
                <c:pt idx="0">
                  <c:v>LB_K_AD4</c:v>
                </c:pt>
              </c:strCache>
            </c:strRef>
          </c:tx>
          <c:spPr>
            <a:solidFill>
              <a:schemeClr val="accent4">
                <a:lumMod val="60000"/>
                <a:lumOff val="4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nb'!$AC$2:$AC$165</c:f>
            </c:numRef>
          </c:val>
          <c:extLst>
            <c:ext xmlns:c16="http://schemas.microsoft.com/office/drawing/2014/chart" uri="{C3380CC4-5D6E-409C-BE32-E72D297353CC}">
              <c16:uniqueId val="{0000001B-B3AC-4FE3-A1FD-DEB3D7C15735}"/>
            </c:ext>
          </c:extLst>
        </c:ser>
        <c:ser>
          <c:idx val="28"/>
          <c:order val="28"/>
          <c:tx>
            <c:strRef>
              <c:f>'[Diagramm in Microsoft PowerPoint]total (3) nb'!$AD$1</c:f>
              <c:strCache>
                <c:ptCount val="1"/>
                <c:pt idx="0">
                  <c:v>BS1_BEZEI</c:v>
                </c:pt>
              </c:strCache>
            </c:strRef>
          </c:tx>
          <c:spPr>
            <a:solidFill>
              <a:schemeClr val="accent5">
                <a:lumMod val="60000"/>
                <a:lumOff val="4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nb'!$AD$2:$AD$165</c:f>
            </c:numRef>
          </c:val>
          <c:extLst>
            <c:ext xmlns:c16="http://schemas.microsoft.com/office/drawing/2014/chart" uri="{C3380CC4-5D6E-409C-BE32-E72D297353CC}">
              <c16:uniqueId val="{0000001C-B3AC-4FE3-A1FD-DEB3D7C15735}"/>
            </c:ext>
          </c:extLst>
        </c:ser>
        <c:ser>
          <c:idx val="29"/>
          <c:order val="29"/>
          <c:tx>
            <c:strRef>
              <c:f>'[Diagramm in Microsoft PowerPoint]total (3) nb'!$AE$1</c:f>
              <c:strCache>
                <c:ptCount val="1"/>
                <c:pt idx="0">
                  <c:v>BS2_KT</c:v>
                </c:pt>
              </c:strCache>
            </c:strRef>
          </c:tx>
          <c:spPr>
            <a:solidFill>
              <a:schemeClr val="accent6">
                <a:lumMod val="60000"/>
                <a:lumOff val="4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nb'!$AE$2:$AE$165</c:f>
            </c:numRef>
          </c:val>
          <c:extLst>
            <c:ext xmlns:c16="http://schemas.microsoft.com/office/drawing/2014/chart" uri="{C3380CC4-5D6E-409C-BE32-E72D297353CC}">
              <c16:uniqueId val="{0000001D-B3AC-4FE3-A1FD-DEB3D7C15735}"/>
            </c:ext>
          </c:extLst>
        </c:ser>
        <c:ser>
          <c:idx val="30"/>
          <c:order val="30"/>
          <c:tx>
            <c:strRef>
              <c:f>'[Diagramm in Microsoft PowerPoint]total (3) nb'!$AF$1</c:f>
              <c:strCache>
                <c:ptCount val="1"/>
                <c:pt idx="0">
                  <c:v>UK_BEZEI</c:v>
                </c:pt>
              </c:strCache>
            </c:strRef>
          </c:tx>
          <c:spPr>
            <a:solidFill>
              <a:schemeClr val="accent1">
                <a:lumMod val="5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nb'!$AF$2:$AF$165</c:f>
            </c:numRef>
          </c:val>
          <c:extLst>
            <c:ext xmlns:c16="http://schemas.microsoft.com/office/drawing/2014/chart" uri="{C3380CC4-5D6E-409C-BE32-E72D297353CC}">
              <c16:uniqueId val="{0000001E-B3AC-4FE3-A1FD-DEB3D7C15735}"/>
            </c:ext>
          </c:extLst>
        </c:ser>
        <c:ser>
          <c:idx val="31"/>
          <c:order val="31"/>
          <c:tx>
            <c:strRef>
              <c:f>'[Diagramm in Microsoft PowerPoint]total (3) nb'!$AG$1</c:f>
              <c:strCache>
                <c:ptCount val="1"/>
                <c:pt idx="0">
                  <c:v>UK_KT</c:v>
                </c:pt>
              </c:strCache>
            </c:strRef>
          </c:tx>
          <c:spPr>
            <a:solidFill>
              <a:schemeClr val="accent2">
                <a:lumMod val="5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nb'!$AG$2:$AG$165</c:f>
            </c:numRef>
          </c:val>
          <c:extLst>
            <c:ext xmlns:c16="http://schemas.microsoft.com/office/drawing/2014/chart" uri="{C3380CC4-5D6E-409C-BE32-E72D297353CC}">
              <c16:uniqueId val="{0000001F-B3AC-4FE3-A1FD-DEB3D7C15735}"/>
            </c:ext>
          </c:extLst>
        </c:ser>
        <c:ser>
          <c:idx val="32"/>
          <c:order val="32"/>
          <c:tx>
            <c:strRef>
              <c:f>'[Diagramm in Microsoft PowerPoint]total (3) nb'!$AH$1</c:f>
              <c:strCache>
                <c:ptCount val="1"/>
                <c:pt idx="0">
                  <c:v>LV_BDAT</c:v>
                </c:pt>
              </c:strCache>
            </c:strRef>
          </c:tx>
          <c:spPr>
            <a:solidFill>
              <a:schemeClr val="accent3">
                <a:lumMod val="5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nb'!$AH$2:$AH$165</c:f>
            </c:numRef>
          </c:val>
          <c:extLst>
            <c:ext xmlns:c16="http://schemas.microsoft.com/office/drawing/2014/chart" uri="{C3380CC4-5D6E-409C-BE32-E72D297353CC}">
              <c16:uniqueId val="{00000020-B3AC-4FE3-A1FD-DEB3D7C15735}"/>
            </c:ext>
          </c:extLst>
        </c:ser>
        <c:ser>
          <c:idx val="33"/>
          <c:order val="33"/>
          <c:tx>
            <c:strRef>
              <c:f>'[Diagramm in Microsoft PowerPoint]total (3) nb'!$AI$1</c:f>
              <c:strCache>
                <c:ptCount val="1"/>
                <c:pt idx="0">
                  <c:v>LV_EDAT</c:v>
                </c:pt>
              </c:strCache>
            </c:strRef>
          </c:tx>
          <c:spPr>
            <a:solidFill>
              <a:schemeClr val="accent4">
                <a:lumMod val="5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nb'!$AI$2:$AI$165</c:f>
            </c:numRef>
          </c:val>
          <c:extLst>
            <c:ext xmlns:c16="http://schemas.microsoft.com/office/drawing/2014/chart" uri="{C3380CC4-5D6E-409C-BE32-E72D297353CC}">
              <c16:uniqueId val="{00000021-B3AC-4FE3-A1FD-DEB3D7C15735}"/>
            </c:ext>
          </c:extLst>
        </c:ser>
        <c:ser>
          <c:idx val="34"/>
          <c:order val="34"/>
          <c:tx>
            <c:strRef>
              <c:f>'[Diagramm in Microsoft PowerPoint]total (3) nb'!$AJ$1</c:f>
              <c:strCache>
                <c:ptCount val="1"/>
                <c:pt idx="0">
                  <c:v>AUFL_DATE</c:v>
                </c:pt>
              </c:strCache>
            </c:strRef>
          </c:tx>
          <c:spPr>
            <a:solidFill>
              <a:schemeClr val="accent5">
                <a:lumMod val="5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nb'!$AJ$2:$AJ$165</c:f>
            </c:numRef>
          </c:val>
          <c:extLst>
            <c:ext xmlns:c16="http://schemas.microsoft.com/office/drawing/2014/chart" uri="{C3380CC4-5D6E-409C-BE32-E72D297353CC}">
              <c16:uniqueId val="{00000022-B3AC-4FE3-A1FD-DEB3D7C15735}"/>
            </c:ext>
          </c:extLst>
        </c:ser>
        <c:ser>
          <c:idx val="35"/>
          <c:order val="35"/>
          <c:tx>
            <c:strRef>
              <c:f>'[Diagramm in Microsoft PowerPoint]total (3) nb'!$AK$1</c:f>
              <c:strCache>
                <c:ptCount val="1"/>
                <c:pt idx="0">
                  <c:v>LV_TYP</c:v>
                </c:pt>
              </c:strCache>
            </c:strRef>
          </c:tx>
          <c:spPr>
            <a:solidFill>
              <a:schemeClr val="accent6">
                <a:lumMod val="5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nb'!$AK$2:$AK$165</c:f>
            </c:numRef>
          </c:val>
          <c:extLst>
            <c:ext xmlns:c16="http://schemas.microsoft.com/office/drawing/2014/chart" uri="{C3380CC4-5D6E-409C-BE32-E72D297353CC}">
              <c16:uniqueId val="{00000023-B3AC-4FE3-A1FD-DEB3D7C15735}"/>
            </c:ext>
          </c:extLst>
        </c:ser>
        <c:ser>
          <c:idx val="36"/>
          <c:order val="36"/>
          <c:tx>
            <c:strRef>
              <c:f>'[Diagramm in Microsoft PowerPoint]total (3) nb'!$AL$1</c:f>
              <c:strCache>
                <c:ptCount val="1"/>
                <c:pt idx="0">
                  <c:v>PRF_ERFOL</c:v>
                </c:pt>
              </c:strCache>
            </c:strRef>
          </c:tx>
          <c:spPr>
            <a:solidFill>
              <a:schemeClr val="accent1">
                <a:lumMod val="70000"/>
                <a:lumOff val="3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nb'!$AL$2:$AL$165</c:f>
            </c:numRef>
          </c:val>
          <c:extLst>
            <c:ext xmlns:c16="http://schemas.microsoft.com/office/drawing/2014/chart" uri="{C3380CC4-5D6E-409C-BE32-E72D297353CC}">
              <c16:uniqueId val="{00000024-B3AC-4FE3-A1FD-DEB3D7C15735}"/>
            </c:ext>
          </c:extLst>
        </c:ser>
        <c:ser>
          <c:idx val="37"/>
          <c:order val="37"/>
          <c:tx>
            <c:strRef>
              <c:f>'[Diagramm in Microsoft PowerPoint]total (3) nb'!$AM$1</c:f>
              <c:strCache>
                <c:ptCount val="1"/>
                <c:pt idx="0">
                  <c:v>GESAMTNOT</c:v>
                </c:pt>
              </c:strCache>
            </c:strRef>
          </c:tx>
          <c:spPr>
            <a:solidFill>
              <a:schemeClr val="accent2">
                <a:lumMod val="70000"/>
                <a:lumOff val="3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nb'!$AM$2:$AM$165</c:f>
            </c:numRef>
          </c:val>
          <c:extLst>
            <c:ext xmlns:c16="http://schemas.microsoft.com/office/drawing/2014/chart" uri="{C3380CC4-5D6E-409C-BE32-E72D297353CC}">
              <c16:uniqueId val="{00000025-B3AC-4FE3-A1FD-DEB3D7C15735}"/>
            </c:ext>
          </c:extLst>
        </c:ser>
        <c:ser>
          <c:idx val="38"/>
          <c:order val="38"/>
          <c:tx>
            <c:strRef>
              <c:f>'[Diagramm in Microsoft PowerPoint]total (3) nb'!$AN$1</c:f>
              <c:strCache>
                <c:ptCount val="1"/>
                <c:pt idx="0">
                  <c:v>FACH01</c:v>
                </c:pt>
              </c:strCache>
            </c:strRef>
          </c:tx>
          <c:spPr>
            <a:solidFill>
              <a:schemeClr val="accent3">
                <a:lumMod val="70000"/>
                <a:lumOff val="3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nb'!$AN$2:$AN$165</c:f>
            </c:numRef>
          </c:val>
          <c:extLst>
            <c:ext xmlns:c16="http://schemas.microsoft.com/office/drawing/2014/chart" uri="{C3380CC4-5D6E-409C-BE32-E72D297353CC}">
              <c16:uniqueId val="{00000026-B3AC-4FE3-A1FD-DEB3D7C15735}"/>
            </c:ext>
          </c:extLst>
        </c:ser>
        <c:ser>
          <c:idx val="39"/>
          <c:order val="39"/>
          <c:tx>
            <c:strRef>
              <c:f>'[Diagramm in Microsoft PowerPoint]total (3) nb'!$AO$1</c:f>
              <c:strCache>
                <c:ptCount val="1"/>
                <c:pt idx="0">
                  <c:v>PA</c:v>
                </c:pt>
              </c:strCache>
            </c:strRef>
          </c:tx>
          <c:spPr>
            <a:solidFill>
              <a:schemeClr val="accent4">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nb'!$AO$2:$AO$165</c:f>
              <c:numCache>
                <c:formatCode>0.0</c:formatCode>
                <c:ptCount val="5"/>
                <c:pt idx="0">
                  <c:v>3.1</c:v>
                </c:pt>
                <c:pt idx="1">
                  <c:v>3.9</c:v>
                </c:pt>
                <c:pt idx="2">
                  <c:v>3.5</c:v>
                </c:pt>
                <c:pt idx="3">
                  <c:v>3.3</c:v>
                </c:pt>
                <c:pt idx="4" formatCode="General">
                  <c:v>3.6</c:v>
                </c:pt>
              </c:numCache>
            </c:numRef>
          </c:val>
          <c:extLst>
            <c:ext xmlns:c16="http://schemas.microsoft.com/office/drawing/2014/chart" uri="{C3380CC4-5D6E-409C-BE32-E72D297353CC}">
              <c16:uniqueId val="{00000027-B3AC-4FE3-A1FD-DEB3D7C15735}"/>
            </c:ext>
          </c:extLst>
        </c:ser>
        <c:ser>
          <c:idx val="40"/>
          <c:order val="40"/>
          <c:tx>
            <c:strRef>
              <c:f>'[Diagramm in Microsoft PowerPoint]total (3) nb'!$AP$1</c:f>
              <c:strCache>
                <c:ptCount val="1"/>
                <c:pt idx="0">
                  <c:v>FACH02</c:v>
                </c:pt>
              </c:strCache>
            </c:strRef>
          </c:tx>
          <c:spPr>
            <a:solidFill>
              <a:schemeClr val="accent5">
                <a:lumMod val="70000"/>
                <a:lumOff val="3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nb'!$AP$2:$AP$165</c:f>
            </c:numRef>
          </c:val>
          <c:extLst>
            <c:ext xmlns:c16="http://schemas.microsoft.com/office/drawing/2014/chart" uri="{C3380CC4-5D6E-409C-BE32-E72D297353CC}">
              <c16:uniqueId val="{00000028-B3AC-4FE3-A1FD-DEB3D7C15735}"/>
            </c:ext>
          </c:extLst>
        </c:ser>
        <c:ser>
          <c:idx val="41"/>
          <c:order val="41"/>
          <c:tx>
            <c:strRef>
              <c:f>'[Diagramm in Microsoft PowerPoint]total (3) nb'!$AQ$1</c:f>
              <c:strCache>
                <c:ptCount val="1"/>
                <c:pt idx="0">
                  <c:v>BK</c:v>
                </c:pt>
              </c:strCache>
            </c:strRef>
          </c:tx>
          <c:spPr>
            <a:solidFill>
              <a:schemeClr val="accent6">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nb'!$AQ$2:$AQ$165</c:f>
              <c:numCache>
                <c:formatCode>0.0</c:formatCode>
                <c:ptCount val="5"/>
                <c:pt idx="0">
                  <c:v>2.9</c:v>
                </c:pt>
                <c:pt idx="1">
                  <c:v>3.8</c:v>
                </c:pt>
                <c:pt idx="2">
                  <c:v>3.6</c:v>
                </c:pt>
                <c:pt idx="3">
                  <c:v>3.3</c:v>
                </c:pt>
                <c:pt idx="4" formatCode="General">
                  <c:v>3.8</c:v>
                </c:pt>
              </c:numCache>
            </c:numRef>
          </c:val>
          <c:extLst>
            <c:ext xmlns:c16="http://schemas.microsoft.com/office/drawing/2014/chart" uri="{C3380CC4-5D6E-409C-BE32-E72D297353CC}">
              <c16:uniqueId val="{00000029-B3AC-4FE3-A1FD-DEB3D7C15735}"/>
            </c:ext>
          </c:extLst>
        </c:ser>
        <c:ser>
          <c:idx val="42"/>
          <c:order val="42"/>
          <c:tx>
            <c:strRef>
              <c:f>'[Diagramm in Microsoft PowerPoint]total (3) nb'!$AR$1</c:f>
              <c:strCache>
                <c:ptCount val="1"/>
                <c:pt idx="0">
                  <c:v>FACH03</c:v>
                </c:pt>
              </c:strCache>
            </c:strRef>
          </c:tx>
          <c:spPr>
            <a:solidFill>
              <a:schemeClr val="accent1">
                <a:lumMod val="7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nb'!$AR$2:$AR$165</c:f>
            </c:numRef>
          </c:val>
          <c:extLst>
            <c:ext xmlns:c16="http://schemas.microsoft.com/office/drawing/2014/chart" uri="{C3380CC4-5D6E-409C-BE32-E72D297353CC}">
              <c16:uniqueId val="{0000002A-B3AC-4FE3-A1FD-DEB3D7C15735}"/>
            </c:ext>
          </c:extLst>
        </c:ser>
        <c:ser>
          <c:idx val="43"/>
          <c:order val="43"/>
          <c:tx>
            <c:strRef>
              <c:f>'[Diagramm in Microsoft PowerPoint]total (3) nb'!$AS$1</c:f>
              <c:strCache>
                <c:ptCount val="1"/>
                <c:pt idx="0">
                  <c:v>AB</c:v>
                </c:pt>
              </c:strCache>
            </c:strRef>
          </c:tx>
          <c:spPr>
            <a:solidFill>
              <a:schemeClr val="accent2">
                <a:lumMod val="7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nb'!$AS$2:$AS$165</c:f>
              <c:numCache>
                <c:formatCode>0.0</c:formatCode>
                <c:ptCount val="5"/>
                <c:pt idx="0">
                  <c:v>3.9</c:v>
                </c:pt>
                <c:pt idx="1">
                  <c:v>4.7</c:v>
                </c:pt>
                <c:pt idx="2">
                  <c:v>4.5</c:v>
                </c:pt>
                <c:pt idx="3">
                  <c:v>4.2</c:v>
                </c:pt>
                <c:pt idx="4" formatCode="General">
                  <c:v>4.4000000000000004</c:v>
                </c:pt>
              </c:numCache>
            </c:numRef>
          </c:val>
          <c:extLst>
            <c:ext xmlns:c16="http://schemas.microsoft.com/office/drawing/2014/chart" uri="{C3380CC4-5D6E-409C-BE32-E72D297353CC}">
              <c16:uniqueId val="{0000002B-B3AC-4FE3-A1FD-DEB3D7C15735}"/>
            </c:ext>
          </c:extLst>
        </c:ser>
        <c:ser>
          <c:idx val="44"/>
          <c:order val="44"/>
          <c:tx>
            <c:strRef>
              <c:f>'[Diagramm in Microsoft PowerPoint]total (3) nb'!$AT$1</c:f>
              <c:strCache>
                <c:ptCount val="1"/>
                <c:pt idx="0">
                  <c:v>FACH04</c:v>
                </c:pt>
              </c:strCache>
            </c:strRef>
          </c:tx>
          <c:spPr>
            <a:solidFill>
              <a:schemeClr val="accent3">
                <a:lumMod val="7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nb'!$AT$2:$AT$165</c:f>
            </c:numRef>
          </c:val>
          <c:extLst>
            <c:ext xmlns:c16="http://schemas.microsoft.com/office/drawing/2014/chart" uri="{C3380CC4-5D6E-409C-BE32-E72D297353CC}">
              <c16:uniqueId val="{0000002C-B3AC-4FE3-A1FD-DEB3D7C15735}"/>
            </c:ext>
          </c:extLst>
        </c:ser>
        <c:ser>
          <c:idx val="45"/>
          <c:order val="45"/>
          <c:tx>
            <c:strRef>
              <c:f>'[Diagramm in Microsoft PowerPoint]total (3) nb'!$AU$1</c:f>
              <c:strCache>
                <c:ptCount val="1"/>
                <c:pt idx="0">
                  <c:v>ERFN</c:v>
                </c:pt>
              </c:strCache>
            </c:strRef>
          </c:tx>
          <c:spPr>
            <a:solidFill>
              <a:schemeClr val="accent4">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nb'!$AU$2:$AU$165</c:f>
              <c:numCache>
                <c:formatCode>0.0</c:formatCode>
                <c:ptCount val="5"/>
                <c:pt idx="0">
                  <c:v>3.8</c:v>
                </c:pt>
                <c:pt idx="1">
                  <c:v>3.7</c:v>
                </c:pt>
                <c:pt idx="2">
                  <c:v>4.0999999999999996</c:v>
                </c:pt>
                <c:pt idx="3">
                  <c:v>4.2</c:v>
                </c:pt>
                <c:pt idx="4" formatCode="General">
                  <c:v>4.0999999999999996</c:v>
                </c:pt>
              </c:numCache>
            </c:numRef>
          </c:val>
          <c:extLst>
            <c:ext xmlns:c16="http://schemas.microsoft.com/office/drawing/2014/chart" uri="{C3380CC4-5D6E-409C-BE32-E72D297353CC}">
              <c16:uniqueId val="{0000002D-B3AC-4FE3-A1FD-DEB3D7C15735}"/>
            </c:ext>
          </c:extLst>
        </c:ser>
        <c:ser>
          <c:idx val="46"/>
          <c:order val="46"/>
          <c:tx>
            <c:strRef>
              <c:f>'[Diagramm in Microsoft PowerPoint]total (3) nb'!$AV$1</c:f>
              <c:strCache>
                <c:ptCount val="1"/>
                <c:pt idx="0">
                  <c:v>FACH05</c:v>
                </c:pt>
              </c:strCache>
            </c:strRef>
          </c:tx>
          <c:spPr>
            <a:solidFill>
              <a:schemeClr val="accent5">
                <a:lumMod val="7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nb'!$AV$2:$AV$165</c:f>
            </c:numRef>
          </c:val>
          <c:extLst>
            <c:ext xmlns:c16="http://schemas.microsoft.com/office/drawing/2014/chart" uri="{C3380CC4-5D6E-409C-BE32-E72D297353CC}">
              <c16:uniqueId val="{0000002E-B3AC-4FE3-A1FD-DEB3D7C15735}"/>
            </c:ext>
          </c:extLst>
        </c:ser>
        <c:ser>
          <c:idx val="47"/>
          <c:order val="47"/>
          <c:tx>
            <c:strRef>
              <c:f>'[Diagramm in Microsoft PowerPoint]total (3) nb'!$AW$1</c:f>
              <c:strCache>
                <c:ptCount val="1"/>
                <c:pt idx="0">
                  <c:v>BKU</c:v>
                </c:pt>
              </c:strCache>
            </c:strRef>
          </c:tx>
          <c:spPr>
            <a:solidFill>
              <a:schemeClr val="accent6">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nb'!$AW$2:$AW$165</c:f>
              <c:numCache>
                <c:formatCode>0.0</c:formatCode>
                <c:ptCount val="5"/>
                <c:pt idx="0">
                  <c:v>3.5</c:v>
                </c:pt>
                <c:pt idx="1">
                  <c:v>3.3</c:v>
                </c:pt>
                <c:pt idx="2">
                  <c:v>4.0999999999999996</c:v>
                </c:pt>
                <c:pt idx="3">
                  <c:v>4.0999999999999996</c:v>
                </c:pt>
                <c:pt idx="4" formatCode="General">
                  <c:v>4.0999999999999996</c:v>
                </c:pt>
              </c:numCache>
            </c:numRef>
          </c:val>
          <c:extLst>
            <c:ext xmlns:c16="http://schemas.microsoft.com/office/drawing/2014/chart" uri="{C3380CC4-5D6E-409C-BE32-E72D297353CC}">
              <c16:uniqueId val="{0000002F-B3AC-4FE3-A1FD-DEB3D7C15735}"/>
            </c:ext>
          </c:extLst>
        </c:ser>
        <c:ser>
          <c:idx val="48"/>
          <c:order val="48"/>
          <c:tx>
            <c:strRef>
              <c:f>'[Diagramm in Microsoft PowerPoint]total (3) nb'!$AX$1</c:f>
              <c:strCache>
                <c:ptCount val="1"/>
                <c:pt idx="0">
                  <c:v>FACH06</c:v>
                </c:pt>
              </c:strCache>
            </c:strRef>
          </c:tx>
          <c:spPr>
            <a:solidFill>
              <a:schemeClr val="accent1">
                <a:lumMod val="50000"/>
                <a:lumOff val="50000"/>
              </a:schemeClr>
            </a:solidFill>
            <a:ln>
              <a:noFill/>
            </a:ln>
            <a:effectLst/>
          </c:spPr>
          <c:invertIfNegative val="0"/>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nb'!$AX$2:$AX$165</c:f>
            </c:numRef>
          </c:val>
          <c:extLst>
            <c:ext xmlns:c16="http://schemas.microsoft.com/office/drawing/2014/chart" uri="{C3380CC4-5D6E-409C-BE32-E72D297353CC}">
              <c16:uniqueId val="{00000030-B3AC-4FE3-A1FD-DEB3D7C15735}"/>
            </c:ext>
          </c:extLst>
        </c:ser>
        <c:ser>
          <c:idx val="49"/>
          <c:order val="49"/>
          <c:tx>
            <c:strRef>
              <c:f>'[Diagramm in Microsoft PowerPoint]total (3) nb'!$AY$1</c:f>
              <c:strCache>
                <c:ptCount val="1"/>
                <c:pt idx="0">
                  <c:v>EUKPN</c:v>
                </c:pt>
              </c:strCache>
            </c:strRef>
          </c:tx>
          <c:spPr>
            <a:solidFill>
              <a:schemeClr val="accent2">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nb'!$AY$2:$AY$165</c:f>
              <c:numCache>
                <c:formatCode>0.0</c:formatCode>
                <c:ptCount val="5"/>
                <c:pt idx="0">
                  <c:v>4.0999999999999996</c:v>
                </c:pt>
                <c:pt idx="1">
                  <c:v>4</c:v>
                </c:pt>
                <c:pt idx="2">
                  <c:v>3.9</c:v>
                </c:pt>
                <c:pt idx="3">
                  <c:v>4.3</c:v>
                </c:pt>
                <c:pt idx="4" formatCode="General">
                  <c:v>4.0999999999999996</c:v>
                </c:pt>
              </c:numCache>
            </c:numRef>
          </c:val>
          <c:extLst>
            <c:ext xmlns:c16="http://schemas.microsoft.com/office/drawing/2014/chart" uri="{C3380CC4-5D6E-409C-BE32-E72D297353CC}">
              <c16:uniqueId val="{00000031-B3AC-4FE3-A1FD-DEB3D7C15735}"/>
            </c:ext>
          </c:extLst>
        </c:ser>
        <c:dLbls>
          <c:showLegendKey val="0"/>
          <c:showVal val="0"/>
          <c:showCatName val="0"/>
          <c:showSerName val="0"/>
          <c:showPercent val="0"/>
          <c:showBubbleSize val="0"/>
        </c:dLbls>
        <c:gapWidth val="219"/>
        <c:overlap val="-27"/>
        <c:axId val="556012648"/>
        <c:axId val="556012976"/>
      </c:barChart>
      <c:lineChart>
        <c:grouping val="standard"/>
        <c:varyColors val="0"/>
        <c:ser>
          <c:idx val="50"/>
          <c:order val="50"/>
          <c:tx>
            <c:strRef>
              <c:f>'[Diagramm in Microsoft PowerPoint]total (3) nb'!$AZ$1</c:f>
              <c:strCache>
                <c:ptCount val="1"/>
                <c:pt idx="0">
                  <c:v>Quote nb</c:v>
                </c:pt>
              </c:strCache>
            </c:strRef>
          </c:tx>
          <c:spPr>
            <a:ln w="28575" cap="rnd">
              <a:solidFill>
                <a:schemeClr val="accent3">
                  <a:lumMod val="50000"/>
                  <a:lumOff val="50000"/>
                </a:schemeClr>
              </a:solidFill>
              <a:round/>
            </a:ln>
            <a:effectLst/>
          </c:spPr>
          <c:marker>
            <c:symbol val="none"/>
          </c:marker>
          <c:dPt>
            <c:idx val="1"/>
            <c:marker>
              <c:symbol val="none"/>
            </c:marker>
            <c:bubble3D val="0"/>
            <c:spPr>
              <a:ln w="28575" cap="rnd">
                <a:solidFill>
                  <a:srgbClr val="FF0000"/>
                </a:solidFill>
                <a:round/>
              </a:ln>
              <a:effectLst/>
            </c:spPr>
            <c:extLst>
              <c:ext xmlns:c16="http://schemas.microsoft.com/office/drawing/2014/chart" uri="{C3380CC4-5D6E-409C-BE32-E72D297353CC}">
                <c16:uniqueId val="{00000034-B3AC-4FE3-A1FD-DEB3D7C15735}"/>
              </c:ext>
            </c:extLst>
          </c:dPt>
          <c:dPt>
            <c:idx val="2"/>
            <c:marker>
              <c:symbol val="none"/>
            </c:marker>
            <c:bubble3D val="0"/>
            <c:spPr>
              <a:ln w="28575" cap="rnd">
                <a:solidFill>
                  <a:srgbClr val="FF0000"/>
                </a:solidFill>
                <a:round/>
              </a:ln>
              <a:effectLst/>
            </c:spPr>
            <c:extLst>
              <c:ext xmlns:c16="http://schemas.microsoft.com/office/drawing/2014/chart" uri="{C3380CC4-5D6E-409C-BE32-E72D297353CC}">
                <c16:uniqueId val="{00000032-B3AC-4FE3-A1FD-DEB3D7C15735}"/>
              </c:ext>
            </c:extLst>
          </c:dPt>
          <c:dPt>
            <c:idx val="3"/>
            <c:marker>
              <c:symbol val="none"/>
            </c:marker>
            <c:bubble3D val="0"/>
            <c:spPr>
              <a:ln w="28575" cap="rnd">
                <a:solidFill>
                  <a:srgbClr val="FF0000"/>
                </a:solidFill>
                <a:round/>
              </a:ln>
              <a:effectLst/>
            </c:spPr>
            <c:extLst>
              <c:ext xmlns:c16="http://schemas.microsoft.com/office/drawing/2014/chart" uri="{C3380CC4-5D6E-409C-BE32-E72D297353CC}">
                <c16:uniqueId val="{00000035-B3AC-4FE3-A1FD-DEB3D7C15735}"/>
              </c:ext>
            </c:extLst>
          </c:dPt>
          <c:dPt>
            <c:idx val="4"/>
            <c:marker>
              <c:symbol val="none"/>
            </c:marker>
            <c:bubble3D val="0"/>
            <c:spPr>
              <a:ln w="28575" cap="rnd">
                <a:solidFill>
                  <a:srgbClr val="FF0000"/>
                </a:solidFill>
                <a:round/>
              </a:ln>
              <a:effectLst/>
            </c:spPr>
            <c:extLst>
              <c:ext xmlns:c16="http://schemas.microsoft.com/office/drawing/2014/chart" uri="{C3380CC4-5D6E-409C-BE32-E72D297353CC}">
                <c16:uniqueId val="{00000036-B3AC-4FE3-A1FD-DEB3D7C15735}"/>
              </c:ext>
            </c:extLst>
          </c:dPt>
          <c:dLbls>
            <c:dLbl>
              <c:idx val="2"/>
              <c:layout>
                <c:manualLayout>
                  <c:x val="-4.662004662004662E-3"/>
                  <c:y val="-4.5558086560364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B3AC-4FE3-A1FD-DEB3D7C1573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'[Diagramm in Microsoft PowerPoint]total (3) nb'!$A$2:$A$165</c:f>
              <c:strCache>
                <c:ptCount val="5"/>
                <c:pt idx="0">
                  <c:v>2019 (n=7)</c:v>
                </c:pt>
                <c:pt idx="1">
                  <c:v>2021 (n=2)</c:v>
                </c:pt>
                <c:pt idx="2">
                  <c:v>2022 (n=7)</c:v>
                </c:pt>
                <c:pt idx="3">
                  <c:v>2023 (n=5)</c:v>
                </c:pt>
                <c:pt idx="4">
                  <c:v>2024 (n=5)</c:v>
                </c:pt>
              </c:strCache>
            </c:strRef>
          </c:cat>
          <c:val>
            <c:numRef>
              <c:f>'[Diagramm in Microsoft PowerPoint]total (3) nb'!$AZ$2:$AZ$165</c:f>
              <c:numCache>
                <c:formatCode>0.0</c:formatCode>
                <c:ptCount val="5"/>
                <c:pt idx="0">
                  <c:v>20</c:v>
                </c:pt>
                <c:pt idx="1">
                  <c:v>7.4</c:v>
                </c:pt>
                <c:pt idx="2">
                  <c:v>29.2</c:v>
                </c:pt>
                <c:pt idx="3">
                  <c:v>16.100000000000001</c:v>
                </c:pt>
                <c:pt idx="4">
                  <c:v>18.5</c:v>
                </c:pt>
              </c:numCache>
            </c:numRef>
          </c:val>
          <c:smooth val="0"/>
          <c:extLst>
            <c:ext xmlns:c16="http://schemas.microsoft.com/office/drawing/2014/chart" uri="{C3380CC4-5D6E-409C-BE32-E72D297353CC}">
              <c16:uniqueId val="{00000033-B3AC-4FE3-A1FD-DEB3D7C15735}"/>
            </c:ext>
          </c:extLst>
        </c:ser>
        <c:dLbls>
          <c:showLegendKey val="0"/>
          <c:showVal val="0"/>
          <c:showCatName val="0"/>
          <c:showSerName val="0"/>
          <c:showPercent val="0"/>
          <c:showBubbleSize val="0"/>
        </c:dLbls>
        <c:marker val="1"/>
        <c:smooth val="0"/>
        <c:axId val="553299840"/>
        <c:axId val="553294264"/>
      </c:lineChart>
      <c:catAx>
        <c:axId val="556012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56012976"/>
        <c:crosses val="autoZero"/>
        <c:auto val="1"/>
        <c:lblAlgn val="ctr"/>
        <c:lblOffset val="100"/>
        <c:noMultiLvlLbl val="0"/>
      </c:catAx>
      <c:valAx>
        <c:axId val="5560129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56012648"/>
        <c:crosses val="autoZero"/>
        <c:crossBetween val="between"/>
      </c:valAx>
      <c:valAx>
        <c:axId val="553294264"/>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53299840"/>
        <c:crosses val="max"/>
        <c:crossBetween val="between"/>
      </c:valAx>
      <c:catAx>
        <c:axId val="553299840"/>
        <c:scaling>
          <c:orientation val="minMax"/>
        </c:scaling>
        <c:delete val="1"/>
        <c:axPos val="b"/>
        <c:numFmt formatCode="General" sourceLinked="1"/>
        <c:majorTickMark val="out"/>
        <c:minorTickMark val="none"/>
        <c:tickLblPos val="nextTo"/>
        <c:crossAx val="553294264"/>
        <c:crosses val="autoZero"/>
        <c:auto val="1"/>
        <c:lblAlgn val="ctr"/>
        <c:lblOffset val="100"/>
        <c:noMultiLvlLbl val="0"/>
      </c:catAx>
      <c:spPr>
        <a:noFill/>
        <a:ln>
          <a:noFill/>
        </a:ln>
        <a:effectLst/>
      </c:spPr>
    </c:plotArea>
    <c:legend>
      <c:legendPos val="b"/>
      <c:layout>
        <c:manualLayout>
          <c:xMode val="edge"/>
          <c:yMode val="edge"/>
          <c:x val="0.21254530434691676"/>
          <c:y val="0.88782867028659307"/>
          <c:w val="0.57490939130616636"/>
          <c:h val="6.44017529819477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Tabelle3!$B$3</c:f>
              <c:strCache>
                <c:ptCount val="1"/>
                <c:pt idx="0">
                  <c:v>verk. Ausbildung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Tabelle3!$A$4:$A$8</c:f>
              <c:numCache>
                <c:formatCode>General</c:formatCode>
                <c:ptCount val="5"/>
                <c:pt idx="0">
                  <c:v>2020</c:v>
                </c:pt>
                <c:pt idx="1">
                  <c:v>2021</c:v>
                </c:pt>
                <c:pt idx="2">
                  <c:v>2022</c:v>
                </c:pt>
                <c:pt idx="3">
                  <c:v>2023</c:v>
                </c:pt>
                <c:pt idx="4">
                  <c:v>2024</c:v>
                </c:pt>
              </c:numCache>
            </c:numRef>
          </c:cat>
          <c:val>
            <c:numRef>
              <c:f>Tabelle3!$B$4:$B$8</c:f>
              <c:numCache>
                <c:formatCode>General</c:formatCode>
                <c:ptCount val="5"/>
                <c:pt idx="0">
                  <c:v>2</c:v>
                </c:pt>
                <c:pt idx="1">
                  <c:v>12</c:v>
                </c:pt>
                <c:pt idx="2">
                  <c:v>5</c:v>
                </c:pt>
                <c:pt idx="3">
                  <c:v>15</c:v>
                </c:pt>
                <c:pt idx="4">
                  <c:v>14</c:v>
                </c:pt>
              </c:numCache>
            </c:numRef>
          </c:val>
          <c:extLst>
            <c:ext xmlns:c16="http://schemas.microsoft.com/office/drawing/2014/chart" uri="{C3380CC4-5D6E-409C-BE32-E72D297353CC}">
              <c16:uniqueId val="{00000000-3984-40B7-8A0D-54227B4DC129}"/>
            </c:ext>
          </c:extLst>
        </c:ser>
        <c:ser>
          <c:idx val="1"/>
          <c:order val="1"/>
          <c:tx>
            <c:strRef>
              <c:f>Tabelle3!$C$3</c:f>
              <c:strCache>
                <c:ptCount val="1"/>
                <c:pt idx="0">
                  <c:v>bestanden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Tabelle3!$A$4:$A$8</c:f>
              <c:numCache>
                <c:formatCode>General</c:formatCode>
                <c:ptCount val="5"/>
                <c:pt idx="0">
                  <c:v>2020</c:v>
                </c:pt>
                <c:pt idx="1">
                  <c:v>2021</c:v>
                </c:pt>
                <c:pt idx="2">
                  <c:v>2022</c:v>
                </c:pt>
                <c:pt idx="3">
                  <c:v>2023</c:v>
                </c:pt>
                <c:pt idx="4">
                  <c:v>2024</c:v>
                </c:pt>
              </c:numCache>
            </c:numRef>
          </c:cat>
          <c:val>
            <c:numRef>
              <c:f>Tabelle3!$C$4:$C$8</c:f>
              <c:numCache>
                <c:formatCode>General</c:formatCode>
                <c:ptCount val="5"/>
                <c:pt idx="0">
                  <c:v>2</c:v>
                </c:pt>
                <c:pt idx="1">
                  <c:v>11</c:v>
                </c:pt>
                <c:pt idx="2">
                  <c:v>5</c:v>
                </c:pt>
                <c:pt idx="3">
                  <c:v>15</c:v>
                </c:pt>
                <c:pt idx="4">
                  <c:v>8</c:v>
                </c:pt>
              </c:numCache>
            </c:numRef>
          </c:val>
          <c:extLst>
            <c:ext xmlns:c16="http://schemas.microsoft.com/office/drawing/2014/chart" uri="{C3380CC4-5D6E-409C-BE32-E72D297353CC}">
              <c16:uniqueId val="{00000001-3984-40B7-8A0D-54227B4DC129}"/>
            </c:ext>
          </c:extLst>
        </c:ser>
        <c:dLbls>
          <c:showLegendKey val="0"/>
          <c:showVal val="0"/>
          <c:showCatName val="0"/>
          <c:showSerName val="0"/>
          <c:showPercent val="0"/>
          <c:showBubbleSize val="0"/>
        </c:dLbls>
        <c:gapWidth val="219"/>
        <c:overlap val="-27"/>
        <c:axId val="43375135"/>
        <c:axId val="43384255"/>
      </c:barChart>
      <c:catAx>
        <c:axId val="43375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3384255"/>
        <c:crosses val="autoZero"/>
        <c:auto val="1"/>
        <c:lblAlgn val="ctr"/>
        <c:lblOffset val="100"/>
        <c:noMultiLvlLbl val="0"/>
      </c:catAx>
      <c:valAx>
        <c:axId val="43384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33751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6F1EB0-7D61-4B2E-B1A4-0B9884654EA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CH"/>
        </a:p>
      </dgm:t>
    </dgm:pt>
    <dgm:pt modelId="{A943D651-6ADF-48E7-8490-BBF1CD667BE1}">
      <dgm:prSet phldrT="[Text]" custT="1"/>
      <dgm:spPr/>
      <dgm:t>
        <a:bodyPr/>
        <a:lstStyle/>
        <a:p>
          <a:r>
            <a:rPr lang="de-CH" sz="1200" dirty="0"/>
            <a:t>Bildung Detailhandel Schweiz (BDS)</a:t>
          </a:r>
          <a:br>
            <a:rPr lang="de-CH" sz="1200" dirty="0"/>
          </a:br>
          <a:r>
            <a:rPr lang="de-CH" sz="1200" dirty="0"/>
            <a:t>(Neu 22 Branchen)</a:t>
          </a:r>
        </a:p>
      </dgm:t>
    </dgm:pt>
    <dgm:pt modelId="{C21DEE4A-4984-4806-964A-DE9CD4DBD45D}" type="parTrans" cxnId="{D97B3835-3F3E-46FA-AAEA-6235100988D0}">
      <dgm:prSet/>
      <dgm:spPr/>
      <dgm:t>
        <a:bodyPr/>
        <a:lstStyle/>
        <a:p>
          <a:endParaRPr lang="de-CH" sz="1200"/>
        </a:p>
      </dgm:t>
    </dgm:pt>
    <dgm:pt modelId="{44F8D6F9-AB4F-4BEF-AB4B-F2416D05BE8C}" type="sibTrans" cxnId="{D97B3835-3F3E-46FA-AAEA-6235100988D0}">
      <dgm:prSet/>
      <dgm:spPr/>
      <dgm:t>
        <a:bodyPr/>
        <a:lstStyle/>
        <a:p>
          <a:endParaRPr lang="de-CH" sz="1200"/>
        </a:p>
      </dgm:t>
    </dgm:pt>
    <dgm:pt modelId="{839F644C-7FF5-4525-977F-1AD9C103EE38}">
      <dgm:prSet phldrT="[Text]" custT="1"/>
      <dgm:spPr/>
      <dgm:t>
        <a:bodyPr/>
        <a:lstStyle/>
        <a:p>
          <a:r>
            <a:rPr lang="de-CH" sz="1200" dirty="0"/>
            <a:t>Automobil Sales</a:t>
          </a:r>
          <a:br>
            <a:rPr lang="de-CH" sz="1200" dirty="0"/>
          </a:br>
          <a:r>
            <a:rPr lang="de-CH" sz="1200" dirty="0"/>
            <a:t>(neue Branche)</a:t>
          </a:r>
        </a:p>
        <a:p>
          <a:r>
            <a:rPr lang="de-CH" sz="1200" dirty="0"/>
            <a:t>Gestalten von Einkaufserlebnissen</a:t>
          </a:r>
          <a:br>
            <a:rPr lang="de-CH" sz="1200" dirty="0"/>
          </a:br>
          <a:r>
            <a:rPr lang="de-CH" sz="1200" dirty="0"/>
            <a:t>Betreuen von Online-Shops</a:t>
          </a:r>
        </a:p>
      </dgm:t>
    </dgm:pt>
    <dgm:pt modelId="{FFD10E8D-DF16-4450-860C-EC11A7E6A87E}" type="parTrans" cxnId="{293C5FC4-92FF-4FE0-BEBB-FA2425F65850}">
      <dgm:prSet/>
      <dgm:spPr/>
      <dgm:t>
        <a:bodyPr/>
        <a:lstStyle/>
        <a:p>
          <a:endParaRPr lang="de-CH" sz="1200"/>
        </a:p>
      </dgm:t>
    </dgm:pt>
    <dgm:pt modelId="{EDA61DC5-4431-4583-BBC9-4B736EF556F9}" type="sibTrans" cxnId="{293C5FC4-92FF-4FE0-BEBB-FA2425F65850}">
      <dgm:prSet/>
      <dgm:spPr/>
      <dgm:t>
        <a:bodyPr/>
        <a:lstStyle/>
        <a:p>
          <a:endParaRPr lang="de-CH" sz="1200"/>
        </a:p>
      </dgm:t>
    </dgm:pt>
    <dgm:pt modelId="{4FEB6468-D1A1-41E3-A1E5-E5E04C7D4001}">
      <dgm:prSet phldrT="[Text]" custT="1"/>
      <dgm:spPr/>
      <dgm:t>
        <a:bodyPr/>
        <a:lstStyle/>
        <a:p>
          <a:r>
            <a:rPr lang="de-CH" sz="1200" dirty="0"/>
            <a:t>Automobil After-Sales</a:t>
          </a:r>
          <a:br>
            <a:rPr lang="de-CH" sz="1200" dirty="0"/>
          </a:br>
          <a:r>
            <a:rPr lang="de-CH" sz="1200" dirty="0"/>
            <a:t>(neu positionierte Branche)</a:t>
          </a:r>
        </a:p>
        <a:p>
          <a:r>
            <a:rPr lang="de-CH" sz="1200" dirty="0"/>
            <a:t>Gestalten von Einkaufserlebnissen</a:t>
          </a:r>
          <a:br>
            <a:rPr lang="de-CH" sz="1200" dirty="0"/>
          </a:br>
          <a:r>
            <a:rPr lang="de-CH" sz="1200" dirty="0"/>
            <a:t>Betreuen von Online-Shops</a:t>
          </a:r>
        </a:p>
      </dgm:t>
    </dgm:pt>
    <dgm:pt modelId="{9B93B93B-965E-400C-AD88-518CBF79D7A9}" type="parTrans" cxnId="{746F1DCD-2568-47C1-9D97-52046E3E199C}">
      <dgm:prSet/>
      <dgm:spPr/>
      <dgm:t>
        <a:bodyPr/>
        <a:lstStyle/>
        <a:p>
          <a:endParaRPr lang="de-CH" sz="1200"/>
        </a:p>
      </dgm:t>
    </dgm:pt>
    <dgm:pt modelId="{E01C0FFA-A436-44EA-A798-14CB30040410}" type="sibTrans" cxnId="{746F1DCD-2568-47C1-9D97-52046E3E199C}">
      <dgm:prSet/>
      <dgm:spPr/>
      <dgm:t>
        <a:bodyPr/>
        <a:lstStyle/>
        <a:p>
          <a:endParaRPr lang="de-CH" sz="1200"/>
        </a:p>
      </dgm:t>
    </dgm:pt>
    <dgm:pt modelId="{E993D6D0-70E6-44E1-803D-4B3FD5949557}" type="pres">
      <dgm:prSet presAssocID="{2D6F1EB0-7D61-4B2E-B1A4-0B9884654EA1}" presName="hierChild1" presStyleCnt="0">
        <dgm:presLayoutVars>
          <dgm:orgChart val="1"/>
          <dgm:chPref val="1"/>
          <dgm:dir/>
          <dgm:animOne val="branch"/>
          <dgm:animLvl val="lvl"/>
          <dgm:resizeHandles/>
        </dgm:presLayoutVars>
      </dgm:prSet>
      <dgm:spPr/>
    </dgm:pt>
    <dgm:pt modelId="{4263CFF4-C5EC-4988-8718-BA3EE8B4FB7B}" type="pres">
      <dgm:prSet presAssocID="{A943D651-6ADF-48E7-8490-BBF1CD667BE1}" presName="hierRoot1" presStyleCnt="0">
        <dgm:presLayoutVars>
          <dgm:hierBranch val="init"/>
        </dgm:presLayoutVars>
      </dgm:prSet>
      <dgm:spPr/>
    </dgm:pt>
    <dgm:pt modelId="{5D2D56F2-3185-40D3-863B-730D4DE3ADB7}" type="pres">
      <dgm:prSet presAssocID="{A943D651-6ADF-48E7-8490-BBF1CD667BE1}" presName="rootComposite1" presStyleCnt="0"/>
      <dgm:spPr/>
    </dgm:pt>
    <dgm:pt modelId="{8B206156-CF65-4859-BD62-30B9E41F6008}" type="pres">
      <dgm:prSet presAssocID="{A943D651-6ADF-48E7-8490-BBF1CD667BE1}" presName="rootText1" presStyleLbl="node0" presStyleIdx="0" presStyleCnt="1" custScaleX="120783" custScaleY="101006">
        <dgm:presLayoutVars>
          <dgm:chPref val="3"/>
        </dgm:presLayoutVars>
      </dgm:prSet>
      <dgm:spPr/>
    </dgm:pt>
    <dgm:pt modelId="{17156E06-ADA3-40FF-9997-E73152CEA0ED}" type="pres">
      <dgm:prSet presAssocID="{A943D651-6ADF-48E7-8490-BBF1CD667BE1}" presName="rootConnector1" presStyleLbl="node1" presStyleIdx="0" presStyleCnt="0"/>
      <dgm:spPr/>
    </dgm:pt>
    <dgm:pt modelId="{07F79DD8-6304-4DDB-96EF-191CBBD39042}" type="pres">
      <dgm:prSet presAssocID="{A943D651-6ADF-48E7-8490-BBF1CD667BE1}" presName="hierChild2" presStyleCnt="0"/>
      <dgm:spPr/>
    </dgm:pt>
    <dgm:pt modelId="{C91B0A65-CF8C-407D-B76A-C4DD2DC5B017}" type="pres">
      <dgm:prSet presAssocID="{FFD10E8D-DF16-4450-860C-EC11A7E6A87E}" presName="Name37" presStyleLbl="parChTrans1D2" presStyleIdx="0" presStyleCnt="2"/>
      <dgm:spPr/>
    </dgm:pt>
    <dgm:pt modelId="{20435715-32A6-404A-9659-98557BCE3940}" type="pres">
      <dgm:prSet presAssocID="{839F644C-7FF5-4525-977F-1AD9C103EE38}" presName="hierRoot2" presStyleCnt="0">
        <dgm:presLayoutVars>
          <dgm:hierBranch val="init"/>
        </dgm:presLayoutVars>
      </dgm:prSet>
      <dgm:spPr/>
    </dgm:pt>
    <dgm:pt modelId="{5F23BBCB-F239-4C9D-9AB1-1A9CAB4B4C76}" type="pres">
      <dgm:prSet presAssocID="{839F644C-7FF5-4525-977F-1AD9C103EE38}" presName="rootComposite" presStyleCnt="0"/>
      <dgm:spPr/>
    </dgm:pt>
    <dgm:pt modelId="{F04EA87F-959C-4AF0-8BEA-99F4DC057D6B}" type="pres">
      <dgm:prSet presAssocID="{839F644C-7FF5-4525-977F-1AD9C103EE38}" presName="rootText" presStyleLbl="node2" presStyleIdx="0" presStyleCnt="2" custScaleX="120783" custScaleY="101006">
        <dgm:presLayoutVars>
          <dgm:chPref val="3"/>
        </dgm:presLayoutVars>
      </dgm:prSet>
      <dgm:spPr/>
    </dgm:pt>
    <dgm:pt modelId="{932232B9-CA9A-41D8-89DF-EEAC41D89969}" type="pres">
      <dgm:prSet presAssocID="{839F644C-7FF5-4525-977F-1AD9C103EE38}" presName="rootConnector" presStyleLbl="node2" presStyleIdx="0" presStyleCnt="2"/>
      <dgm:spPr/>
    </dgm:pt>
    <dgm:pt modelId="{B77F354A-8C80-43C4-88FC-1A3C25B3B3E0}" type="pres">
      <dgm:prSet presAssocID="{839F644C-7FF5-4525-977F-1AD9C103EE38}" presName="hierChild4" presStyleCnt="0"/>
      <dgm:spPr/>
    </dgm:pt>
    <dgm:pt modelId="{8C525050-77B1-47DD-88C1-F4FAE97A96B2}" type="pres">
      <dgm:prSet presAssocID="{839F644C-7FF5-4525-977F-1AD9C103EE38}" presName="hierChild5" presStyleCnt="0"/>
      <dgm:spPr/>
    </dgm:pt>
    <dgm:pt modelId="{B5644463-CC5C-4EDF-9098-834BD5A83AE3}" type="pres">
      <dgm:prSet presAssocID="{9B93B93B-965E-400C-AD88-518CBF79D7A9}" presName="Name37" presStyleLbl="parChTrans1D2" presStyleIdx="1" presStyleCnt="2"/>
      <dgm:spPr/>
    </dgm:pt>
    <dgm:pt modelId="{B3AE78C4-5C70-4D6F-A74F-71A4BEFF9DE7}" type="pres">
      <dgm:prSet presAssocID="{4FEB6468-D1A1-41E3-A1E5-E5E04C7D4001}" presName="hierRoot2" presStyleCnt="0">
        <dgm:presLayoutVars>
          <dgm:hierBranch val="init"/>
        </dgm:presLayoutVars>
      </dgm:prSet>
      <dgm:spPr/>
    </dgm:pt>
    <dgm:pt modelId="{6C94716F-84D2-4E97-B6EF-AEEE863A3A0C}" type="pres">
      <dgm:prSet presAssocID="{4FEB6468-D1A1-41E3-A1E5-E5E04C7D4001}" presName="rootComposite" presStyleCnt="0"/>
      <dgm:spPr/>
    </dgm:pt>
    <dgm:pt modelId="{94FAF544-27FA-4CBB-9518-D08128025B49}" type="pres">
      <dgm:prSet presAssocID="{4FEB6468-D1A1-41E3-A1E5-E5E04C7D4001}" presName="rootText" presStyleLbl="node2" presStyleIdx="1" presStyleCnt="2" custScaleX="120783" custScaleY="101006">
        <dgm:presLayoutVars>
          <dgm:chPref val="3"/>
        </dgm:presLayoutVars>
      </dgm:prSet>
      <dgm:spPr/>
    </dgm:pt>
    <dgm:pt modelId="{3CAAB426-C29E-421A-94A7-C4848A4BA837}" type="pres">
      <dgm:prSet presAssocID="{4FEB6468-D1A1-41E3-A1E5-E5E04C7D4001}" presName="rootConnector" presStyleLbl="node2" presStyleIdx="1" presStyleCnt="2"/>
      <dgm:spPr/>
    </dgm:pt>
    <dgm:pt modelId="{6BC67321-1421-4704-9FBF-EBA865B9FE9F}" type="pres">
      <dgm:prSet presAssocID="{4FEB6468-D1A1-41E3-A1E5-E5E04C7D4001}" presName="hierChild4" presStyleCnt="0"/>
      <dgm:spPr/>
    </dgm:pt>
    <dgm:pt modelId="{2157001F-E8CC-4FA5-9E69-D2CAF761C0D2}" type="pres">
      <dgm:prSet presAssocID="{4FEB6468-D1A1-41E3-A1E5-E5E04C7D4001}" presName="hierChild5" presStyleCnt="0"/>
      <dgm:spPr/>
    </dgm:pt>
    <dgm:pt modelId="{BF4183A6-9284-422D-98A7-D915BF3B9E36}" type="pres">
      <dgm:prSet presAssocID="{A943D651-6ADF-48E7-8490-BBF1CD667BE1}" presName="hierChild3" presStyleCnt="0"/>
      <dgm:spPr/>
    </dgm:pt>
  </dgm:ptLst>
  <dgm:cxnLst>
    <dgm:cxn modelId="{9B83E907-822A-487A-850A-D29531668F5B}" type="presOf" srcId="{839F644C-7FF5-4525-977F-1AD9C103EE38}" destId="{932232B9-CA9A-41D8-89DF-EEAC41D89969}" srcOrd="1" destOrd="0" presId="urn:microsoft.com/office/officeart/2005/8/layout/orgChart1"/>
    <dgm:cxn modelId="{7BAB2B09-0ABC-4835-9A56-ACF1838D7FD7}" type="presOf" srcId="{2D6F1EB0-7D61-4B2E-B1A4-0B9884654EA1}" destId="{E993D6D0-70E6-44E1-803D-4B3FD5949557}" srcOrd="0" destOrd="0" presId="urn:microsoft.com/office/officeart/2005/8/layout/orgChart1"/>
    <dgm:cxn modelId="{3EFDA810-1654-487D-902B-C417CEFDADD6}" type="presOf" srcId="{A943D651-6ADF-48E7-8490-BBF1CD667BE1}" destId="{8B206156-CF65-4859-BD62-30B9E41F6008}" srcOrd="0" destOrd="0" presId="urn:microsoft.com/office/officeart/2005/8/layout/orgChart1"/>
    <dgm:cxn modelId="{5D4D3A2E-C708-46C8-8349-A1A183165045}" type="presOf" srcId="{4FEB6468-D1A1-41E3-A1E5-E5E04C7D4001}" destId="{94FAF544-27FA-4CBB-9518-D08128025B49}" srcOrd="0" destOrd="0" presId="urn:microsoft.com/office/officeart/2005/8/layout/orgChart1"/>
    <dgm:cxn modelId="{D97B3835-3F3E-46FA-AAEA-6235100988D0}" srcId="{2D6F1EB0-7D61-4B2E-B1A4-0B9884654EA1}" destId="{A943D651-6ADF-48E7-8490-BBF1CD667BE1}" srcOrd="0" destOrd="0" parTransId="{C21DEE4A-4984-4806-964A-DE9CD4DBD45D}" sibTransId="{44F8D6F9-AB4F-4BEF-AB4B-F2416D05BE8C}"/>
    <dgm:cxn modelId="{1222833C-0AA5-496E-9E7D-75E4C62A7D33}" type="presOf" srcId="{A943D651-6ADF-48E7-8490-BBF1CD667BE1}" destId="{17156E06-ADA3-40FF-9997-E73152CEA0ED}" srcOrd="1" destOrd="0" presId="urn:microsoft.com/office/officeart/2005/8/layout/orgChart1"/>
    <dgm:cxn modelId="{E149A441-A89D-44D3-9D65-ABB7EBFB199F}" type="presOf" srcId="{9B93B93B-965E-400C-AD88-518CBF79D7A9}" destId="{B5644463-CC5C-4EDF-9098-834BD5A83AE3}" srcOrd="0" destOrd="0" presId="urn:microsoft.com/office/officeart/2005/8/layout/orgChart1"/>
    <dgm:cxn modelId="{6F8C2374-F9F8-466F-BA0C-A05802D4AB57}" type="presOf" srcId="{839F644C-7FF5-4525-977F-1AD9C103EE38}" destId="{F04EA87F-959C-4AF0-8BEA-99F4DC057D6B}" srcOrd="0" destOrd="0" presId="urn:microsoft.com/office/officeart/2005/8/layout/orgChart1"/>
    <dgm:cxn modelId="{EB8FA496-2AD0-455C-8EF2-80511C180F65}" type="presOf" srcId="{4FEB6468-D1A1-41E3-A1E5-E5E04C7D4001}" destId="{3CAAB426-C29E-421A-94A7-C4848A4BA837}" srcOrd="1" destOrd="0" presId="urn:microsoft.com/office/officeart/2005/8/layout/orgChart1"/>
    <dgm:cxn modelId="{79F64397-BD42-42E6-BE1C-E798891112E2}" type="presOf" srcId="{FFD10E8D-DF16-4450-860C-EC11A7E6A87E}" destId="{C91B0A65-CF8C-407D-B76A-C4DD2DC5B017}" srcOrd="0" destOrd="0" presId="urn:microsoft.com/office/officeart/2005/8/layout/orgChart1"/>
    <dgm:cxn modelId="{293C5FC4-92FF-4FE0-BEBB-FA2425F65850}" srcId="{A943D651-6ADF-48E7-8490-BBF1CD667BE1}" destId="{839F644C-7FF5-4525-977F-1AD9C103EE38}" srcOrd="0" destOrd="0" parTransId="{FFD10E8D-DF16-4450-860C-EC11A7E6A87E}" sibTransId="{EDA61DC5-4431-4583-BBC9-4B736EF556F9}"/>
    <dgm:cxn modelId="{746F1DCD-2568-47C1-9D97-52046E3E199C}" srcId="{A943D651-6ADF-48E7-8490-BBF1CD667BE1}" destId="{4FEB6468-D1A1-41E3-A1E5-E5E04C7D4001}" srcOrd="1" destOrd="0" parTransId="{9B93B93B-965E-400C-AD88-518CBF79D7A9}" sibTransId="{E01C0FFA-A436-44EA-A798-14CB30040410}"/>
    <dgm:cxn modelId="{E64D737D-FF59-48CA-BD17-842FB0776620}" type="presParOf" srcId="{E993D6D0-70E6-44E1-803D-4B3FD5949557}" destId="{4263CFF4-C5EC-4988-8718-BA3EE8B4FB7B}" srcOrd="0" destOrd="0" presId="urn:microsoft.com/office/officeart/2005/8/layout/orgChart1"/>
    <dgm:cxn modelId="{07B91DC5-1B2E-4D31-B27A-B00A88B17A6D}" type="presParOf" srcId="{4263CFF4-C5EC-4988-8718-BA3EE8B4FB7B}" destId="{5D2D56F2-3185-40D3-863B-730D4DE3ADB7}" srcOrd="0" destOrd="0" presId="urn:microsoft.com/office/officeart/2005/8/layout/orgChart1"/>
    <dgm:cxn modelId="{D39F1E90-BFBC-44D1-9661-485DA8799707}" type="presParOf" srcId="{5D2D56F2-3185-40D3-863B-730D4DE3ADB7}" destId="{8B206156-CF65-4859-BD62-30B9E41F6008}" srcOrd="0" destOrd="0" presId="urn:microsoft.com/office/officeart/2005/8/layout/orgChart1"/>
    <dgm:cxn modelId="{C1274E49-EE57-41A4-9707-736D369F9397}" type="presParOf" srcId="{5D2D56F2-3185-40D3-863B-730D4DE3ADB7}" destId="{17156E06-ADA3-40FF-9997-E73152CEA0ED}" srcOrd="1" destOrd="0" presId="urn:microsoft.com/office/officeart/2005/8/layout/orgChart1"/>
    <dgm:cxn modelId="{5CE2D61D-1553-42D3-8C23-9580C11E6139}" type="presParOf" srcId="{4263CFF4-C5EC-4988-8718-BA3EE8B4FB7B}" destId="{07F79DD8-6304-4DDB-96EF-191CBBD39042}" srcOrd="1" destOrd="0" presId="urn:microsoft.com/office/officeart/2005/8/layout/orgChart1"/>
    <dgm:cxn modelId="{737B1424-B4DD-4211-9013-019EE5256249}" type="presParOf" srcId="{07F79DD8-6304-4DDB-96EF-191CBBD39042}" destId="{C91B0A65-CF8C-407D-B76A-C4DD2DC5B017}" srcOrd="0" destOrd="0" presId="urn:microsoft.com/office/officeart/2005/8/layout/orgChart1"/>
    <dgm:cxn modelId="{182CAB9F-490D-4F04-B0C7-F911BD80D4F7}" type="presParOf" srcId="{07F79DD8-6304-4DDB-96EF-191CBBD39042}" destId="{20435715-32A6-404A-9659-98557BCE3940}" srcOrd="1" destOrd="0" presId="urn:microsoft.com/office/officeart/2005/8/layout/orgChart1"/>
    <dgm:cxn modelId="{D6606D70-3B3C-4111-AAB9-224C56078783}" type="presParOf" srcId="{20435715-32A6-404A-9659-98557BCE3940}" destId="{5F23BBCB-F239-4C9D-9AB1-1A9CAB4B4C76}" srcOrd="0" destOrd="0" presId="urn:microsoft.com/office/officeart/2005/8/layout/orgChart1"/>
    <dgm:cxn modelId="{1F17B2AD-F1E7-49B1-91A9-A4A0AD0F6C98}" type="presParOf" srcId="{5F23BBCB-F239-4C9D-9AB1-1A9CAB4B4C76}" destId="{F04EA87F-959C-4AF0-8BEA-99F4DC057D6B}" srcOrd="0" destOrd="0" presId="urn:microsoft.com/office/officeart/2005/8/layout/orgChart1"/>
    <dgm:cxn modelId="{75CDA5A0-40D5-4A0B-97D8-8CB0D1D41E93}" type="presParOf" srcId="{5F23BBCB-F239-4C9D-9AB1-1A9CAB4B4C76}" destId="{932232B9-CA9A-41D8-89DF-EEAC41D89969}" srcOrd="1" destOrd="0" presId="urn:microsoft.com/office/officeart/2005/8/layout/orgChart1"/>
    <dgm:cxn modelId="{31F43925-BEFD-4513-959E-186E70BD9F52}" type="presParOf" srcId="{20435715-32A6-404A-9659-98557BCE3940}" destId="{B77F354A-8C80-43C4-88FC-1A3C25B3B3E0}" srcOrd="1" destOrd="0" presId="urn:microsoft.com/office/officeart/2005/8/layout/orgChart1"/>
    <dgm:cxn modelId="{79034816-D611-4727-A6EB-8C09DE8C14A3}" type="presParOf" srcId="{20435715-32A6-404A-9659-98557BCE3940}" destId="{8C525050-77B1-47DD-88C1-F4FAE97A96B2}" srcOrd="2" destOrd="0" presId="urn:microsoft.com/office/officeart/2005/8/layout/orgChart1"/>
    <dgm:cxn modelId="{854E59AE-63F0-4309-975C-2957275A7A6E}" type="presParOf" srcId="{07F79DD8-6304-4DDB-96EF-191CBBD39042}" destId="{B5644463-CC5C-4EDF-9098-834BD5A83AE3}" srcOrd="2" destOrd="0" presId="urn:microsoft.com/office/officeart/2005/8/layout/orgChart1"/>
    <dgm:cxn modelId="{AC5B5C29-BD15-40C0-B8A4-337E1CA4DD14}" type="presParOf" srcId="{07F79DD8-6304-4DDB-96EF-191CBBD39042}" destId="{B3AE78C4-5C70-4D6F-A74F-71A4BEFF9DE7}" srcOrd="3" destOrd="0" presId="urn:microsoft.com/office/officeart/2005/8/layout/orgChart1"/>
    <dgm:cxn modelId="{617CA9C6-F637-411F-BFAC-52A29F67C6A0}" type="presParOf" srcId="{B3AE78C4-5C70-4D6F-A74F-71A4BEFF9DE7}" destId="{6C94716F-84D2-4E97-B6EF-AEEE863A3A0C}" srcOrd="0" destOrd="0" presId="urn:microsoft.com/office/officeart/2005/8/layout/orgChart1"/>
    <dgm:cxn modelId="{F6F822C0-FE11-4F32-846D-E2534F5C79AF}" type="presParOf" srcId="{6C94716F-84D2-4E97-B6EF-AEEE863A3A0C}" destId="{94FAF544-27FA-4CBB-9518-D08128025B49}" srcOrd="0" destOrd="0" presId="urn:microsoft.com/office/officeart/2005/8/layout/orgChart1"/>
    <dgm:cxn modelId="{535D9971-33E4-4C71-B2E3-C68A12182FF4}" type="presParOf" srcId="{6C94716F-84D2-4E97-B6EF-AEEE863A3A0C}" destId="{3CAAB426-C29E-421A-94A7-C4848A4BA837}" srcOrd="1" destOrd="0" presId="urn:microsoft.com/office/officeart/2005/8/layout/orgChart1"/>
    <dgm:cxn modelId="{FB355A8B-70AD-46FD-AFF0-406B76123C2B}" type="presParOf" srcId="{B3AE78C4-5C70-4D6F-A74F-71A4BEFF9DE7}" destId="{6BC67321-1421-4704-9FBF-EBA865B9FE9F}" srcOrd="1" destOrd="0" presId="urn:microsoft.com/office/officeart/2005/8/layout/orgChart1"/>
    <dgm:cxn modelId="{E442E675-CFCE-4B10-BA95-232BC8292029}" type="presParOf" srcId="{B3AE78C4-5C70-4D6F-A74F-71A4BEFF9DE7}" destId="{2157001F-E8CC-4FA5-9E69-D2CAF761C0D2}" srcOrd="2" destOrd="0" presId="urn:microsoft.com/office/officeart/2005/8/layout/orgChart1"/>
    <dgm:cxn modelId="{6CEE8E1D-7C2F-4DBF-8523-645C64FD1846}" type="presParOf" srcId="{4263CFF4-C5EC-4988-8718-BA3EE8B4FB7B}" destId="{BF4183A6-9284-422D-98A7-D915BF3B9E3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44463-CC5C-4EDF-9098-834BD5A83AE3}">
      <dsp:nvSpPr>
        <dsp:cNvPr id="0" name=""/>
        <dsp:cNvSpPr/>
      </dsp:nvSpPr>
      <dsp:spPr>
        <a:xfrm>
          <a:off x="3568578" y="1755451"/>
          <a:ext cx="1923922" cy="569918"/>
        </a:xfrm>
        <a:custGeom>
          <a:avLst/>
          <a:gdLst/>
          <a:ahLst/>
          <a:cxnLst/>
          <a:rect l="0" t="0" r="0" b="0"/>
          <a:pathLst>
            <a:path>
              <a:moveTo>
                <a:pt x="0" y="0"/>
              </a:moveTo>
              <a:lnTo>
                <a:pt x="0" y="284959"/>
              </a:lnTo>
              <a:lnTo>
                <a:pt x="1923922" y="284959"/>
              </a:lnTo>
              <a:lnTo>
                <a:pt x="1923922" y="5699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1B0A65-CF8C-407D-B76A-C4DD2DC5B017}">
      <dsp:nvSpPr>
        <dsp:cNvPr id="0" name=""/>
        <dsp:cNvSpPr/>
      </dsp:nvSpPr>
      <dsp:spPr>
        <a:xfrm>
          <a:off x="1644655" y="1755451"/>
          <a:ext cx="1923922" cy="569918"/>
        </a:xfrm>
        <a:custGeom>
          <a:avLst/>
          <a:gdLst/>
          <a:ahLst/>
          <a:cxnLst/>
          <a:rect l="0" t="0" r="0" b="0"/>
          <a:pathLst>
            <a:path>
              <a:moveTo>
                <a:pt x="1923922" y="0"/>
              </a:moveTo>
              <a:lnTo>
                <a:pt x="1923922" y="284959"/>
              </a:lnTo>
              <a:lnTo>
                <a:pt x="0" y="284959"/>
              </a:lnTo>
              <a:lnTo>
                <a:pt x="0" y="5699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206156-CF65-4859-BD62-30B9E41F6008}">
      <dsp:nvSpPr>
        <dsp:cNvPr id="0" name=""/>
        <dsp:cNvSpPr/>
      </dsp:nvSpPr>
      <dsp:spPr>
        <a:xfrm>
          <a:off x="1929615" y="384852"/>
          <a:ext cx="3277925" cy="1370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kern="1200" dirty="0"/>
            <a:t>Bildung Detailhandel Schweiz (BDS)</a:t>
          </a:r>
          <a:br>
            <a:rPr lang="de-CH" sz="1200" kern="1200" dirty="0"/>
          </a:br>
          <a:r>
            <a:rPr lang="de-CH" sz="1200" kern="1200" dirty="0"/>
            <a:t>(Neu 22 Branchen)</a:t>
          </a:r>
        </a:p>
      </dsp:txBody>
      <dsp:txXfrm>
        <a:off x="1929615" y="384852"/>
        <a:ext cx="3277925" cy="1370599"/>
      </dsp:txXfrm>
    </dsp:sp>
    <dsp:sp modelId="{F04EA87F-959C-4AF0-8BEA-99F4DC057D6B}">
      <dsp:nvSpPr>
        <dsp:cNvPr id="0" name=""/>
        <dsp:cNvSpPr/>
      </dsp:nvSpPr>
      <dsp:spPr>
        <a:xfrm>
          <a:off x="5693" y="2325369"/>
          <a:ext cx="3277925" cy="1370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kern="1200" dirty="0"/>
            <a:t>Automobil Sales</a:t>
          </a:r>
          <a:br>
            <a:rPr lang="de-CH" sz="1200" kern="1200" dirty="0"/>
          </a:br>
          <a:r>
            <a:rPr lang="de-CH" sz="1200" kern="1200" dirty="0"/>
            <a:t>(neue Branche)</a:t>
          </a:r>
        </a:p>
        <a:p>
          <a:pPr marL="0" lvl="0" indent="0" algn="ctr" defTabSz="533400">
            <a:lnSpc>
              <a:spcPct val="90000"/>
            </a:lnSpc>
            <a:spcBef>
              <a:spcPct val="0"/>
            </a:spcBef>
            <a:spcAft>
              <a:spcPct val="35000"/>
            </a:spcAft>
            <a:buNone/>
          </a:pPr>
          <a:r>
            <a:rPr lang="de-CH" sz="1200" kern="1200" dirty="0"/>
            <a:t>Gestalten von Einkaufserlebnissen</a:t>
          </a:r>
          <a:br>
            <a:rPr lang="de-CH" sz="1200" kern="1200" dirty="0"/>
          </a:br>
          <a:r>
            <a:rPr lang="de-CH" sz="1200" kern="1200" dirty="0"/>
            <a:t>Betreuen von Online-Shops</a:t>
          </a:r>
        </a:p>
      </dsp:txBody>
      <dsp:txXfrm>
        <a:off x="5693" y="2325369"/>
        <a:ext cx="3277925" cy="1370599"/>
      </dsp:txXfrm>
    </dsp:sp>
    <dsp:sp modelId="{94FAF544-27FA-4CBB-9518-D08128025B49}">
      <dsp:nvSpPr>
        <dsp:cNvPr id="0" name=""/>
        <dsp:cNvSpPr/>
      </dsp:nvSpPr>
      <dsp:spPr>
        <a:xfrm>
          <a:off x="3853537" y="2325369"/>
          <a:ext cx="3277925" cy="1370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kern="1200" dirty="0"/>
            <a:t>Automobil After-Sales</a:t>
          </a:r>
          <a:br>
            <a:rPr lang="de-CH" sz="1200" kern="1200" dirty="0"/>
          </a:br>
          <a:r>
            <a:rPr lang="de-CH" sz="1200" kern="1200" dirty="0"/>
            <a:t>(neu positionierte Branche)</a:t>
          </a:r>
        </a:p>
        <a:p>
          <a:pPr marL="0" lvl="0" indent="0" algn="ctr" defTabSz="533400">
            <a:lnSpc>
              <a:spcPct val="90000"/>
            </a:lnSpc>
            <a:spcBef>
              <a:spcPct val="0"/>
            </a:spcBef>
            <a:spcAft>
              <a:spcPct val="35000"/>
            </a:spcAft>
            <a:buNone/>
          </a:pPr>
          <a:r>
            <a:rPr lang="de-CH" sz="1200" kern="1200" dirty="0"/>
            <a:t>Gestalten von Einkaufserlebnissen</a:t>
          </a:r>
          <a:br>
            <a:rPr lang="de-CH" sz="1200" kern="1200" dirty="0"/>
          </a:br>
          <a:r>
            <a:rPr lang="de-CH" sz="1200" kern="1200" dirty="0"/>
            <a:t>Betreuen von Online-Shops</a:t>
          </a:r>
        </a:p>
      </dsp:txBody>
      <dsp:txXfrm>
        <a:off x="3853537" y="2325369"/>
        <a:ext cx="3277925" cy="137059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660" cy="498055"/>
          </a:xfrm>
          <a:prstGeom prst="rect">
            <a:avLst/>
          </a:prstGeom>
        </p:spPr>
        <p:txBody>
          <a:bodyPr vert="horz" lIns="91285" tIns="45642" rIns="91285" bIns="45642" rtlCol="0"/>
          <a:lstStyle>
            <a:lvl1pPr algn="l">
              <a:defRPr sz="1200"/>
            </a:lvl1pPr>
          </a:lstStyle>
          <a:p>
            <a:endParaRPr lang="de-CH"/>
          </a:p>
        </p:txBody>
      </p:sp>
      <p:sp>
        <p:nvSpPr>
          <p:cNvPr id="3" name="Datumsplatzhalter 2"/>
          <p:cNvSpPr>
            <a:spLocks noGrp="1"/>
          </p:cNvSpPr>
          <p:nvPr>
            <p:ph type="dt" sz="quarter" idx="1"/>
          </p:nvPr>
        </p:nvSpPr>
        <p:spPr>
          <a:xfrm>
            <a:off x="3850443" y="1"/>
            <a:ext cx="2945660" cy="498055"/>
          </a:xfrm>
          <a:prstGeom prst="rect">
            <a:avLst/>
          </a:prstGeom>
        </p:spPr>
        <p:txBody>
          <a:bodyPr vert="horz" lIns="91285" tIns="45642" rIns="91285" bIns="45642" rtlCol="0"/>
          <a:lstStyle>
            <a:lvl1pPr algn="r">
              <a:defRPr sz="1200"/>
            </a:lvl1pPr>
          </a:lstStyle>
          <a:p>
            <a:fld id="{8DB61107-048B-4795-AAE1-3206BCDF241C}" type="datetimeFigureOut">
              <a:rPr lang="de-CH" smtClean="0"/>
              <a:t>07.01.2025</a:t>
            </a:fld>
            <a:endParaRPr lang="de-CH"/>
          </a:p>
        </p:txBody>
      </p:sp>
      <p:sp>
        <p:nvSpPr>
          <p:cNvPr id="4" name="Fußzeilenplatzhalter 3"/>
          <p:cNvSpPr>
            <a:spLocks noGrp="1"/>
          </p:cNvSpPr>
          <p:nvPr>
            <p:ph type="ftr" sz="quarter" idx="2"/>
          </p:nvPr>
        </p:nvSpPr>
        <p:spPr>
          <a:xfrm>
            <a:off x="0" y="9428584"/>
            <a:ext cx="2945660" cy="498054"/>
          </a:xfrm>
          <a:prstGeom prst="rect">
            <a:avLst/>
          </a:prstGeom>
        </p:spPr>
        <p:txBody>
          <a:bodyPr vert="horz" lIns="91285" tIns="45642" rIns="91285" bIns="45642" rtlCol="0" anchor="b"/>
          <a:lstStyle>
            <a:lvl1pPr algn="l">
              <a:defRPr sz="1200"/>
            </a:lvl1pPr>
          </a:lstStyle>
          <a:p>
            <a:endParaRPr lang="de-CH"/>
          </a:p>
        </p:txBody>
      </p:sp>
      <p:sp>
        <p:nvSpPr>
          <p:cNvPr id="5" name="Foliennummernplatzhalter 4"/>
          <p:cNvSpPr>
            <a:spLocks noGrp="1"/>
          </p:cNvSpPr>
          <p:nvPr>
            <p:ph type="sldNum" sz="quarter" idx="3"/>
          </p:nvPr>
        </p:nvSpPr>
        <p:spPr>
          <a:xfrm>
            <a:off x="3850443" y="9428584"/>
            <a:ext cx="2945660" cy="498054"/>
          </a:xfrm>
          <a:prstGeom prst="rect">
            <a:avLst/>
          </a:prstGeom>
        </p:spPr>
        <p:txBody>
          <a:bodyPr vert="horz" lIns="91285" tIns="45642" rIns="91285" bIns="45642" rtlCol="0" anchor="b"/>
          <a:lstStyle>
            <a:lvl1pPr algn="r">
              <a:defRPr sz="1200"/>
            </a:lvl1pPr>
          </a:lstStyle>
          <a:p>
            <a:fld id="{5B069B79-D125-4CF6-9555-5B454734A7E1}" type="slidenum">
              <a:rPr lang="de-CH" smtClean="0"/>
              <a:t>‹Nr.›</a:t>
            </a:fld>
            <a:endParaRPr lang="de-CH"/>
          </a:p>
        </p:txBody>
      </p:sp>
    </p:spTree>
    <p:extLst>
      <p:ext uri="{BB962C8B-B14F-4D97-AF65-F5344CB8AC3E}">
        <p14:creationId xmlns:p14="http://schemas.microsoft.com/office/powerpoint/2010/main" val="304835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660" cy="498055"/>
          </a:xfrm>
          <a:prstGeom prst="rect">
            <a:avLst/>
          </a:prstGeom>
        </p:spPr>
        <p:txBody>
          <a:bodyPr vert="horz" lIns="91285" tIns="45642" rIns="91285" bIns="45642" rtlCol="0"/>
          <a:lstStyle>
            <a:lvl1pPr algn="l">
              <a:defRPr sz="1200"/>
            </a:lvl1pPr>
          </a:lstStyle>
          <a:p>
            <a:endParaRPr lang="de-CH"/>
          </a:p>
        </p:txBody>
      </p:sp>
      <p:sp>
        <p:nvSpPr>
          <p:cNvPr id="3" name="Datumsplatzhalter 2"/>
          <p:cNvSpPr>
            <a:spLocks noGrp="1"/>
          </p:cNvSpPr>
          <p:nvPr>
            <p:ph type="dt" idx="1"/>
          </p:nvPr>
        </p:nvSpPr>
        <p:spPr>
          <a:xfrm>
            <a:off x="3850443" y="1"/>
            <a:ext cx="2945660" cy="498055"/>
          </a:xfrm>
          <a:prstGeom prst="rect">
            <a:avLst/>
          </a:prstGeom>
        </p:spPr>
        <p:txBody>
          <a:bodyPr vert="horz" lIns="91285" tIns="45642" rIns="91285" bIns="45642" rtlCol="0"/>
          <a:lstStyle>
            <a:lvl1pPr algn="r">
              <a:defRPr sz="1200"/>
            </a:lvl1pPr>
          </a:lstStyle>
          <a:p>
            <a:fld id="{F3586C38-E078-45D0-BFC1-FC45A0890626}" type="datetimeFigureOut">
              <a:rPr lang="de-CH" smtClean="0"/>
              <a:t>07.01.2025</a:t>
            </a:fld>
            <a:endParaRPr lang="de-CH"/>
          </a:p>
        </p:txBody>
      </p:sp>
      <p:sp>
        <p:nvSpPr>
          <p:cNvPr id="4" name="Folienbildplatzhalt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285" tIns="45642" rIns="91285" bIns="45642" rtlCol="0" anchor="ctr"/>
          <a:lstStyle/>
          <a:p>
            <a:endParaRPr lang="de-CH"/>
          </a:p>
        </p:txBody>
      </p:sp>
      <p:sp>
        <p:nvSpPr>
          <p:cNvPr id="5" name="Notizenplatzhalter 4"/>
          <p:cNvSpPr>
            <a:spLocks noGrp="1"/>
          </p:cNvSpPr>
          <p:nvPr>
            <p:ph type="body" sz="quarter" idx="3"/>
          </p:nvPr>
        </p:nvSpPr>
        <p:spPr>
          <a:xfrm>
            <a:off x="679768" y="4777195"/>
            <a:ext cx="5438140" cy="3908613"/>
          </a:xfrm>
          <a:prstGeom prst="rect">
            <a:avLst/>
          </a:prstGeom>
        </p:spPr>
        <p:txBody>
          <a:bodyPr vert="horz" lIns="91285" tIns="45642" rIns="91285" bIns="45642"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28584"/>
            <a:ext cx="2945660" cy="498054"/>
          </a:xfrm>
          <a:prstGeom prst="rect">
            <a:avLst/>
          </a:prstGeom>
        </p:spPr>
        <p:txBody>
          <a:bodyPr vert="horz" lIns="91285" tIns="45642" rIns="91285" bIns="45642"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4"/>
            <a:ext cx="2945660" cy="498054"/>
          </a:xfrm>
          <a:prstGeom prst="rect">
            <a:avLst/>
          </a:prstGeom>
        </p:spPr>
        <p:txBody>
          <a:bodyPr vert="horz" lIns="91285" tIns="45642" rIns="91285" bIns="45642" rtlCol="0" anchor="b"/>
          <a:lstStyle>
            <a:lvl1pPr algn="r">
              <a:defRPr sz="1200"/>
            </a:lvl1pPr>
          </a:lstStyle>
          <a:p>
            <a:fld id="{B0AFCF83-A9AD-4CC1-98A3-465F28DE4AA0}" type="slidenum">
              <a:rPr lang="de-CH" smtClean="0"/>
              <a:t>‹Nr.›</a:t>
            </a:fld>
            <a:endParaRPr lang="de-CH"/>
          </a:p>
        </p:txBody>
      </p:sp>
    </p:spTree>
    <p:extLst>
      <p:ext uri="{BB962C8B-B14F-4D97-AF65-F5344CB8AC3E}">
        <p14:creationId xmlns:p14="http://schemas.microsoft.com/office/powerpoint/2010/main" val="781547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B0AFCF83-A9AD-4CC1-98A3-465F28DE4AA0}" type="slidenum">
              <a:rPr lang="de-CH" smtClean="0"/>
              <a:t>1</a:t>
            </a:fld>
            <a:endParaRPr lang="de-CH"/>
          </a:p>
        </p:txBody>
      </p:sp>
    </p:spTree>
    <p:extLst>
      <p:ext uri="{BB962C8B-B14F-4D97-AF65-F5344CB8AC3E}">
        <p14:creationId xmlns:p14="http://schemas.microsoft.com/office/powerpoint/2010/main" val="2719638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Achtung: In</a:t>
            </a:r>
            <a:r>
              <a:rPr lang="de-CH" baseline="0" dirty="0"/>
              <a:t> der Branche DH Sales sind keine EBA-Lehrverhältnisse möglich.</a:t>
            </a:r>
          </a:p>
          <a:p>
            <a:r>
              <a:rPr lang="de-CH" baseline="0" dirty="0"/>
              <a:t>Begründung: Die wesentlichen, auf die Verkaufspraxis bezogenen Inhalte werden erst im 3. Lehrjahr vermittelt.</a:t>
            </a:r>
            <a:endParaRPr lang="de-CH" dirty="0"/>
          </a:p>
        </p:txBody>
      </p:sp>
      <p:sp>
        <p:nvSpPr>
          <p:cNvPr id="4" name="Foliennummernplatzhalter 3"/>
          <p:cNvSpPr>
            <a:spLocks noGrp="1"/>
          </p:cNvSpPr>
          <p:nvPr>
            <p:ph type="sldNum" sz="quarter" idx="10"/>
          </p:nvPr>
        </p:nvSpPr>
        <p:spPr/>
        <p:txBody>
          <a:bodyPr/>
          <a:lstStyle/>
          <a:p>
            <a:fld id="{D424505C-4640-463D-8347-C9DB81AE304A}" type="slidenum">
              <a:rPr lang="de-DE" altLang="de-DE" smtClean="0"/>
              <a:pPr/>
              <a:t>46</a:t>
            </a:fld>
            <a:endParaRPr lang="de-DE" altLang="de-DE"/>
          </a:p>
        </p:txBody>
      </p:sp>
    </p:spTree>
    <p:extLst>
      <p:ext uri="{BB962C8B-B14F-4D97-AF65-F5344CB8AC3E}">
        <p14:creationId xmlns:p14="http://schemas.microsoft.com/office/powerpoint/2010/main" val="3566204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Titel</a:t>
            </a:r>
            <a:r>
              <a:rPr lang="de-CH" baseline="0" dirty="0"/>
              <a:t> sind verlinkt.</a:t>
            </a:r>
          </a:p>
          <a:p>
            <a:r>
              <a:rPr lang="de-CH" baseline="0" dirty="0"/>
              <a:t>EFZ in der jeweiligen Branche &amp; </a:t>
            </a:r>
            <a:r>
              <a:rPr lang="de-CH" baseline="0" dirty="0" err="1"/>
              <a:t>Berufsbildnerkurs</a:t>
            </a:r>
            <a:r>
              <a:rPr lang="de-CH" baseline="0" dirty="0"/>
              <a:t>, Bewilligungen erteilen die Kantone (mit Mindestsortimentsliste des AGVS)</a:t>
            </a:r>
          </a:p>
          <a:p>
            <a:endParaRPr lang="de-CH" baseline="0" dirty="0"/>
          </a:p>
          <a:p>
            <a:endParaRPr lang="de-CH" dirty="0"/>
          </a:p>
        </p:txBody>
      </p:sp>
      <p:sp>
        <p:nvSpPr>
          <p:cNvPr id="4" name="Foliennummernplatzhalter 3"/>
          <p:cNvSpPr>
            <a:spLocks noGrp="1"/>
          </p:cNvSpPr>
          <p:nvPr>
            <p:ph type="sldNum" sz="quarter" idx="10"/>
          </p:nvPr>
        </p:nvSpPr>
        <p:spPr/>
        <p:txBody>
          <a:bodyPr/>
          <a:lstStyle/>
          <a:p>
            <a:fld id="{D424505C-4640-463D-8347-C9DB81AE304A}" type="slidenum">
              <a:rPr lang="de-DE" altLang="de-DE" smtClean="0"/>
              <a:pPr/>
              <a:t>48</a:t>
            </a:fld>
            <a:endParaRPr lang="de-DE" altLang="de-DE"/>
          </a:p>
        </p:txBody>
      </p:sp>
    </p:spTree>
    <p:extLst>
      <p:ext uri="{BB962C8B-B14F-4D97-AF65-F5344CB8AC3E}">
        <p14:creationId xmlns:p14="http://schemas.microsoft.com/office/powerpoint/2010/main" val="3560676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424505C-4640-463D-8347-C9DB81AE304A}" type="slidenum">
              <a:rPr lang="de-DE" altLang="de-DE" smtClean="0"/>
              <a:pPr/>
              <a:t>50</a:t>
            </a:fld>
            <a:endParaRPr lang="de-DE" altLang="de-DE"/>
          </a:p>
        </p:txBody>
      </p:sp>
    </p:spTree>
    <p:extLst>
      <p:ext uri="{BB962C8B-B14F-4D97-AF65-F5344CB8AC3E}">
        <p14:creationId xmlns:p14="http://schemas.microsoft.com/office/powerpoint/2010/main" val="2020111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D424505C-4640-463D-8347-C9DB81AE304A}" type="slidenum">
              <a:rPr lang="de-DE" altLang="de-DE" smtClean="0"/>
              <a:pPr/>
              <a:t>51</a:t>
            </a:fld>
            <a:endParaRPr lang="de-DE" altLang="de-DE"/>
          </a:p>
        </p:txBody>
      </p:sp>
    </p:spTree>
    <p:extLst>
      <p:ext uri="{BB962C8B-B14F-4D97-AF65-F5344CB8AC3E}">
        <p14:creationId xmlns:p14="http://schemas.microsoft.com/office/powerpoint/2010/main" val="3613697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D424505C-4640-463D-8347-C9DB81AE304A}" type="slidenum">
              <a:rPr lang="de-DE" altLang="de-DE" smtClean="0"/>
              <a:pPr/>
              <a:t>52</a:t>
            </a:fld>
            <a:endParaRPr lang="de-DE" altLang="de-DE"/>
          </a:p>
        </p:txBody>
      </p:sp>
    </p:spTree>
    <p:extLst>
      <p:ext uri="{BB962C8B-B14F-4D97-AF65-F5344CB8AC3E}">
        <p14:creationId xmlns:p14="http://schemas.microsoft.com/office/powerpoint/2010/main" val="4292570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a:xfrm>
            <a:off x="88900" y="742950"/>
            <a:ext cx="6619875" cy="3724275"/>
          </a:xfrm>
          <a:ln/>
        </p:spPr>
      </p:sp>
      <p:sp>
        <p:nvSpPr>
          <p:cNvPr id="204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latin typeface="Arial" panose="020B0604020202020204" pitchFamily="34" charset="0"/>
              <a:ea typeface="ＭＳ Ｐゴシック" panose="020B0600070205080204" pitchFamily="34" charset="-128"/>
            </a:endParaRPr>
          </a:p>
        </p:txBody>
      </p:sp>
      <p:sp>
        <p:nvSpPr>
          <p:cNvPr id="2048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9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1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1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1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1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7E7FAECB-7C8B-484A-A600-86D63191B6C1}" type="slidenum">
              <a:rPr lang="de-DE" altLang="de-DE" sz="1000"/>
              <a:pPr eaLnBrk="1" hangingPunct="1">
                <a:spcBef>
                  <a:spcPct val="0"/>
                </a:spcBef>
              </a:pPr>
              <a:t>54</a:t>
            </a:fld>
            <a:endParaRPr lang="de-DE" altLang="de-DE" sz="1000"/>
          </a:p>
        </p:txBody>
      </p:sp>
    </p:spTree>
    <p:extLst>
      <p:ext uri="{BB962C8B-B14F-4D97-AF65-F5344CB8AC3E}">
        <p14:creationId xmlns:p14="http://schemas.microsoft.com/office/powerpoint/2010/main" val="3351464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p:cNvSpPr>
            <a:spLocks noGrp="1" noRot="1" noChangeAspect="1" noTextEdit="1"/>
          </p:cNvSpPr>
          <p:nvPr>
            <p:ph type="sldImg"/>
          </p:nvPr>
        </p:nvSpPr>
        <p:spPr>
          <a:xfrm>
            <a:off x="420688" y="742950"/>
            <a:ext cx="5956300" cy="3724275"/>
          </a:xfrm>
          <a:ln/>
        </p:spPr>
      </p:sp>
      <p:sp>
        <p:nvSpPr>
          <p:cNvPr id="112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latin typeface="Arial" panose="020B0604020202020204" pitchFamily="34" charset="0"/>
              <a:ea typeface="ＭＳ Ｐゴシック" panose="020B0600070205080204" pitchFamily="34" charset="-128"/>
            </a:endParaRPr>
          </a:p>
        </p:txBody>
      </p:sp>
      <p:sp>
        <p:nvSpPr>
          <p:cNvPr id="112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9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1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1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1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1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9pPr>
          </a:lstStyle>
          <a:p>
            <a:pPr>
              <a:spcBef>
                <a:spcPct val="0"/>
              </a:spcBef>
            </a:pPr>
            <a:fld id="{DF4653C3-8531-4AD9-BD54-F966D7FF5335}" type="slidenum">
              <a:rPr lang="de-DE" altLang="de-DE" sz="1000" smtClean="0"/>
              <a:pPr>
                <a:spcBef>
                  <a:spcPct val="0"/>
                </a:spcBef>
              </a:pPr>
              <a:t>56</a:t>
            </a:fld>
            <a:endParaRPr lang="de-DE" altLang="de-DE" sz="1000"/>
          </a:p>
        </p:txBody>
      </p:sp>
    </p:spTree>
    <p:extLst>
      <p:ext uri="{BB962C8B-B14F-4D97-AF65-F5344CB8AC3E}">
        <p14:creationId xmlns:p14="http://schemas.microsoft.com/office/powerpoint/2010/main" val="232261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252542B5-2D49-4F98-ACEC-0C9750E482EF}" type="slidenum">
              <a:rPr lang="de-DE" smtClean="0"/>
              <a:pPr>
                <a:defRPr/>
              </a:pPr>
              <a:t>57</a:t>
            </a:fld>
            <a:endParaRPr lang="de-DE" dirty="0"/>
          </a:p>
        </p:txBody>
      </p:sp>
    </p:spTree>
    <p:extLst>
      <p:ext uri="{BB962C8B-B14F-4D97-AF65-F5344CB8AC3E}">
        <p14:creationId xmlns:p14="http://schemas.microsoft.com/office/powerpoint/2010/main" val="1485551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252542B5-2D49-4F98-ACEC-0C9750E482EF}" type="slidenum">
              <a:rPr lang="de-DE" smtClean="0"/>
              <a:pPr>
                <a:defRPr/>
              </a:pPr>
              <a:t>58</a:t>
            </a:fld>
            <a:endParaRPr lang="de-DE" dirty="0"/>
          </a:p>
        </p:txBody>
      </p:sp>
    </p:spTree>
    <p:extLst>
      <p:ext uri="{BB962C8B-B14F-4D97-AF65-F5344CB8AC3E}">
        <p14:creationId xmlns:p14="http://schemas.microsoft.com/office/powerpoint/2010/main" val="1159773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252542B5-2D49-4F98-ACEC-0C9750E482EF}" type="slidenum">
              <a:rPr lang="de-DE" smtClean="0"/>
              <a:pPr>
                <a:defRPr/>
              </a:pPr>
              <a:t>59</a:t>
            </a:fld>
            <a:endParaRPr lang="de-DE" dirty="0"/>
          </a:p>
        </p:txBody>
      </p:sp>
    </p:spTree>
    <p:extLst>
      <p:ext uri="{BB962C8B-B14F-4D97-AF65-F5344CB8AC3E}">
        <p14:creationId xmlns:p14="http://schemas.microsoft.com/office/powerpoint/2010/main" val="2806625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Im Vergleich zum </a:t>
            </a:r>
            <a:r>
              <a:rPr lang="de-CH" dirty="0" err="1"/>
              <a:t>Gasamtschnitt</a:t>
            </a:r>
            <a:r>
              <a:rPr lang="de-CH" dirty="0"/>
              <a:t> dürften </a:t>
            </a:r>
            <a:r>
              <a:rPr lang="de-CH" dirty="0" err="1"/>
              <a:t>ca</a:t>
            </a:r>
            <a:r>
              <a:rPr lang="de-CH" dirty="0"/>
              <a:t> 2 Lernende pro Jahr das QV nicht bestehen</a:t>
            </a:r>
          </a:p>
          <a:p>
            <a:r>
              <a:rPr lang="de-CH" dirty="0"/>
              <a:t>Die Erfahrungsnote ist im Durchschnitt 0.5 Notenpunkte höher als die Prüfungsnote</a:t>
            </a:r>
          </a:p>
        </p:txBody>
      </p:sp>
      <p:sp>
        <p:nvSpPr>
          <p:cNvPr id="4" name="Foliennummernplatzhalter 3"/>
          <p:cNvSpPr>
            <a:spLocks noGrp="1"/>
          </p:cNvSpPr>
          <p:nvPr>
            <p:ph type="sldNum" sz="quarter" idx="5"/>
          </p:nvPr>
        </p:nvSpPr>
        <p:spPr/>
        <p:txBody>
          <a:bodyPr/>
          <a:lstStyle/>
          <a:p>
            <a:fld id="{096D98EE-EF79-4FE4-9F03-6A9695168880}" type="slidenum">
              <a:rPr lang="de-CH" smtClean="0"/>
              <a:t>16</a:t>
            </a:fld>
            <a:endParaRPr lang="de-CH"/>
          </a:p>
        </p:txBody>
      </p:sp>
    </p:spTree>
    <p:extLst>
      <p:ext uri="{BB962C8B-B14F-4D97-AF65-F5344CB8AC3E}">
        <p14:creationId xmlns:p14="http://schemas.microsoft.com/office/powerpoint/2010/main" val="3880025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D9A4CCD1-A1D5-406D-82F9-CD1B1D18C1FF}" type="slidenum">
              <a:rPr lang="de-DE" smtClean="0"/>
              <a:pPr>
                <a:defRPr/>
              </a:pPr>
              <a:t>60</a:t>
            </a:fld>
            <a:endParaRPr lang="de-DE" dirty="0"/>
          </a:p>
        </p:txBody>
      </p:sp>
    </p:spTree>
    <p:extLst>
      <p:ext uri="{BB962C8B-B14F-4D97-AF65-F5344CB8AC3E}">
        <p14:creationId xmlns:p14="http://schemas.microsoft.com/office/powerpoint/2010/main" val="3412700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p:cNvSpPr>
            <a:spLocks noGrp="1" noRot="1" noChangeAspect="1" noTextEdit="1"/>
          </p:cNvSpPr>
          <p:nvPr>
            <p:ph type="sldImg"/>
          </p:nvPr>
        </p:nvSpPr>
        <p:spPr>
          <a:xfrm>
            <a:off x="88900" y="742950"/>
            <a:ext cx="6619875" cy="3724275"/>
          </a:xfrm>
          <a:ln/>
        </p:spPr>
      </p:sp>
      <p:sp>
        <p:nvSpPr>
          <p:cNvPr id="17411" name="Notizenplatzhalter 2"/>
          <p:cNvSpPr>
            <a:spLocks noGrp="1"/>
          </p:cNvSpPr>
          <p:nvPr>
            <p:ph type="body" idx="1"/>
          </p:nvPr>
        </p:nvSpPr>
        <p:spPr>
          <a:noFill/>
        </p:spPr>
        <p:txBody>
          <a:bodyPr/>
          <a:lstStyle/>
          <a:p>
            <a:endParaRPr lang="de-CH" altLang="de-DE" dirty="0"/>
          </a:p>
        </p:txBody>
      </p:sp>
      <p:sp>
        <p:nvSpPr>
          <p:cNvPr id="17412" name="Foliennummernplatzhalter 3"/>
          <p:cNvSpPr>
            <a:spLocks noGrp="1"/>
          </p:cNvSpPr>
          <p:nvPr>
            <p:ph type="sldNum" sz="quarter" idx="5"/>
          </p:nvPr>
        </p:nvSpPr>
        <p:spPr>
          <a:noFill/>
        </p:spPr>
        <p:txBody>
          <a:bodyPr/>
          <a:lstStyle>
            <a:lvl1pPr>
              <a:defRPr sz="2200">
                <a:solidFill>
                  <a:schemeClr val="tx1"/>
                </a:solidFill>
                <a:latin typeface="Times" pitchFamily="18" charset="0"/>
              </a:defRPr>
            </a:lvl1pPr>
            <a:lvl2pPr marL="742950" indent="-285750">
              <a:defRPr sz="2200">
                <a:solidFill>
                  <a:schemeClr val="tx1"/>
                </a:solidFill>
                <a:latin typeface="Times" pitchFamily="18" charset="0"/>
              </a:defRPr>
            </a:lvl2pPr>
            <a:lvl3pPr marL="1143000" indent="-228600">
              <a:defRPr sz="2200">
                <a:solidFill>
                  <a:schemeClr val="tx1"/>
                </a:solidFill>
                <a:latin typeface="Times" pitchFamily="18" charset="0"/>
              </a:defRPr>
            </a:lvl3pPr>
            <a:lvl4pPr marL="1600200" indent="-228600">
              <a:defRPr sz="2200">
                <a:solidFill>
                  <a:schemeClr val="tx1"/>
                </a:solidFill>
                <a:latin typeface="Times" pitchFamily="18" charset="0"/>
              </a:defRPr>
            </a:lvl4pPr>
            <a:lvl5pPr marL="2057400" indent="-228600">
              <a:defRPr sz="2200">
                <a:solidFill>
                  <a:schemeClr val="tx1"/>
                </a:solidFill>
                <a:latin typeface="Times" pitchFamily="18" charset="0"/>
              </a:defRPr>
            </a:lvl5pPr>
            <a:lvl6pPr marL="2514600" indent="-228600" algn="r" eaLnBrk="0" fontAlgn="base" hangingPunct="0">
              <a:spcBef>
                <a:spcPct val="0"/>
              </a:spcBef>
              <a:spcAft>
                <a:spcPct val="0"/>
              </a:spcAft>
              <a:defRPr sz="2200">
                <a:solidFill>
                  <a:schemeClr val="tx1"/>
                </a:solidFill>
                <a:latin typeface="Times" pitchFamily="18" charset="0"/>
              </a:defRPr>
            </a:lvl6pPr>
            <a:lvl7pPr marL="2971800" indent="-228600" algn="r" eaLnBrk="0" fontAlgn="base" hangingPunct="0">
              <a:spcBef>
                <a:spcPct val="0"/>
              </a:spcBef>
              <a:spcAft>
                <a:spcPct val="0"/>
              </a:spcAft>
              <a:defRPr sz="2200">
                <a:solidFill>
                  <a:schemeClr val="tx1"/>
                </a:solidFill>
                <a:latin typeface="Times" pitchFamily="18" charset="0"/>
              </a:defRPr>
            </a:lvl7pPr>
            <a:lvl8pPr marL="3429000" indent="-228600" algn="r" eaLnBrk="0" fontAlgn="base" hangingPunct="0">
              <a:spcBef>
                <a:spcPct val="0"/>
              </a:spcBef>
              <a:spcAft>
                <a:spcPct val="0"/>
              </a:spcAft>
              <a:defRPr sz="2200">
                <a:solidFill>
                  <a:schemeClr val="tx1"/>
                </a:solidFill>
                <a:latin typeface="Times" pitchFamily="18" charset="0"/>
              </a:defRPr>
            </a:lvl8pPr>
            <a:lvl9pPr marL="3886200" indent="-228600" algn="r" eaLnBrk="0" fontAlgn="base" hangingPunct="0">
              <a:spcBef>
                <a:spcPct val="0"/>
              </a:spcBef>
              <a:spcAft>
                <a:spcPct val="0"/>
              </a:spcAft>
              <a:defRPr sz="2200">
                <a:solidFill>
                  <a:schemeClr val="tx1"/>
                </a:solidFill>
                <a:latin typeface="Times" pitchFamily="18" charset="0"/>
              </a:defRPr>
            </a:lvl9pPr>
          </a:lstStyle>
          <a:p>
            <a:fld id="{70C25B41-F2BA-497E-8A79-C6D9A0078E66}" type="slidenum">
              <a:rPr lang="de-CH" altLang="de-DE" sz="1200" smtClean="0"/>
              <a:pPr/>
              <a:t>61</a:t>
            </a:fld>
            <a:endParaRPr lang="de-CH" altLang="de-DE" sz="1200"/>
          </a:p>
        </p:txBody>
      </p:sp>
    </p:spTree>
    <p:extLst>
      <p:ext uri="{BB962C8B-B14F-4D97-AF65-F5344CB8AC3E}">
        <p14:creationId xmlns:p14="http://schemas.microsoft.com/office/powerpoint/2010/main" val="3960793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252542B5-2D49-4F98-ACEC-0C9750E482EF}" type="slidenum">
              <a:rPr lang="de-DE" smtClean="0"/>
              <a:pPr>
                <a:defRPr/>
              </a:pPr>
              <a:t>62</a:t>
            </a:fld>
            <a:endParaRPr lang="de-DE" dirty="0"/>
          </a:p>
        </p:txBody>
      </p:sp>
    </p:spTree>
    <p:extLst>
      <p:ext uri="{BB962C8B-B14F-4D97-AF65-F5344CB8AC3E}">
        <p14:creationId xmlns:p14="http://schemas.microsoft.com/office/powerpoint/2010/main" val="489883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sz="2200">
                <a:solidFill>
                  <a:schemeClr val="tx1"/>
                </a:solidFill>
                <a:latin typeface="Times" pitchFamily="18" charset="0"/>
              </a:defRPr>
            </a:lvl1pPr>
            <a:lvl2pPr marL="742950" indent="-285750">
              <a:defRPr sz="2200">
                <a:solidFill>
                  <a:schemeClr val="tx1"/>
                </a:solidFill>
                <a:latin typeface="Times" pitchFamily="18" charset="0"/>
              </a:defRPr>
            </a:lvl2pPr>
            <a:lvl3pPr marL="1143000" indent="-228600">
              <a:defRPr sz="2200">
                <a:solidFill>
                  <a:schemeClr val="tx1"/>
                </a:solidFill>
                <a:latin typeface="Times" pitchFamily="18" charset="0"/>
              </a:defRPr>
            </a:lvl3pPr>
            <a:lvl4pPr marL="1600200" indent="-228600">
              <a:defRPr sz="2200">
                <a:solidFill>
                  <a:schemeClr val="tx1"/>
                </a:solidFill>
                <a:latin typeface="Times" pitchFamily="18" charset="0"/>
              </a:defRPr>
            </a:lvl4pPr>
            <a:lvl5pPr marL="2057400" indent="-228600">
              <a:defRPr sz="2200">
                <a:solidFill>
                  <a:schemeClr val="tx1"/>
                </a:solidFill>
                <a:latin typeface="Times" pitchFamily="18" charset="0"/>
              </a:defRPr>
            </a:lvl5pPr>
            <a:lvl6pPr marL="2514600" indent="-228600" algn="r" eaLnBrk="0" fontAlgn="base" hangingPunct="0">
              <a:spcBef>
                <a:spcPct val="0"/>
              </a:spcBef>
              <a:spcAft>
                <a:spcPct val="0"/>
              </a:spcAft>
              <a:defRPr sz="2200">
                <a:solidFill>
                  <a:schemeClr val="tx1"/>
                </a:solidFill>
                <a:latin typeface="Times" pitchFamily="18" charset="0"/>
              </a:defRPr>
            </a:lvl6pPr>
            <a:lvl7pPr marL="2971800" indent="-228600" algn="r" eaLnBrk="0" fontAlgn="base" hangingPunct="0">
              <a:spcBef>
                <a:spcPct val="0"/>
              </a:spcBef>
              <a:spcAft>
                <a:spcPct val="0"/>
              </a:spcAft>
              <a:defRPr sz="2200">
                <a:solidFill>
                  <a:schemeClr val="tx1"/>
                </a:solidFill>
                <a:latin typeface="Times" pitchFamily="18" charset="0"/>
              </a:defRPr>
            </a:lvl7pPr>
            <a:lvl8pPr marL="3429000" indent="-228600" algn="r" eaLnBrk="0" fontAlgn="base" hangingPunct="0">
              <a:spcBef>
                <a:spcPct val="0"/>
              </a:spcBef>
              <a:spcAft>
                <a:spcPct val="0"/>
              </a:spcAft>
              <a:defRPr sz="2200">
                <a:solidFill>
                  <a:schemeClr val="tx1"/>
                </a:solidFill>
                <a:latin typeface="Times" pitchFamily="18" charset="0"/>
              </a:defRPr>
            </a:lvl8pPr>
            <a:lvl9pPr marL="3886200" indent="-228600" algn="r" eaLnBrk="0" fontAlgn="base" hangingPunct="0">
              <a:spcBef>
                <a:spcPct val="0"/>
              </a:spcBef>
              <a:spcAft>
                <a:spcPct val="0"/>
              </a:spcAft>
              <a:defRPr sz="2200">
                <a:solidFill>
                  <a:schemeClr val="tx1"/>
                </a:solidFill>
                <a:latin typeface="Times" pitchFamily="18" charset="0"/>
              </a:defRPr>
            </a:lvl9pPr>
          </a:lstStyle>
          <a:p>
            <a:fld id="{48841203-D397-4F54-96B3-24727466631D}" type="slidenum">
              <a:rPr lang="de-DE" altLang="de-DE" sz="1200" smtClean="0"/>
              <a:pPr/>
              <a:t>63</a:t>
            </a:fld>
            <a:endParaRPr lang="de-DE" altLang="de-DE" sz="1200"/>
          </a:p>
        </p:txBody>
      </p:sp>
      <p:sp>
        <p:nvSpPr>
          <p:cNvPr id="15363" name="Rectangle 2"/>
          <p:cNvSpPr>
            <a:spLocks noGrp="1" noRot="1" noChangeAspect="1" noChangeArrowheads="1" noTextEdit="1"/>
          </p:cNvSpPr>
          <p:nvPr>
            <p:ph type="sldImg"/>
          </p:nvPr>
        </p:nvSpPr>
        <p:spPr>
          <a:xfrm>
            <a:off x="88900" y="742950"/>
            <a:ext cx="6619875" cy="3724275"/>
          </a:xfrm>
          <a:ln/>
        </p:spPr>
      </p:sp>
      <p:sp>
        <p:nvSpPr>
          <p:cNvPr id="15364" name="Rectangle 3"/>
          <p:cNvSpPr>
            <a:spLocks noGrp="1" noChangeArrowheads="1"/>
          </p:cNvSpPr>
          <p:nvPr>
            <p:ph type="body" idx="1"/>
          </p:nvPr>
        </p:nvSpPr>
        <p:spPr>
          <a:noFill/>
        </p:spPr>
        <p:txBody>
          <a:bodyPr/>
          <a:lstStyle/>
          <a:p>
            <a:r>
              <a:rPr lang="de-CH" b="1" dirty="0"/>
              <a:t>Fähigkeiten / Aufgaben</a:t>
            </a:r>
          </a:p>
          <a:p>
            <a:pPr marL="285750" indent="-285750">
              <a:spcBef>
                <a:spcPts val="600"/>
              </a:spcBef>
              <a:buFont typeface="Wingdings" panose="05000000000000000000" pitchFamily="2" charset="2"/>
              <a:buChar char="Ø"/>
            </a:pPr>
            <a:r>
              <a:rPr lang="de-CH" dirty="0"/>
              <a:t>Ausgeprägte Kommunikationsfähigkeiten</a:t>
            </a:r>
          </a:p>
          <a:p>
            <a:pPr marL="285750" indent="-285750">
              <a:spcBef>
                <a:spcPts val="600"/>
              </a:spcBef>
              <a:buFont typeface="Wingdings" panose="05000000000000000000" pitchFamily="2" charset="2"/>
              <a:buChar char="Ø"/>
            </a:pPr>
            <a:r>
              <a:rPr lang="de-CH" dirty="0"/>
              <a:t>gute Umgangsformen</a:t>
            </a:r>
          </a:p>
          <a:p>
            <a:pPr marL="285750" indent="-285750">
              <a:spcBef>
                <a:spcPts val="600"/>
              </a:spcBef>
              <a:buFont typeface="Wingdings" panose="05000000000000000000" pitchFamily="2" charset="2"/>
              <a:buChar char="Ø"/>
            </a:pPr>
            <a:r>
              <a:rPr lang="de-CH" dirty="0"/>
              <a:t>beraten</a:t>
            </a:r>
          </a:p>
          <a:p>
            <a:pPr marL="285750" indent="-285750">
              <a:spcBef>
                <a:spcPts val="600"/>
              </a:spcBef>
              <a:buFont typeface="Wingdings" panose="05000000000000000000" pitchFamily="2" charset="2"/>
              <a:buChar char="Ø"/>
            </a:pPr>
            <a:r>
              <a:rPr lang="de-CH" dirty="0"/>
              <a:t>organisieren</a:t>
            </a:r>
          </a:p>
          <a:p>
            <a:pPr marL="285750" indent="-285750">
              <a:spcBef>
                <a:spcPts val="600"/>
              </a:spcBef>
              <a:buFont typeface="Wingdings" panose="05000000000000000000" pitchFamily="2" charset="2"/>
              <a:buChar char="Ø"/>
            </a:pPr>
            <a:r>
              <a:rPr lang="de-CH" dirty="0"/>
              <a:t>planen</a:t>
            </a:r>
          </a:p>
          <a:p>
            <a:pPr marL="285750" indent="-285750">
              <a:spcBef>
                <a:spcPts val="600"/>
              </a:spcBef>
              <a:buFont typeface="Wingdings" panose="05000000000000000000" pitchFamily="2" charset="2"/>
              <a:buChar char="Ø"/>
            </a:pPr>
            <a:r>
              <a:rPr lang="de-CH" dirty="0"/>
              <a:t>koordinieren</a:t>
            </a:r>
          </a:p>
          <a:p>
            <a:pPr marL="285750" indent="-285750">
              <a:spcBef>
                <a:spcPts val="600"/>
              </a:spcBef>
              <a:buFont typeface="Wingdings" panose="05000000000000000000" pitchFamily="2" charset="2"/>
              <a:buChar char="Ø"/>
            </a:pPr>
            <a:r>
              <a:rPr lang="de-CH" dirty="0"/>
              <a:t>teamfähig</a:t>
            </a:r>
          </a:p>
          <a:p>
            <a:pPr marL="285750" indent="-285750">
              <a:spcBef>
                <a:spcPts val="600"/>
              </a:spcBef>
              <a:buFont typeface="Wingdings" panose="05000000000000000000" pitchFamily="2" charset="2"/>
              <a:buChar char="Ø"/>
            </a:pPr>
            <a:r>
              <a:rPr lang="de-CH" dirty="0"/>
              <a:t>Termine überwachen</a:t>
            </a:r>
          </a:p>
          <a:p>
            <a:pPr marL="285750" indent="-285750">
              <a:spcBef>
                <a:spcPts val="600"/>
              </a:spcBef>
              <a:buFont typeface="Wingdings" panose="05000000000000000000" pitchFamily="2" charset="2"/>
              <a:buChar char="Ø"/>
            </a:pPr>
            <a:r>
              <a:rPr lang="de-CH" dirty="0"/>
              <a:t>technisches Verständnis</a:t>
            </a:r>
            <a:br>
              <a:rPr lang="de-CH" dirty="0"/>
            </a:br>
            <a:endParaRPr lang="de-CH" dirty="0"/>
          </a:p>
          <a:p>
            <a:pPr marL="285750" indent="-285750">
              <a:spcBef>
                <a:spcPts val="600"/>
              </a:spcBef>
              <a:buFont typeface="Wingdings" panose="05000000000000000000" pitchFamily="2" charset="2"/>
              <a:buChar char="Ø"/>
            </a:pPr>
            <a:r>
              <a:rPr lang="de-CH" dirty="0"/>
              <a:t>Umgehen mit Kundenreklamationen</a:t>
            </a:r>
          </a:p>
          <a:p>
            <a:pPr>
              <a:spcBef>
                <a:spcPts val="600"/>
              </a:spcBef>
            </a:pPr>
            <a:endParaRPr lang="de-CH" dirty="0"/>
          </a:p>
          <a:p>
            <a:pPr marL="285750" indent="-285750">
              <a:buFont typeface="Wingdings" panose="05000000000000000000" pitchFamily="2" charset="2"/>
              <a:buChar char="Ø"/>
            </a:pPr>
            <a:r>
              <a:rPr lang="de-CH" dirty="0"/>
              <a:t>Administrative Tätigkeiten: </a:t>
            </a:r>
            <a:br>
              <a:rPr lang="de-CH" dirty="0"/>
            </a:br>
            <a:r>
              <a:rPr lang="de-CH" dirty="0"/>
              <a:t>Kalkulationen, Kostenvoranschläge, </a:t>
            </a:r>
            <a:br>
              <a:rPr lang="de-CH" dirty="0"/>
            </a:br>
            <a:r>
              <a:rPr lang="de-CH" dirty="0"/>
              <a:t>Aufträge annehmen erstellen und abrechnen, </a:t>
            </a:r>
            <a:br>
              <a:rPr lang="de-CH" dirty="0"/>
            </a:br>
            <a:r>
              <a:rPr lang="de-CH" dirty="0"/>
              <a:t>Garantien abwickeln</a:t>
            </a:r>
          </a:p>
        </p:txBody>
      </p:sp>
    </p:spTree>
    <p:extLst>
      <p:ext uri="{BB962C8B-B14F-4D97-AF65-F5344CB8AC3E}">
        <p14:creationId xmlns:p14="http://schemas.microsoft.com/office/powerpoint/2010/main" val="2397966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D9A4CCD1-A1D5-406D-82F9-CD1B1D18C1FF}" type="slidenum">
              <a:rPr lang="de-DE" smtClean="0"/>
              <a:pPr>
                <a:defRPr/>
              </a:pPr>
              <a:t>64</a:t>
            </a:fld>
            <a:endParaRPr lang="de-DE" dirty="0"/>
          </a:p>
        </p:txBody>
      </p:sp>
    </p:spTree>
    <p:extLst>
      <p:ext uri="{BB962C8B-B14F-4D97-AF65-F5344CB8AC3E}">
        <p14:creationId xmlns:p14="http://schemas.microsoft.com/office/powerpoint/2010/main" val="92785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6288" y="719138"/>
            <a:ext cx="5762625" cy="36020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55BD13C9-FF8E-4B69-B48E-97BB1E85E753}" type="slidenum">
              <a:rPr lang="de-DE" smtClean="0"/>
              <a:pPr>
                <a:defRPr/>
              </a:pPr>
              <a:t>65</a:t>
            </a:fld>
            <a:endParaRPr lang="de-DE" dirty="0"/>
          </a:p>
        </p:txBody>
      </p:sp>
    </p:spTree>
    <p:extLst>
      <p:ext uri="{BB962C8B-B14F-4D97-AF65-F5344CB8AC3E}">
        <p14:creationId xmlns:p14="http://schemas.microsoft.com/office/powerpoint/2010/main" val="4003736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Rot="1" noChangeAspect="1" noChangeArrowheads="1" noTextEdit="1"/>
          </p:cNvSpPr>
          <p:nvPr>
            <p:ph type="sldImg"/>
          </p:nvPr>
        </p:nvSpPr>
        <p:spPr>
          <a:xfrm>
            <a:off x="88900" y="742950"/>
            <a:ext cx="6619875" cy="3724275"/>
          </a:xfrm>
          <a:ln/>
        </p:spPr>
      </p:sp>
      <p:sp>
        <p:nvSpPr>
          <p:cNvPr id="16388" name="Rectangle 3"/>
          <p:cNvSpPr>
            <a:spLocks noGrp="1" noChangeArrowheads="1"/>
          </p:cNvSpPr>
          <p:nvPr>
            <p:ph type="body" idx="1"/>
          </p:nvPr>
        </p:nvSpPr>
        <p:spPr>
          <a:noFill/>
        </p:spPr>
        <p:txBody>
          <a:bodyPr/>
          <a:lstStyle/>
          <a:p>
            <a:endParaRPr lang="de-CH" altLang="de-DE" dirty="0"/>
          </a:p>
        </p:txBody>
      </p:sp>
      <p:sp>
        <p:nvSpPr>
          <p:cNvPr id="2" name="Fußzeilenplatzhalter 1"/>
          <p:cNvSpPr>
            <a:spLocks noGrp="1"/>
          </p:cNvSpPr>
          <p:nvPr>
            <p:ph type="ftr" sz="quarter" idx="10"/>
          </p:nvPr>
        </p:nvSpPr>
        <p:spPr/>
        <p:txBody>
          <a:bodyPr/>
          <a:lstStyle/>
          <a:p>
            <a:pPr>
              <a:defRPr/>
            </a:pPr>
            <a:r>
              <a:rPr lang="de-DE"/>
              <a:t>Radar 17.11.2016</a:t>
            </a:r>
          </a:p>
        </p:txBody>
      </p:sp>
    </p:spTree>
    <p:extLst>
      <p:ext uri="{BB962C8B-B14F-4D97-AF65-F5344CB8AC3E}">
        <p14:creationId xmlns:p14="http://schemas.microsoft.com/office/powerpoint/2010/main" val="1465306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252542B5-2D49-4F98-ACEC-0C9750E482EF}" type="slidenum">
              <a:rPr lang="de-DE" smtClean="0"/>
              <a:pPr>
                <a:defRPr/>
              </a:pPr>
              <a:t>67</a:t>
            </a:fld>
            <a:endParaRPr lang="de-DE" dirty="0"/>
          </a:p>
        </p:txBody>
      </p:sp>
    </p:spTree>
    <p:extLst>
      <p:ext uri="{BB962C8B-B14F-4D97-AF65-F5344CB8AC3E}">
        <p14:creationId xmlns:p14="http://schemas.microsoft.com/office/powerpoint/2010/main" val="3777548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252542B5-2D49-4F98-ACEC-0C9750E482EF}" type="slidenum">
              <a:rPr lang="de-DE" smtClean="0"/>
              <a:pPr>
                <a:defRPr/>
              </a:pPr>
              <a:t>68</a:t>
            </a:fld>
            <a:endParaRPr lang="de-DE" dirty="0"/>
          </a:p>
        </p:txBody>
      </p:sp>
    </p:spTree>
    <p:extLst>
      <p:ext uri="{BB962C8B-B14F-4D97-AF65-F5344CB8AC3E}">
        <p14:creationId xmlns:p14="http://schemas.microsoft.com/office/powerpoint/2010/main" val="1286189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252542B5-2D49-4F98-ACEC-0C9750E482EF}" type="slidenum">
              <a:rPr lang="de-DE" smtClean="0"/>
              <a:pPr>
                <a:defRPr/>
              </a:pPr>
              <a:t>69</a:t>
            </a:fld>
            <a:endParaRPr lang="de-DE" dirty="0"/>
          </a:p>
        </p:txBody>
      </p:sp>
    </p:spTree>
    <p:extLst>
      <p:ext uri="{BB962C8B-B14F-4D97-AF65-F5344CB8AC3E}">
        <p14:creationId xmlns:p14="http://schemas.microsoft.com/office/powerpoint/2010/main" val="70933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7 Lernende haben das QV nicht bestanden. In der Erstausbildung waren die Gesamtnoten alle unter 4.8</a:t>
            </a:r>
          </a:p>
          <a:p>
            <a:endParaRPr lang="de-CH" dirty="0"/>
          </a:p>
        </p:txBody>
      </p:sp>
      <p:sp>
        <p:nvSpPr>
          <p:cNvPr id="4" name="Foliennummernplatzhalter 3"/>
          <p:cNvSpPr>
            <a:spLocks noGrp="1"/>
          </p:cNvSpPr>
          <p:nvPr>
            <p:ph type="sldNum" sz="quarter" idx="5"/>
          </p:nvPr>
        </p:nvSpPr>
        <p:spPr/>
        <p:txBody>
          <a:bodyPr/>
          <a:lstStyle/>
          <a:p>
            <a:fld id="{096D98EE-EF79-4FE4-9F03-6A9695168880}" type="slidenum">
              <a:rPr lang="de-CH" smtClean="0"/>
              <a:t>19</a:t>
            </a:fld>
            <a:endParaRPr lang="de-CH"/>
          </a:p>
        </p:txBody>
      </p:sp>
    </p:spTree>
    <p:extLst>
      <p:ext uri="{BB962C8B-B14F-4D97-AF65-F5344CB8AC3E}">
        <p14:creationId xmlns:p14="http://schemas.microsoft.com/office/powerpoint/2010/main" val="90573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252542B5-2D49-4F98-ACEC-0C9750E482EF}" type="slidenum">
              <a:rPr lang="de-DE" smtClean="0"/>
              <a:pPr>
                <a:defRPr/>
              </a:pPr>
              <a:t>70</a:t>
            </a:fld>
            <a:endParaRPr lang="de-DE" dirty="0"/>
          </a:p>
        </p:txBody>
      </p:sp>
    </p:spTree>
    <p:extLst>
      <p:ext uri="{BB962C8B-B14F-4D97-AF65-F5344CB8AC3E}">
        <p14:creationId xmlns:p14="http://schemas.microsoft.com/office/powerpoint/2010/main" val="2501362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252542B5-2D49-4F98-ACEC-0C9750E482EF}" type="slidenum">
              <a:rPr lang="de-DE" smtClean="0"/>
              <a:pPr>
                <a:defRPr/>
              </a:pPr>
              <a:t>71</a:t>
            </a:fld>
            <a:endParaRPr lang="de-DE" dirty="0"/>
          </a:p>
        </p:txBody>
      </p:sp>
    </p:spTree>
    <p:extLst>
      <p:ext uri="{BB962C8B-B14F-4D97-AF65-F5344CB8AC3E}">
        <p14:creationId xmlns:p14="http://schemas.microsoft.com/office/powerpoint/2010/main" val="2620111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Rot="1" noChangeAspect="1" noChangeArrowheads="1" noTextEdit="1"/>
          </p:cNvSpPr>
          <p:nvPr>
            <p:ph type="sldImg"/>
          </p:nvPr>
        </p:nvSpPr>
        <p:spPr>
          <a:xfrm>
            <a:off x="88900" y="742950"/>
            <a:ext cx="6619875" cy="3724275"/>
          </a:xfrm>
          <a:ln/>
        </p:spPr>
      </p:sp>
      <p:sp>
        <p:nvSpPr>
          <p:cNvPr id="16388" name="Rectangle 3"/>
          <p:cNvSpPr>
            <a:spLocks noGrp="1" noChangeArrowheads="1"/>
          </p:cNvSpPr>
          <p:nvPr>
            <p:ph type="body" idx="1"/>
          </p:nvPr>
        </p:nvSpPr>
        <p:spPr>
          <a:noFill/>
        </p:spPr>
        <p:txBody>
          <a:bodyPr/>
          <a:lstStyle/>
          <a:p>
            <a:endParaRPr lang="de-CH" altLang="de-DE" dirty="0"/>
          </a:p>
        </p:txBody>
      </p:sp>
      <p:sp>
        <p:nvSpPr>
          <p:cNvPr id="2" name="Fußzeilenplatzhalter 1"/>
          <p:cNvSpPr>
            <a:spLocks noGrp="1"/>
          </p:cNvSpPr>
          <p:nvPr>
            <p:ph type="ftr" sz="quarter" idx="10"/>
          </p:nvPr>
        </p:nvSpPr>
        <p:spPr/>
        <p:txBody>
          <a:bodyPr/>
          <a:lstStyle/>
          <a:p>
            <a:pPr>
              <a:defRPr/>
            </a:pPr>
            <a:r>
              <a:rPr lang="de-DE"/>
              <a:t>Radar 17.11.2016</a:t>
            </a:r>
          </a:p>
        </p:txBody>
      </p:sp>
    </p:spTree>
    <p:extLst>
      <p:ext uri="{BB962C8B-B14F-4D97-AF65-F5344CB8AC3E}">
        <p14:creationId xmlns:p14="http://schemas.microsoft.com/office/powerpoint/2010/main" val="2301833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252542B5-2D49-4F98-ACEC-0C9750E482EF}" type="slidenum">
              <a:rPr lang="de-DE" smtClean="0"/>
              <a:pPr>
                <a:defRPr/>
              </a:pPr>
              <a:t>73</a:t>
            </a:fld>
            <a:endParaRPr lang="de-DE" dirty="0"/>
          </a:p>
        </p:txBody>
      </p:sp>
    </p:spTree>
    <p:extLst>
      <p:ext uri="{BB962C8B-B14F-4D97-AF65-F5344CB8AC3E}">
        <p14:creationId xmlns:p14="http://schemas.microsoft.com/office/powerpoint/2010/main" val="1282930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252542B5-2D49-4F98-ACEC-0C9750E482EF}" type="slidenum">
              <a:rPr lang="de-DE" smtClean="0"/>
              <a:pPr>
                <a:defRPr/>
              </a:pPr>
              <a:t>74</a:t>
            </a:fld>
            <a:endParaRPr lang="de-DE" dirty="0"/>
          </a:p>
        </p:txBody>
      </p:sp>
    </p:spTree>
    <p:extLst>
      <p:ext uri="{BB962C8B-B14F-4D97-AF65-F5344CB8AC3E}">
        <p14:creationId xmlns:p14="http://schemas.microsoft.com/office/powerpoint/2010/main" val="3634557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A9672-1CBE-643A-DC73-1ED87D040C3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1D8AADE-FA9A-76F6-4170-B0F756FBDDC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3A94F41-B61C-73A8-8221-EBA94124E993}"/>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20D5C38-D999-A073-6F68-A5F8FB39EEA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2542B5-2D49-4F98-ACEC-0C9750E482EF}" type="slidenum">
              <a:rPr kumimoji="0" lang="de-DE" sz="1000" b="0" i="0" u="none" strike="noStrike" kern="1200" cap="none" spc="0" normalizeH="0" baseline="0" noProof="0" smtClean="0">
                <a:ln>
                  <a:noFill/>
                </a:ln>
                <a:solidFill>
                  <a:srgbClr val="000000"/>
                </a:solidFill>
                <a:effectLst/>
                <a:uLnTx/>
                <a:uFillTx/>
                <a:latin typeface="Arial" charset="0"/>
                <a:ea typeface="ＭＳ Ｐゴシック" pitchFamily="6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de-DE" sz="1000" b="0" i="0" u="none" strike="noStrike" kern="1200" cap="none" spc="0" normalizeH="0" baseline="0" noProof="0" dirty="0">
              <a:ln>
                <a:noFill/>
              </a:ln>
              <a:solidFill>
                <a:srgbClr val="000000"/>
              </a:solidFill>
              <a:effectLst/>
              <a:uLnTx/>
              <a:uFillTx/>
              <a:latin typeface="Arial" charset="0"/>
              <a:ea typeface="ＭＳ Ｐゴシック" pitchFamily="68" charset="-128"/>
              <a:cs typeface="+mn-cs"/>
            </a:endParaRPr>
          </a:p>
        </p:txBody>
      </p:sp>
    </p:spTree>
    <p:extLst>
      <p:ext uri="{BB962C8B-B14F-4D97-AF65-F5344CB8AC3E}">
        <p14:creationId xmlns:p14="http://schemas.microsoft.com/office/powerpoint/2010/main" val="3409012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A6216-6CC9-49E7-846E-809840E667A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A45B678-BFDB-13C3-E6BC-06ECD85399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3868BF4-6E0F-0990-D416-87F2DA1468E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2347650-792D-0E20-3C74-FA52285BC14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2542B5-2D49-4F98-ACEC-0C9750E482EF}" type="slidenum">
              <a:rPr kumimoji="0" lang="de-DE" sz="1000" b="0" i="0" u="none" strike="noStrike" kern="1200" cap="none" spc="0" normalizeH="0" baseline="0" noProof="0" smtClean="0">
                <a:ln>
                  <a:noFill/>
                </a:ln>
                <a:solidFill>
                  <a:srgbClr val="000000"/>
                </a:solidFill>
                <a:effectLst/>
                <a:uLnTx/>
                <a:uFillTx/>
                <a:latin typeface="Arial" charset="0"/>
                <a:ea typeface="ＭＳ Ｐゴシック" pitchFamily="6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de-DE" sz="1000" b="0" i="0" u="none" strike="noStrike" kern="1200" cap="none" spc="0" normalizeH="0" baseline="0" noProof="0" dirty="0">
              <a:ln>
                <a:noFill/>
              </a:ln>
              <a:solidFill>
                <a:srgbClr val="000000"/>
              </a:solidFill>
              <a:effectLst/>
              <a:uLnTx/>
              <a:uFillTx/>
              <a:latin typeface="Arial" charset="0"/>
              <a:ea typeface="ＭＳ Ｐゴシック" pitchFamily="68" charset="-128"/>
              <a:cs typeface="+mn-cs"/>
            </a:endParaRPr>
          </a:p>
        </p:txBody>
      </p:sp>
    </p:spTree>
    <p:extLst>
      <p:ext uri="{BB962C8B-B14F-4D97-AF65-F5344CB8AC3E}">
        <p14:creationId xmlns:p14="http://schemas.microsoft.com/office/powerpoint/2010/main" val="1631324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096D98EE-EF79-4FE4-9F03-6A9695168880}" type="slidenum">
              <a:rPr lang="de-CH" smtClean="0"/>
              <a:t>20</a:t>
            </a:fld>
            <a:endParaRPr lang="de-CH"/>
          </a:p>
        </p:txBody>
      </p:sp>
    </p:spTree>
    <p:extLst>
      <p:ext uri="{BB962C8B-B14F-4D97-AF65-F5344CB8AC3E}">
        <p14:creationId xmlns:p14="http://schemas.microsoft.com/office/powerpoint/2010/main" val="335215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6D98EE-EF79-4FE4-9F03-6A9695168880}"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09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C86A6-D8D8-D26E-0CB7-4AFD046BADD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6B9375-CEB7-628E-546F-296E7BA0F1D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B88DE5E-D03C-AA51-AF2B-0C19CEA9B471}"/>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587BF21-9C3D-A7DD-3FF5-78A6492DFE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6D98EE-EF79-4FE4-9F03-6A9695168880}"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232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a:xfrm>
            <a:off x="88900" y="742950"/>
            <a:ext cx="6619875" cy="3724275"/>
          </a:xfrm>
          <a:ln/>
        </p:spPr>
      </p:sp>
      <p:sp>
        <p:nvSpPr>
          <p:cNvPr id="204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latin typeface="Arial" panose="020B0604020202020204" pitchFamily="34" charset="0"/>
              <a:ea typeface="ＭＳ Ｐゴシック" panose="020B0600070205080204" pitchFamily="34" charset="-128"/>
            </a:endParaRPr>
          </a:p>
        </p:txBody>
      </p:sp>
      <p:sp>
        <p:nvSpPr>
          <p:cNvPr id="2048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9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1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1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1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1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7E7FAECB-7C8B-484A-A600-86D63191B6C1}" type="slidenum">
              <a:rPr lang="de-DE" altLang="de-DE" sz="1000"/>
              <a:pPr eaLnBrk="1" hangingPunct="1">
                <a:spcBef>
                  <a:spcPct val="0"/>
                </a:spcBef>
              </a:pPr>
              <a:t>41</a:t>
            </a:fld>
            <a:endParaRPr lang="de-DE" altLang="de-DE" sz="1000"/>
          </a:p>
        </p:txBody>
      </p:sp>
    </p:spTree>
    <p:extLst>
      <p:ext uri="{BB962C8B-B14F-4D97-AF65-F5344CB8AC3E}">
        <p14:creationId xmlns:p14="http://schemas.microsoft.com/office/powerpoint/2010/main" val="3455271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Jede Branche hat die Möglichkeit</a:t>
            </a:r>
            <a:r>
              <a:rPr lang="de-CH" baseline="0" dirty="0"/>
              <a:t> zwischen den zwei Schwerpunkten «Gestalten von Einkauferlebnissen» und «Betreuen von Online-Shops» zu wählen.</a:t>
            </a:r>
          </a:p>
          <a:p>
            <a:r>
              <a:rPr lang="de-CH" baseline="0" dirty="0"/>
              <a:t>Dazu gilt es das Merkblatt von BDS zu den Mindestanforderungen zu berücksichtigen.</a:t>
            </a:r>
            <a:endParaRPr lang="de-CH" dirty="0"/>
          </a:p>
        </p:txBody>
      </p:sp>
      <p:sp>
        <p:nvSpPr>
          <p:cNvPr id="4" name="Foliennummernplatzhalter 3"/>
          <p:cNvSpPr>
            <a:spLocks noGrp="1"/>
          </p:cNvSpPr>
          <p:nvPr>
            <p:ph type="sldNum" sz="quarter" idx="10"/>
          </p:nvPr>
        </p:nvSpPr>
        <p:spPr/>
        <p:txBody>
          <a:bodyPr/>
          <a:lstStyle/>
          <a:p>
            <a:fld id="{D424505C-4640-463D-8347-C9DB81AE304A}" type="slidenum">
              <a:rPr lang="de-DE" altLang="de-DE" smtClean="0"/>
              <a:pPr/>
              <a:t>44</a:t>
            </a:fld>
            <a:endParaRPr lang="de-DE" altLang="de-DE"/>
          </a:p>
        </p:txBody>
      </p:sp>
    </p:spTree>
    <p:extLst>
      <p:ext uri="{BB962C8B-B14F-4D97-AF65-F5344CB8AC3E}">
        <p14:creationId xmlns:p14="http://schemas.microsoft.com/office/powerpoint/2010/main" val="261327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Hinweis auf Verkaufsorientierung </a:t>
            </a:r>
            <a:r>
              <a:rPr lang="de-CH" dirty="0">
                <a:sym typeface="Wingdings" panose="05000000000000000000" pitchFamily="2" charset="2"/>
              </a:rPr>
              <a:t> Es</a:t>
            </a:r>
            <a:r>
              <a:rPr lang="de-CH" baseline="0" dirty="0">
                <a:sym typeface="Wingdings" panose="05000000000000000000" pitchFamily="2" charset="2"/>
              </a:rPr>
              <a:t> wird keine Warenkunde geprüft. </a:t>
            </a:r>
          </a:p>
          <a:p>
            <a:r>
              <a:rPr lang="de-CH" baseline="0" dirty="0">
                <a:sym typeface="Wingdings" panose="05000000000000000000" pitchFamily="2" charset="2"/>
              </a:rPr>
              <a:t>Aftersales: Betriebe, welche wenig bis keine Bedienung an einem Kundenschalter haben, müssen die Verkaufsorientierung über den Kundendienst ausbilden.</a:t>
            </a:r>
          </a:p>
          <a:p>
            <a:r>
              <a:rPr lang="de-CH" baseline="0" dirty="0">
                <a:sym typeface="Wingdings" panose="05000000000000000000" pitchFamily="2" charset="2"/>
              </a:rPr>
              <a:t>Sales: Hier werden keine Dispoaufgaben geprüft sondern das Verkaufserlebnis auf der Verkaufsfläche.</a:t>
            </a:r>
          </a:p>
          <a:p>
            <a:endParaRPr lang="de-CH" baseline="0" dirty="0">
              <a:sym typeface="Wingdings" panose="05000000000000000000" pitchFamily="2" charset="2"/>
            </a:endParaRPr>
          </a:p>
          <a:p>
            <a:endParaRPr lang="de-CH" dirty="0"/>
          </a:p>
        </p:txBody>
      </p:sp>
      <p:sp>
        <p:nvSpPr>
          <p:cNvPr id="4" name="Foliennummernplatzhalter 3"/>
          <p:cNvSpPr>
            <a:spLocks noGrp="1"/>
          </p:cNvSpPr>
          <p:nvPr>
            <p:ph type="sldNum" sz="quarter" idx="10"/>
          </p:nvPr>
        </p:nvSpPr>
        <p:spPr/>
        <p:txBody>
          <a:bodyPr/>
          <a:lstStyle/>
          <a:p>
            <a:fld id="{D424505C-4640-463D-8347-C9DB81AE304A}" type="slidenum">
              <a:rPr lang="de-DE" altLang="de-DE" smtClean="0"/>
              <a:pPr/>
              <a:t>45</a:t>
            </a:fld>
            <a:endParaRPr lang="de-DE" altLang="de-DE"/>
          </a:p>
        </p:txBody>
      </p:sp>
    </p:spTree>
    <p:extLst>
      <p:ext uri="{BB962C8B-B14F-4D97-AF65-F5344CB8AC3E}">
        <p14:creationId xmlns:p14="http://schemas.microsoft.com/office/powerpoint/2010/main" val="3692996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fld id="{88A2CE9E-E817-4019-B57C-9497CDB3D686}" type="datetimeFigureOut">
              <a:rPr lang="de-CH" smtClean="0"/>
              <a:t>07.01.2025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343BB58D-57EE-428E-99F1-95762BB803A8}" type="slidenum">
              <a:rPr lang="de-CH" smtClean="0"/>
              <a:t>‹Nr.›</a:t>
            </a:fld>
            <a:endParaRPr lang="de-CH"/>
          </a:p>
        </p:txBody>
      </p:sp>
    </p:spTree>
    <p:extLst>
      <p:ext uri="{BB962C8B-B14F-4D97-AF65-F5344CB8AC3E}">
        <p14:creationId xmlns:p14="http://schemas.microsoft.com/office/powerpoint/2010/main" val="1274602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88A2CE9E-E817-4019-B57C-9497CDB3D686}" type="datetimeFigureOut">
              <a:rPr lang="de-CH" smtClean="0"/>
              <a:t>07.01.2025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343BB58D-57EE-428E-99F1-95762BB803A8}" type="slidenum">
              <a:rPr lang="de-CH" smtClean="0"/>
              <a:t>‹Nr.›</a:t>
            </a:fld>
            <a:endParaRPr lang="de-CH"/>
          </a:p>
        </p:txBody>
      </p:sp>
    </p:spTree>
    <p:extLst>
      <p:ext uri="{BB962C8B-B14F-4D97-AF65-F5344CB8AC3E}">
        <p14:creationId xmlns:p14="http://schemas.microsoft.com/office/powerpoint/2010/main" val="2207420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88A2CE9E-E817-4019-B57C-9497CDB3D686}" type="datetimeFigureOut">
              <a:rPr lang="de-CH" smtClean="0"/>
              <a:t>07.01.2025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343BB58D-57EE-428E-99F1-95762BB803A8}" type="slidenum">
              <a:rPr lang="de-CH" smtClean="0"/>
              <a:t>‹Nr.›</a:t>
            </a:fld>
            <a:endParaRPr lang="de-CH"/>
          </a:p>
        </p:txBody>
      </p:sp>
    </p:spTree>
    <p:extLst>
      <p:ext uri="{BB962C8B-B14F-4D97-AF65-F5344CB8AC3E}">
        <p14:creationId xmlns:p14="http://schemas.microsoft.com/office/powerpoint/2010/main" val="1069068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376346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1980036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1822389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1771300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3856351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2215822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1915174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33256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314450"/>
            <a:ext cx="10515600" cy="52578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13" name="Textplatzhalter 2"/>
          <p:cNvSpPr>
            <a:spLocks noGrp="1"/>
          </p:cNvSpPr>
          <p:nvPr>
            <p:ph type="body" idx="10"/>
          </p:nvPr>
        </p:nvSpPr>
        <p:spPr>
          <a:xfrm>
            <a:off x="838200" y="248228"/>
            <a:ext cx="7583714" cy="626022"/>
          </a:xfrm>
        </p:spPr>
        <p:txBody>
          <a:bodyPr anchor="ctr">
            <a:normAutofit/>
          </a:bodyPr>
          <a:lstStyle>
            <a:lvl1pPr marL="0" indent="0">
              <a:buNone/>
              <a:defRPr sz="2000" b="1">
                <a:solidFill>
                  <a:schemeClr val="tx1">
                    <a:tint val="75000"/>
                  </a:schemeClr>
                </a:solidFill>
                <a:latin typeface="Arial" panose="020B0604020202020204" pitchFamily="34" charset="0"/>
                <a:ea typeface="Adobe Gothic Std B" panose="020B0800000000000000" pitchFamily="34" charset="-128"/>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Textmasterformat bearbeiten</a:t>
            </a:r>
          </a:p>
        </p:txBody>
      </p:sp>
      <p:cxnSp>
        <p:nvCxnSpPr>
          <p:cNvPr id="15" name="Gerader Verbinder 14"/>
          <p:cNvCxnSpPr/>
          <p:nvPr userDrawn="1"/>
        </p:nvCxnSpPr>
        <p:spPr>
          <a:xfrm>
            <a:off x="838200" y="1094014"/>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1260" y="312682"/>
            <a:ext cx="1962540" cy="576000"/>
          </a:xfrm>
          <a:prstGeom prst="rect">
            <a:avLst/>
          </a:prstGeom>
        </p:spPr>
      </p:pic>
    </p:spTree>
    <p:extLst>
      <p:ext uri="{BB962C8B-B14F-4D97-AF65-F5344CB8AC3E}">
        <p14:creationId xmlns:p14="http://schemas.microsoft.com/office/powerpoint/2010/main" val="980686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2358036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2883161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3965791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4183691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2260255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189633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759644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4050826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140357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CH"/>
          </a:p>
        </p:txBody>
      </p:sp>
      <p:sp>
        <p:nvSpPr>
          <p:cNvPr id="2" name="Rectangle 4">
            <a:extLst>
              <a:ext uri="{FF2B5EF4-FFF2-40B4-BE49-F238E27FC236}">
                <a16:creationId xmlns:a16="http://schemas.microsoft.com/office/drawing/2014/main" id="{5A1CE7AE-C8E3-3817-CB07-3BC1D3309F13}"/>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FF9EF59D-ED76-FB87-3449-40576D489B3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B4B85F6-F4FF-8342-93E3-E3AB5E93EED8}"/>
              </a:ext>
            </a:extLst>
          </p:cNvPr>
          <p:cNvSpPr>
            <a:spLocks noGrp="1" noChangeArrowheads="1"/>
          </p:cNvSpPr>
          <p:nvPr>
            <p:ph type="sldNum" sz="quarter" idx="12"/>
          </p:nvPr>
        </p:nvSpPr>
        <p:spPr>
          <a:ln/>
        </p:spPr>
        <p:txBody>
          <a:bodyPr/>
          <a:lstStyle>
            <a:lvl1pPr>
              <a:defRPr/>
            </a:lvl1pPr>
          </a:lstStyle>
          <a:p>
            <a:fld id="{700D064D-F48F-4E5D-9E84-ADCBE95BD7C8}" type="slidenum">
              <a:rPr lang="de-DE" altLang="de-DE"/>
              <a:pPr/>
              <a:t>‹Nr.›</a:t>
            </a:fld>
            <a:endParaRPr lang="de-DE" altLang="de-DE"/>
          </a:p>
        </p:txBody>
      </p:sp>
    </p:spTree>
    <p:extLst>
      <p:ext uri="{BB962C8B-B14F-4D97-AF65-F5344CB8AC3E}">
        <p14:creationId xmlns:p14="http://schemas.microsoft.com/office/powerpoint/2010/main" val="408092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88A2CE9E-E817-4019-B57C-9497CDB3D686}" type="datetimeFigureOut">
              <a:rPr lang="de-CH" smtClean="0"/>
              <a:t>07.01.2025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343BB58D-57EE-428E-99F1-95762BB803A8}" type="slidenum">
              <a:rPr lang="de-CH" smtClean="0"/>
              <a:t>‹Nr.›</a:t>
            </a:fld>
            <a:endParaRPr lang="de-CH"/>
          </a:p>
        </p:txBody>
      </p:sp>
    </p:spTree>
    <p:extLst>
      <p:ext uri="{BB962C8B-B14F-4D97-AF65-F5344CB8AC3E}">
        <p14:creationId xmlns:p14="http://schemas.microsoft.com/office/powerpoint/2010/main" val="3628204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elfolie Kanton">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17638245-3A61-C132-3919-BECAB7B4DC2B}"/>
              </a:ext>
            </a:extLst>
          </p:cNvPr>
          <p:cNvPicPr>
            <a:picLocks noChangeAspect="1"/>
          </p:cNvPicPr>
          <p:nvPr userDrawn="1"/>
        </p:nvPicPr>
        <p:blipFill>
          <a:blip r:embed="rId2"/>
          <a:srcRect/>
          <a:stretch/>
        </p:blipFill>
        <p:spPr>
          <a:xfrm>
            <a:off x="1" y="403"/>
            <a:ext cx="12191997" cy="6857192"/>
          </a:xfrm>
          <a:prstGeom prst="rect">
            <a:avLst/>
          </a:prstGeom>
        </p:spPr>
      </p:pic>
      <p:sp>
        <p:nvSpPr>
          <p:cNvPr id="3" name="Untertitel 2">
            <a:extLst>
              <a:ext uri="{FF2B5EF4-FFF2-40B4-BE49-F238E27FC236}">
                <a16:creationId xmlns:a16="http://schemas.microsoft.com/office/drawing/2014/main" id="{1E3E1706-25F0-41D0-ACBA-A24445521327}"/>
              </a:ext>
            </a:extLst>
          </p:cNvPr>
          <p:cNvSpPr>
            <a:spLocks noGrp="1"/>
          </p:cNvSpPr>
          <p:nvPr>
            <p:ph type="subTitle" idx="1"/>
          </p:nvPr>
        </p:nvSpPr>
        <p:spPr>
          <a:xfrm>
            <a:off x="1364400" y="1578055"/>
            <a:ext cx="7804138" cy="900000"/>
          </a:xfrm>
        </p:spPr>
        <p:txBody>
          <a:bodyPr/>
          <a:lstStyle>
            <a:lvl1pPr marL="0" indent="0" algn="l">
              <a:lnSpc>
                <a:spcPts val="2400"/>
              </a:lnSpc>
              <a:buNone/>
              <a:defRPr sz="20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9" name="Titelplatzhalter 1">
            <a:extLst>
              <a:ext uri="{FF2B5EF4-FFF2-40B4-BE49-F238E27FC236}">
                <a16:creationId xmlns:a16="http://schemas.microsoft.com/office/drawing/2014/main" id="{399FDA48-BFAE-82A4-BE5C-9AE8D784C32C}"/>
              </a:ext>
            </a:extLst>
          </p:cNvPr>
          <p:cNvSpPr txBox="1">
            <a:spLocks/>
          </p:cNvSpPr>
          <p:nvPr userDrawn="1"/>
        </p:nvSpPr>
        <p:spPr>
          <a:xfrm>
            <a:off x="1364850" y="540428"/>
            <a:ext cx="7922670" cy="900000"/>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de-DE" i="1" dirty="0"/>
          </a:p>
        </p:txBody>
      </p:sp>
      <p:sp>
        <p:nvSpPr>
          <p:cNvPr id="12" name="Titel 11">
            <a:extLst>
              <a:ext uri="{FF2B5EF4-FFF2-40B4-BE49-F238E27FC236}">
                <a16:creationId xmlns:a16="http://schemas.microsoft.com/office/drawing/2014/main" id="{C9E691E8-E08B-DF40-065E-2722D2B135FD}"/>
              </a:ext>
            </a:extLst>
          </p:cNvPr>
          <p:cNvSpPr>
            <a:spLocks noGrp="1"/>
          </p:cNvSpPr>
          <p:nvPr>
            <p:ph type="title"/>
          </p:nvPr>
        </p:nvSpPr>
        <p:spPr>
          <a:xfrm>
            <a:off x="1364850" y="540428"/>
            <a:ext cx="7803688" cy="900000"/>
          </a:xfrm>
          <a:prstGeom prst="rect">
            <a:avLst/>
          </a:prstGeom>
        </p:spPr>
        <p:txBody>
          <a:bodyPr/>
          <a:lstStyle>
            <a:lvl1pPr>
              <a:defRPr i="1"/>
            </a:lvl1pPr>
          </a:lstStyle>
          <a:p>
            <a:r>
              <a:rPr lang="de-DE" dirty="0"/>
              <a:t>Mastertitelformat bearbeiten</a:t>
            </a:r>
          </a:p>
        </p:txBody>
      </p:sp>
    </p:spTree>
    <p:extLst>
      <p:ext uri="{BB962C8B-B14F-4D97-AF65-F5344CB8AC3E}">
        <p14:creationId xmlns:p14="http://schemas.microsoft.com/office/powerpoint/2010/main" val="4216212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E86F8F8E-2B68-6CF5-4240-442511DAA971}"/>
              </a:ext>
            </a:extLst>
          </p:cNvPr>
          <p:cNvSpPr>
            <a:spLocks noGrp="1"/>
          </p:cNvSpPr>
          <p:nvPr>
            <p:ph type="ftr" sz="quarter" idx="11"/>
          </p:nvPr>
        </p:nvSpPr>
        <p:spPr>
          <a:xfrm>
            <a:off x="2052000" y="6247290"/>
            <a:ext cx="4679000" cy="180000"/>
          </a:xfrm>
        </p:spPr>
        <p:txBody>
          <a:bodyPr/>
          <a:lstStyle/>
          <a:p>
            <a:endParaRPr lang="de-DE"/>
          </a:p>
        </p:txBody>
      </p:sp>
      <p:sp>
        <p:nvSpPr>
          <p:cNvPr id="9" name="Foliennummernplatzhalter 5">
            <a:extLst>
              <a:ext uri="{FF2B5EF4-FFF2-40B4-BE49-F238E27FC236}">
                <a16:creationId xmlns:a16="http://schemas.microsoft.com/office/drawing/2014/main" id="{C348222B-F2E0-8711-1DBF-2A1C3B48D932}"/>
              </a:ext>
            </a:extLst>
          </p:cNvPr>
          <p:cNvSpPr>
            <a:spLocks noGrp="1"/>
          </p:cNvSpPr>
          <p:nvPr>
            <p:ph type="sldNum" sz="quarter" idx="12"/>
          </p:nvPr>
        </p:nvSpPr>
        <p:spPr>
          <a:xfrm>
            <a:off x="6905921" y="6246774"/>
            <a:ext cx="2160336" cy="180000"/>
          </a:xfrm>
          <a:prstGeom prst="rect">
            <a:avLst/>
          </a:prstGeom>
        </p:spPr>
        <p:txBody>
          <a:bodyPr bIns="0"/>
          <a:lstStyle>
            <a:lvl1pPr>
              <a:defRPr sz="1000"/>
            </a:lvl1pPr>
          </a:lstStyle>
          <a:p>
            <a:fld id="{7F68F495-AFCC-2146-B538-2312AA95BEE0}" type="slidenum">
              <a:rPr lang="de-DE" smtClean="0"/>
              <a:pPr/>
              <a:t>‹Nr.›</a:t>
            </a:fld>
            <a:endParaRPr lang="de-DE"/>
          </a:p>
        </p:txBody>
      </p:sp>
      <p:sp>
        <p:nvSpPr>
          <p:cNvPr id="10" name="Titelplatzhalter 1">
            <a:extLst>
              <a:ext uri="{FF2B5EF4-FFF2-40B4-BE49-F238E27FC236}">
                <a16:creationId xmlns:a16="http://schemas.microsoft.com/office/drawing/2014/main" id="{913295A4-32ED-EB05-AA85-95DABE141823}"/>
              </a:ext>
            </a:extLst>
          </p:cNvPr>
          <p:cNvSpPr>
            <a:spLocks noGrp="1"/>
          </p:cNvSpPr>
          <p:nvPr>
            <p:ph type="title"/>
          </p:nvPr>
        </p:nvSpPr>
        <p:spPr>
          <a:xfrm>
            <a:off x="1364850" y="540428"/>
            <a:ext cx="7701407" cy="900000"/>
          </a:xfrm>
          <a:prstGeom prst="rect">
            <a:avLst/>
          </a:prstGeom>
        </p:spPr>
        <p:txBody>
          <a:bodyPr vert="horz" lIns="0" tIns="0" rIns="0" bIns="0" rtlCol="0" anchor="b">
            <a:noAutofit/>
          </a:bodyPr>
          <a:lstStyle/>
          <a:p>
            <a:r>
              <a:rPr lang="de-DE"/>
              <a:t>Mastertitelformat bearbeiten</a:t>
            </a:r>
          </a:p>
        </p:txBody>
      </p:sp>
      <p:sp>
        <p:nvSpPr>
          <p:cNvPr id="11" name="Textplatzhalter 2">
            <a:extLst>
              <a:ext uri="{FF2B5EF4-FFF2-40B4-BE49-F238E27FC236}">
                <a16:creationId xmlns:a16="http://schemas.microsoft.com/office/drawing/2014/main" id="{B52D8EBE-1EB9-0BF3-CE54-A3DE8FFDA332}"/>
              </a:ext>
            </a:extLst>
          </p:cNvPr>
          <p:cNvSpPr>
            <a:spLocks noGrp="1"/>
          </p:cNvSpPr>
          <p:nvPr>
            <p:ph idx="1"/>
          </p:nvPr>
        </p:nvSpPr>
        <p:spPr>
          <a:xfrm>
            <a:off x="2052000" y="2232000"/>
            <a:ext cx="7020000" cy="3600000"/>
          </a:xfrm>
          <a:prstGeom prst="rect">
            <a:avLst/>
          </a:prstGeom>
        </p:spPr>
        <p:txBody>
          <a:bodyPr vert="horz" lIns="0" tIns="0" rIns="0" bIns="0" rtlCol="0">
            <a:normAutofit/>
          </a:bodyPr>
          <a:lstStyle>
            <a:lvl1pPr marL="0" indent="0">
              <a:lnSpc>
                <a:spcPts val="2300"/>
              </a:lnSpc>
              <a:buFont typeface="Arial" panose="020B0604020202020204" pitchFamily="34" charset="0"/>
              <a:buNone/>
              <a:tabLst/>
              <a:defRPr sz="1700">
                <a:latin typeface="Verdana" panose="020B0604030504040204" pitchFamily="34" charset="0"/>
                <a:ea typeface="Verdana" panose="020B0604030504040204" pitchFamily="34" charset="0"/>
                <a:cs typeface="Verdana" panose="020B0604030504040204" pitchFamily="34" charset="0"/>
              </a:defRPr>
            </a:lvl1pPr>
            <a:lvl2pPr marL="266700" indent="0">
              <a:lnSpc>
                <a:spcPts val="2300"/>
              </a:lnSpc>
              <a:buNone/>
              <a:tabLst/>
              <a:defRPr sz="1700">
                <a:latin typeface="Verdana" panose="020B0604030504040204" pitchFamily="34" charset="0"/>
                <a:ea typeface="Verdana" panose="020B0604030504040204" pitchFamily="34" charset="0"/>
                <a:cs typeface="Verdana" panose="020B0604030504040204" pitchFamily="34" charset="0"/>
              </a:defRPr>
            </a:lvl2pPr>
            <a:lvl3pPr marL="533400" indent="0">
              <a:lnSpc>
                <a:spcPts val="2300"/>
              </a:lnSpc>
              <a:buNone/>
              <a:tabLst/>
              <a:defRPr sz="1700">
                <a:latin typeface="Verdana" panose="020B0604030504040204" pitchFamily="34" charset="0"/>
                <a:ea typeface="Verdana" panose="020B0604030504040204" pitchFamily="34" charset="0"/>
                <a:cs typeface="Verdana" panose="020B0604030504040204" pitchFamily="34" charset="0"/>
              </a:defRPr>
            </a:lvl3pPr>
            <a:lvl4pPr marL="800100" indent="0">
              <a:lnSpc>
                <a:spcPts val="2300"/>
              </a:lnSpc>
              <a:buNone/>
              <a:tabLst/>
              <a:defRPr sz="1700">
                <a:latin typeface="Verdana" panose="020B0604030504040204" pitchFamily="34" charset="0"/>
                <a:ea typeface="Verdana" panose="020B0604030504040204" pitchFamily="34" charset="0"/>
                <a:cs typeface="Verdana" panose="020B0604030504040204" pitchFamily="34" charset="0"/>
              </a:defRPr>
            </a:lvl4pPr>
            <a:lvl5pPr marL="1066800" indent="0">
              <a:lnSpc>
                <a:spcPts val="2300"/>
              </a:lnSpc>
              <a:buNone/>
              <a:tabLst/>
              <a:defRPr sz="1700">
                <a:latin typeface="Verdana" panose="020B0604030504040204" pitchFamily="34" charset="0"/>
                <a:ea typeface="Verdana" panose="020B0604030504040204" pitchFamily="34" charset="0"/>
                <a:cs typeface="Verdana" panose="020B060403050404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014480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itel">
    <p:spTree>
      <p:nvGrpSpPr>
        <p:cNvPr id="1" name=""/>
        <p:cNvGrpSpPr/>
        <p:nvPr/>
      </p:nvGrpSpPr>
      <p:grpSpPr>
        <a:xfrm>
          <a:off x="0" y="0"/>
          <a:ext cx="0" cy="0"/>
          <a:chOff x="0" y="0"/>
          <a:chExt cx="0" cy="0"/>
        </a:xfrm>
      </p:grpSpPr>
      <p:pic>
        <p:nvPicPr>
          <p:cNvPr id="3" name="Grafik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0046"/>
            <a:ext cx="12192000" cy="609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800" y="1933576"/>
            <a:ext cx="4269317" cy="99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051" y="5972176"/>
            <a:ext cx="1284816" cy="24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nhaltsplatzhalter 5"/>
          <p:cNvSpPr>
            <a:spLocks noGrp="1"/>
          </p:cNvSpPr>
          <p:nvPr>
            <p:ph sz="quarter" idx="10"/>
          </p:nvPr>
        </p:nvSpPr>
        <p:spPr>
          <a:xfrm>
            <a:off x="1009330" y="3485932"/>
            <a:ext cx="10633847" cy="1859508"/>
          </a:xfrm>
        </p:spPr>
        <p:txBody>
          <a:bodyPr/>
          <a:lstStyle>
            <a:lvl1pPr>
              <a:defRPr sz="2280" b="1">
                <a:solidFill>
                  <a:srgbClr val="FF0000"/>
                </a:solidFill>
              </a:defRPr>
            </a:lvl1pPr>
            <a:lvl2pPr marL="0" indent="0">
              <a:buFontTx/>
              <a:buNone/>
              <a:defRPr sz="1920" b="1"/>
            </a:lvl2pPr>
          </a:lstStyle>
          <a:p>
            <a:pPr lvl="0"/>
            <a:r>
              <a:rPr lang="de-DE"/>
              <a:t>Textmasterformat bearbeiten</a:t>
            </a:r>
          </a:p>
        </p:txBody>
      </p:sp>
    </p:spTree>
    <p:extLst>
      <p:ext uri="{BB962C8B-B14F-4D97-AF65-F5344CB8AC3E}">
        <p14:creationId xmlns:p14="http://schemas.microsoft.com/office/powerpoint/2010/main" val="2735375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Kapitel – Text und Bild gross">
    <p:spTree>
      <p:nvGrpSpPr>
        <p:cNvPr id="1" name=""/>
        <p:cNvGrpSpPr/>
        <p:nvPr/>
      </p:nvGrpSpPr>
      <p:grpSpPr>
        <a:xfrm>
          <a:off x="0" y="0"/>
          <a:ext cx="0" cy="0"/>
          <a:chOff x="0" y="0"/>
          <a:chExt cx="0" cy="0"/>
        </a:xfrm>
      </p:grpSpPr>
      <p:sp>
        <p:nvSpPr>
          <p:cNvPr id="7" name="Bildplatzhalter 11"/>
          <p:cNvSpPr>
            <a:spLocks noGrp="1"/>
          </p:cNvSpPr>
          <p:nvPr>
            <p:ph type="pic" sz="quarter" idx="15"/>
          </p:nvPr>
        </p:nvSpPr>
        <p:spPr>
          <a:xfrm>
            <a:off x="5" y="1761808"/>
            <a:ext cx="12191999" cy="4500000"/>
          </a:xfrm>
          <a:noFill/>
        </p:spPr>
        <p:txBody>
          <a:bodyPr/>
          <a:lstStyle/>
          <a:p>
            <a:pPr lvl="0"/>
            <a:r>
              <a:rPr lang="de-DE" noProof="0"/>
              <a:t>Bild durch Klicken auf Symbol hinzufügen</a:t>
            </a:r>
          </a:p>
        </p:txBody>
      </p:sp>
      <p:sp>
        <p:nvSpPr>
          <p:cNvPr id="5" name="Rectangle 24"/>
          <p:cNvSpPr>
            <a:spLocks noGrp="1" noChangeArrowheads="1"/>
          </p:cNvSpPr>
          <p:nvPr>
            <p:ph type="title"/>
          </p:nvPr>
        </p:nvSpPr>
        <p:spPr bwMode="auto">
          <a:xfrm>
            <a:off x="590060" y="655174"/>
            <a:ext cx="11076923" cy="900000"/>
          </a:xfrm>
          <a:prstGeom prst="rect">
            <a:avLst/>
          </a:prstGeom>
          <a:noFill/>
          <a:ln w="9525">
            <a:noFill/>
            <a:miter lim="800000"/>
            <a:headEnd/>
            <a:tailEnd/>
          </a:ln>
        </p:spPr>
        <p:txBody>
          <a:bodyPr/>
          <a:lstStyle>
            <a:lvl1pPr>
              <a:defRPr b="1"/>
            </a:lvl1pPr>
          </a:lstStyle>
          <a:p>
            <a:pPr lvl="0"/>
            <a:r>
              <a:rPr lang="de-DE"/>
              <a:t>Titelmasterformat durch Klicken bearbeiten</a:t>
            </a:r>
            <a:endParaRPr lang="de-DE" dirty="0"/>
          </a:p>
        </p:txBody>
      </p:sp>
      <p:sp>
        <p:nvSpPr>
          <p:cNvPr id="4" name="Rectangle 6"/>
          <p:cNvSpPr>
            <a:spLocks noGrp="1" noChangeArrowheads="1"/>
          </p:cNvSpPr>
          <p:nvPr>
            <p:ph type="sldNum" sz="quarter" idx="16"/>
          </p:nvPr>
        </p:nvSpPr>
        <p:spPr>
          <a:ln/>
        </p:spPr>
        <p:txBody>
          <a:bodyPr/>
          <a:lstStyle>
            <a:lvl1pPr>
              <a:defRPr/>
            </a:lvl1pPr>
          </a:lstStyle>
          <a:p>
            <a:pPr>
              <a:defRPr/>
            </a:pPr>
            <a:fld id="{959730B8-4011-4AF8-9F67-C34583C6BF00}" type="slidenum">
              <a:rPr lang="de-DE"/>
              <a:pPr>
                <a:defRPr/>
              </a:pPr>
              <a:t>‹Nr.›</a:t>
            </a:fld>
            <a:endParaRPr lang="de-DE" dirty="0"/>
          </a:p>
        </p:txBody>
      </p:sp>
      <p:sp>
        <p:nvSpPr>
          <p:cNvPr id="6" name="Fußzeilenplatzhalter 6"/>
          <p:cNvSpPr>
            <a:spLocks noGrp="1"/>
          </p:cNvSpPr>
          <p:nvPr>
            <p:ph type="ftr" sz="quarter" idx="17"/>
          </p:nvPr>
        </p:nvSpPr>
        <p:spPr/>
        <p:txBody>
          <a:bodyPr/>
          <a:lstStyle>
            <a:lvl1pPr>
              <a:defRPr/>
            </a:lvl1pPr>
          </a:lstStyle>
          <a:p>
            <a:pPr>
              <a:defRPr/>
            </a:pPr>
            <a:endParaRPr lang="de-DE"/>
          </a:p>
        </p:txBody>
      </p:sp>
    </p:spTree>
    <p:extLst>
      <p:ext uri="{BB962C8B-B14F-4D97-AF65-F5344CB8AC3E}">
        <p14:creationId xmlns:p14="http://schemas.microsoft.com/office/powerpoint/2010/main" val="2936391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a:xfrm>
            <a:off x="609600" y="6356354"/>
            <a:ext cx="2844800" cy="365125"/>
          </a:xfrm>
          <a:prstGeom prst="rect">
            <a:avLst/>
          </a:prstGeom>
        </p:spPr>
        <p:txBody>
          <a:bodyPr/>
          <a:lstStyle/>
          <a:p>
            <a:fld id="{E9069EF5-AA68-47F5-A55A-8062F568F09D}" type="datetime4">
              <a:rPr lang="de-DE" smtClean="0"/>
              <a:t>7. Januar 2025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9E4E3C04-9648-4D63-A596-E84B357390E4}" type="slidenum">
              <a:rPr lang="de-CH" smtClean="0"/>
              <a:t>‹Nr.›</a:t>
            </a:fld>
            <a:endParaRPr lang="de-CH"/>
          </a:p>
        </p:txBody>
      </p:sp>
    </p:spTree>
    <p:extLst>
      <p:ext uri="{BB962C8B-B14F-4D97-AF65-F5344CB8AC3E}">
        <p14:creationId xmlns:p14="http://schemas.microsoft.com/office/powerpoint/2010/main" val="2115858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nhalt – Aufzählung">
    <p:spTree>
      <p:nvGrpSpPr>
        <p:cNvPr id="1" name=""/>
        <p:cNvGrpSpPr/>
        <p:nvPr/>
      </p:nvGrpSpPr>
      <p:grpSpPr>
        <a:xfrm>
          <a:off x="0" y="0"/>
          <a:ext cx="0" cy="0"/>
          <a:chOff x="0" y="0"/>
          <a:chExt cx="0" cy="0"/>
        </a:xfrm>
      </p:grpSpPr>
      <p:sp>
        <p:nvSpPr>
          <p:cNvPr id="6" name="Inhaltsplatzhalter 2"/>
          <p:cNvSpPr>
            <a:spLocks noGrp="1"/>
          </p:cNvSpPr>
          <p:nvPr>
            <p:ph idx="12"/>
          </p:nvPr>
        </p:nvSpPr>
        <p:spPr>
          <a:xfrm>
            <a:off x="603700" y="1652607"/>
            <a:ext cx="11076923" cy="3887788"/>
          </a:xfrm>
        </p:spPr>
        <p:txBody>
          <a:bodyPr/>
          <a:lstStyle>
            <a:lvl1pPr marL="378202" indent="-378202">
              <a:spcBef>
                <a:spcPts val="1021"/>
              </a:spcBef>
              <a:buFont typeface="Arial" pitchFamily="34" charset="0"/>
              <a:buChar char="•"/>
              <a:defRPr sz="1680"/>
            </a:lvl1pPr>
            <a:lvl2pPr marL="382882" indent="-382882">
              <a:buFont typeface="Arial" pitchFamily="34" charset="0"/>
              <a:buChar char="&gt;"/>
              <a:defRPr/>
            </a:lvl2pPr>
            <a:lvl3pPr marL="382882" indent="-382882">
              <a:buFont typeface="Arial" pitchFamily="34" charset="0"/>
              <a:buChar char="&gt;"/>
              <a:defRPr/>
            </a:lvl3pPr>
            <a:lvl4pPr marL="382882" indent="-382882">
              <a:buFont typeface="Arial" pitchFamily="34" charset="0"/>
              <a:buChar char="&gt;"/>
              <a:defRPr/>
            </a:lvl4pPr>
            <a:lvl5pPr marL="382882" indent="-382882">
              <a:buFont typeface="Arial" pitchFamily="34" charset="0"/>
              <a:buChar char="&gt;"/>
              <a:defRPr/>
            </a:lvl5pPr>
          </a:lstStyle>
          <a:p>
            <a:pPr lvl="0"/>
            <a:r>
              <a:rPr lang="de-DE"/>
              <a:t>Textmasterformat bearbeiten</a:t>
            </a:r>
          </a:p>
        </p:txBody>
      </p:sp>
      <p:sp>
        <p:nvSpPr>
          <p:cNvPr id="8" name="Rectangle 24"/>
          <p:cNvSpPr>
            <a:spLocks noGrp="1" noChangeArrowheads="1"/>
          </p:cNvSpPr>
          <p:nvPr>
            <p:ph type="title"/>
          </p:nvPr>
        </p:nvSpPr>
        <p:spPr bwMode="auto">
          <a:xfrm>
            <a:off x="590060" y="655174"/>
            <a:ext cx="11076923" cy="900000"/>
          </a:xfrm>
          <a:prstGeom prst="rect">
            <a:avLst/>
          </a:prstGeom>
          <a:noFill/>
          <a:ln w="9525">
            <a:noFill/>
            <a:miter lim="800000"/>
            <a:headEnd/>
            <a:tailEnd/>
          </a:ln>
        </p:spPr>
        <p:txBody>
          <a:bodyPr/>
          <a:lstStyle>
            <a:lvl1pPr>
              <a:defRPr b="1"/>
            </a:lvl1pPr>
          </a:lstStyle>
          <a:p>
            <a:pPr lvl="0"/>
            <a:r>
              <a:rPr lang="de-DE"/>
              <a:t>Titelmasterformat durch Klicken bearbeiten</a:t>
            </a:r>
            <a:endParaRPr lang="de-DE" dirty="0"/>
          </a:p>
        </p:txBody>
      </p:sp>
      <p:sp>
        <p:nvSpPr>
          <p:cNvPr id="4" name="Rectangle 6"/>
          <p:cNvSpPr>
            <a:spLocks noGrp="1" noChangeArrowheads="1"/>
          </p:cNvSpPr>
          <p:nvPr>
            <p:ph type="sldNum" sz="quarter" idx="13"/>
          </p:nvPr>
        </p:nvSpPr>
        <p:spPr>
          <a:ln/>
        </p:spPr>
        <p:txBody>
          <a:bodyPr/>
          <a:lstStyle>
            <a:lvl1pPr>
              <a:defRPr/>
            </a:lvl1pPr>
          </a:lstStyle>
          <a:p>
            <a:pPr>
              <a:defRPr/>
            </a:pPr>
            <a:fld id="{D08A41C6-4C66-4537-8D17-1A807E847288}" type="slidenum">
              <a:rPr lang="de-DE"/>
              <a:pPr>
                <a:defRPr/>
              </a:pPr>
              <a:t>‹Nr.›</a:t>
            </a:fld>
            <a:endParaRPr lang="de-DE" dirty="0"/>
          </a:p>
        </p:txBody>
      </p:sp>
      <p:sp>
        <p:nvSpPr>
          <p:cNvPr id="5" name="Fußzeilenplatzhalter 6"/>
          <p:cNvSpPr>
            <a:spLocks noGrp="1"/>
          </p:cNvSpPr>
          <p:nvPr>
            <p:ph type="ftr" sz="quarter" idx="14"/>
          </p:nvPr>
        </p:nvSpPr>
        <p:spPr/>
        <p:txBody>
          <a:bodyPr/>
          <a:lstStyle>
            <a:lvl1pPr>
              <a:defRPr/>
            </a:lvl1pPr>
          </a:lstStyle>
          <a:p>
            <a:pPr>
              <a:defRPr/>
            </a:pPr>
            <a:endParaRPr lang="de-DE"/>
          </a:p>
        </p:txBody>
      </p:sp>
    </p:spTree>
    <p:extLst>
      <p:ext uri="{BB962C8B-B14F-4D97-AF65-F5344CB8AC3E}">
        <p14:creationId xmlns:p14="http://schemas.microsoft.com/office/powerpoint/2010/main" val="2669657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Inhalt – Aufzählung">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E02627D-966D-8F80-33FD-C9EFDF7E6436}"/>
              </a:ext>
            </a:extLst>
          </p:cNvPr>
          <p:cNvSpPr>
            <a:spLocks noGrp="1"/>
          </p:cNvSpPr>
          <p:nvPr>
            <p:ph idx="13"/>
          </p:nvPr>
        </p:nvSpPr>
        <p:spPr>
          <a:xfrm>
            <a:off x="740835" y="2037491"/>
            <a:ext cx="10923785" cy="3887788"/>
          </a:xfrm>
          <a:prstGeom prst="rect">
            <a:avLst/>
          </a:prstGeom>
        </p:spPr>
        <p:txBody>
          <a:bodyPr lIns="0" tIns="0" rIns="0" bIns="0"/>
          <a:lstStyle>
            <a:lvl1pPr marL="320040" indent="-320040">
              <a:spcBef>
                <a:spcPts val="0"/>
              </a:spcBef>
              <a:spcAft>
                <a:spcPts val="720"/>
              </a:spcAft>
              <a:buFont typeface="Arial" pitchFamily="34" charset="0"/>
              <a:buChar char="•"/>
              <a:defRPr sz="1440"/>
            </a:lvl1pPr>
            <a:lvl2pPr marL="344586" indent="-344586">
              <a:buFont typeface="Arial" pitchFamily="34" charset="0"/>
              <a:buChar char="&gt;"/>
              <a:defRPr/>
            </a:lvl2pPr>
            <a:lvl3pPr marL="344586" indent="-344586">
              <a:buFont typeface="Arial" pitchFamily="34" charset="0"/>
              <a:buChar char="&gt;"/>
              <a:defRPr/>
            </a:lvl3pPr>
            <a:lvl4pPr marL="344586" indent="-344586">
              <a:buFont typeface="Arial" pitchFamily="34" charset="0"/>
              <a:buChar char="&gt;"/>
              <a:defRPr/>
            </a:lvl4pPr>
            <a:lvl5pPr marL="344586" indent="-344586">
              <a:buFont typeface="Arial" pitchFamily="34" charset="0"/>
              <a:buChar char="&gt;"/>
              <a:defRPr/>
            </a:lvl5pPr>
          </a:lstStyle>
          <a:p>
            <a:pPr lvl="0"/>
            <a:r>
              <a:rPr lang="de-DE"/>
              <a:t>Mastertextformat bearbeiten</a:t>
            </a:r>
          </a:p>
        </p:txBody>
      </p:sp>
      <p:sp>
        <p:nvSpPr>
          <p:cNvPr id="4" name="Titel 3">
            <a:extLst>
              <a:ext uri="{FF2B5EF4-FFF2-40B4-BE49-F238E27FC236}">
                <a16:creationId xmlns:a16="http://schemas.microsoft.com/office/drawing/2014/main" id="{EBDFB719-9657-23CD-2B45-980BADE6B286}"/>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843239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Einsteigefolie_a">
    <p:bg>
      <p:bgPr>
        <a:solidFill>
          <a:schemeClr val="bg1"/>
        </a:solid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06D26ADC-B132-D3A8-E0B0-F132464ACBAD}"/>
              </a:ext>
            </a:extLst>
          </p:cNvPr>
          <p:cNvSpPr>
            <a:spLocks noChangeArrowheads="1"/>
          </p:cNvSpPr>
          <p:nvPr userDrawn="1"/>
        </p:nvSpPr>
        <p:spPr bwMode="auto">
          <a:xfrm>
            <a:off x="-6251" y="1199304"/>
            <a:ext cx="12198252" cy="288000"/>
          </a:xfrm>
          <a:prstGeom prst="rect">
            <a:avLst/>
          </a:prstGeom>
          <a:solidFill>
            <a:srgbClr val="E61B1F"/>
          </a:solidFill>
          <a:ln>
            <a:noFill/>
          </a:ln>
        </p:spPr>
        <p:txBody>
          <a:bodyPr wrap="none" lIns="97252" tIns="48627" rIns="97252" bIns="48627" anchor="ct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defRPr/>
            </a:pPr>
            <a:endParaRPr lang="en-US" altLang="de-DE" sz="2400" dirty="0">
              <a:latin typeface="Times" pitchFamily="18" charset="0"/>
              <a:cs typeface="+mn-cs"/>
            </a:endParaRPr>
          </a:p>
        </p:txBody>
      </p:sp>
      <p:pic>
        <p:nvPicPr>
          <p:cNvPr id="4" name="Grafik 3" descr="Ein Bild, das Symbol, Grafiken, Logo, Kreis enthält.&#10;&#10;Automatisch generierte Beschreibung">
            <a:extLst>
              <a:ext uri="{FF2B5EF4-FFF2-40B4-BE49-F238E27FC236}">
                <a16:creationId xmlns:a16="http://schemas.microsoft.com/office/drawing/2014/main" id="{F319CE52-EFEE-870E-E075-2F15130C960F}"/>
              </a:ext>
            </a:extLst>
          </p:cNvPr>
          <p:cNvPicPr>
            <a:picLocks noChangeAspect="1"/>
          </p:cNvPicPr>
          <p:nvPr userDrawn="1"/>
        </p:nvPicPr>
        <p:blipFill>
          <a:blip r:embed="rId2"/>
          <a:stretch>
            <a:fillRect/>
          </a:stretch>
        </p:blipFill>
        <p:spPr>
          <a:xfrm>
            <a:off x="5711958" y="934303"/>
            <a:ext cx="768085" cy="771181"/>
          </a:xfrm>
          <a:prstGeom prst="rect">
            <a:avLst/>
          </a:prstGeom>
        </p:spPr>
      </p:pic>
      <p:sp>
        <p:nvSpPr>
          <p:cNvPr id="3" name="Inhaltsplatzhalter 5">
            <a:extLst>
              <a:ext uri="{FF2B5EF4-FFF2-40B4-BE49-F238E27FC236}">
                <a16:creationId xmlns:a16="http://schemas.microsoft.com/office/drawing/2014/main" id="{05B39FFA-6100-28BD-1074-9F8A1B697FEF}"/>
              </a:ext>
            </a:extLst>
          </p:cNvPr>
          <p:cNvSpPr>
            <a:spLocks noGrp="1"/>
          </p:cNvSpPr>
          <p:nvPr>
            <p:ph sz="quarter" idx="10" hasCustomPrompt="1"/>
          </p:nvPr>
        </p:nvSpPr>
        <p:spPr>
          <a:xfrm>
            <a:off x="4367808" y="2372883"/>
            <a:ext cx="3456384" cy="1013184"/>
          </a:xfrm>
          <a:prstGeom prst="rect">
            <a:avLst/>
          </a:prstGeom>
        </p:spPr>
        <p:txBody>
          <a:bodyPr/>
          <a:lstStyle>
            <a:lvl1pPr algn="r">
              <a:defRPr sz="6400" b="1">
                <a:solidFill>
                  <a:schemeClr val="tx1"/>
                </a:solidFill>
              </a:defRPr>
            </a:lvl1pPr>
            <a:lvl2pPr marL="0" indent="0">
              <a:buFontTx/>
              <a:buNone/>
              <a:defRPr sz="1920" b="1"/>
            </a:lvl2pPr>
          </a:lstStyle>
          <a:p>
            <a:pPr lvl="0"/>
            <a:r>
              <a:rPr lang="de-DE" dirty="0"/>
              <a:t>Herzlich</a:t>
            </a:r>
          </a:p>
        </p:txBody>
      </p:sp>
      <p:sp>
        <p:nvSpPr>
          <p:cNvPr id="7" name="Inhaltsplatzhalter 5">
            <a:extLst>
              <a:ext uri="{FF2B5EF4-FFF2-40B4-BE49-F238E27FC236}">
                <a16:creationId xmlns:a16="http://schemas.microsoft.com/office/drawing/2014/main" id="{F2DFA7F2-0E4C-2594-A7C0-C59D2B39CCF1}"/>
              </a:ext>
            </a:extLst>
          </p:cNvPr>
          <p:cNvSpPr>
            <a:spLocks noGrp="1"/>
          </p:cNvSpPr>
          <p:nvPr>
            <p:ph sz="quarter" idx="11" hasCustomPrompt="1"/>
          </p:nvPr>
        </p:nvSpPr>
        <p:spPr>
          <a:xfrm>
            <a:off x="3599723" y="3248285"/>
            <a:ext cx="5088565" cy="1013184"/>
          </a:xfrm>
          <a:prstGeom prst="rect">
            <a:avLst/>
          </a:prstGeom>
        </p:spPr>
        <p:txBody>
          <a:bodyPr/>
          <a:lstStyle>
            <a:lvl1pPr algn="l">
              <a:defRPr sz="6400" b="1">
                <a:solidFill>
                  <a:schemeClr val="tx1"/>
                </a:solidFill>
              </a:defRPr>
            </a:lvl1pPr>
            <a:lvl2pPr marL="0" indent="0">
              <a:buFontTx/>
              <a:buNone/>
              <a:defRPr sz="1920" b="1"/>
            </a:lvl2pPr>
          </a:lstStyle>
          <a:p>
            <a:pPr lvl="0"/>
            <a:r>
              <a:rPr lang="de-DE" dirty="0"/>
              <a:t>willkommen</a:t>
            </a:r>
          </a:p>
        </p:txBody>
      </p:sp>
    </p:spTree>
    <p:extLst>
      <p:ext uri="{BB962C8B-B14F-4D97-AF65-F5344CB8AC3E}">
        <p14:creationId xmlns:p14="http://schemas.microsoft.com/office/powerpoint/2010/main" val="398728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000"/>
                                        <p:tgtEl>
                                          <p:spTgt spid="3">
                                            <p:txEl>
                                              <p:pRg st="0" end="0"/>
                                            </p:txEl>
                                          </p:spTgt>
                                        </p:tgtEl>
                                        <p:attrNameLst>
                                          <p:attrName>ppt_x</p:attrName>
                                        </p:attrNameLst>
                                      </p:cBhvr>
                                      <p:tavLst>
                                        <p:tav tm="0">
                                          <p:val>
                                            <p:strVal val="ppt_x"/>
                                          </p:val>
                                        </p:tav>
                                        <p:tav tm="100000">
                                          <p:val>
                                            <p:strVal val="1+ppt_w/2"/>
                                          </p:val>
                                        </p:tav>
                                      </p:tavLst>
                                    </p:anim>
                                    <p:anim calcmode="lin" valueType="num">
                                      <p:cBhvr additive="base">
                                        <p:cTn id="7" dur="1000"/>
                                        <p:tgtEl>
                                          <p:spTgt spid="3">
                                            <p:txEl>
                                              <p:pRg st="0" end="0"/>
                                            </p:txEl>
                                          </p:spTgt>
                                        </p:tgtEl>
                                        <p:attrNameLst>
                                          <p:attrName>ppt_y</p:attrName>
                                        </p:attrNameLst>
                                      </p:cBhvr>
                                      <p:tavLst>
                                        <p:tav tm="0">
                                          <p:val>
                                            <p:strVal val="ppt_y"/>
                                          </p:val>
                                        </p:tav>
                                        <p:tav tm="100000">
                                          <p:val>
                                            <p:strVal val="ppt_y"/>
                                          </p:val>
                                        </p:tav>
                                      </p:tavLst>
                                    </p:anim>
                                    <p:set>
                                      <p:cBhvr>
                                        <p:cTn id="8" dur="1" fill="hold">
                                          <p:stCondLst>
                                            <p:cond delay="999"/>
                                          </p:stCondLst>
                                        </p:cTn>
                                        <p:tgtEl>
                                          <p:spTgt spid="3">
                                            <p:txEl>
                                              <p:pRg st="0" end="0"/>
                                            </p:txEl>
                                          </p:spTgt>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1000"/>
                                        <p:tgtEl>
                                          <p:spTgt spid="7">
                                            <p:txEl>
                                              <p:pRg st="0" end="0"/>
                                            </p:txEl>
                                          </p:spTgt>
                                        </p:tgtEl>
                                        <p:attrNameLst>
                                          <p:attrName>ppt_x</p:attrName>
                                        </p:attrNameLst>
                                      </p:cBhvr>
                                      <p:tavLst>
                                        <p:tav tm="0">
                                          <p:val>
                                            <p:strVal val="ppt_x"/>
                                          </p:val>
                                        </p:tav>
                                        <p:tav tm="100000">
                                          <p:val>
                                            <p:strVal val="0-ppt_w/2"/>
                                          </p:val>
                                        </p:tav>
                                      </p:tavLst>
                                    </p:anim>
                                    <p:anim calcmode="lin" valueType="num">
                                      <p:cBhvr additive="base">
                                        <p:cTn id="11" dur="1000"/>
                                        <p:tgtEl>
                                          <p:spTgt spid="7">
                                            <p:txEl>
                                              <p:pRg st="0" end="0"/>
                                            </p:txEl>
                                          </p:spTgt>
                                        </p:tgtEl>
                                        <p:attrNameLst>
                                          <p:attrName>ppt_y</p:attrName>
                                        </p:attrNameLst>
                                      </p:cBhvr>
                                      <p:tavLst>
                                        <p:tav tm="0">
                                          <p:val>
                                            <p:strVal val="ppt_y"/>
                                          </p:val>
                                        </p:tav>
                                        <p:tav tm="100000">
                                          <p:val>
                                            <p:strVal val="ppt_y"/>
                                          </p:val>
                                        </p:tav>
                                      </p:tavLst>
                                    </p:anim>
                                    <p:set>
                                      <p:cBhvr>
                                        <p:cTn id="12" dur="1" fill="hold">
                                          <p:stCondLst>
                                            <p:cond delay="999"/>
                                          </p:stCondLst>
                                        </p:cTn>
                                        <p:tgtEl>
                                          <p:spTgt spid="7">
                                            <p:txEl>
                                              <p:pRg st="0" end="0"/>
                                            </p:txEl>
                                          </p:spTgt>
                                        </p:tgtEl>
                                        <p:attrNameLst>
                                          <p:attrName>style.visibility</p:attrName>
                                        </p:attrNameLst>
                                      </p:cBhvr>
                                      <p:to>
                                        <p:strVal val="hidden"/>
                                      </p:to>
                                    </p:set>
                                  </p:childTnLst>
                                </p:cTn>
                              </p:par>
                              <p:par>
                                <p:cTn id="13" presetID="10" presetClass="exit" presetSubtype="0" fill="hold" nodeType="withEffect">
                                  <p:stCondLst>
                                    <p:cond delay="25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tmplLst>
          <p:tmpl lvl="1">
            <p:tnLst>
              <p:par>
                <p:cTn presetID="2" presetClass="exit" presetSubtype="2" fill="hold" nodeType="clickEffect">
                  <p:stCondLst>
                    <p:cond delay="0"/>
                  </p:stCondLst>
                  <p:childTnLst>
                    <p:anim calcmode="lin" valueType="num">
                      <p:cBhvr additive="base">
                        <p:cTn dur="1000"/>
                        <p:tgtEl>
                          <p:spTgt spid="3"/>
                        </p:tgtEl>
                        <p:attrNameLst>
                          <p:attrName>ppt_x</p:attrName>
                        </p:attrNameLst>
                      </p:cBhvr>
                      <p:tavLst>
                        <p:tav tm="0">
                          <p:val>
                            <p:strVal val="ppt_x"/>
                          </p:val>
                        </p:tav>
                        <p:tav tm="100000">
                          <p:val>
                            <p:strVal val="1+ppt_w/2"/>
                          </p:val>
                        </p:tav>
                      </p:tavLst>
                    </p:anim>
                    <p:anim calcmode="lin" valueType="num">
                      <p:cBhvr additive="base">
                        <p:cTn dur="1000"/>
                        <p:tgtEl>
                          <p:spTgt spid="3"/>
                        </p:tgtEl>
                        <p:attrNameLst>
                          <p:attrName>ppt_y</p:attrName>
                        </p:attrNameLst>
                      </p:cBhvr>
                      <p:tavLst>
                        <p:tav tm="0">
                          <p:val>
                            <p:strVal val="ppt_y"/>
                          </p:val>
                        </p:tav>
                        <p:tav tm="100000">
                          <p:val>
                            <p:strVal val="ppt_y"/>
                          </p:val>
                        </p:tav>
                      </p:tavLst>
                    </p:anim>
                    <p:set>
                      <p:cBhvr>
                        <p:cTn dur="1" fill="hold">
                          <p:stCondLst>
                            <p:cond delay="999"/>
                          </p:stCondLst>
                        </p:cTn>
                        <p:tgtEl>
                          <p:spTgt spid="3"/>
                        </p:tgtEl>
                        <p:attrNameLst>
                          <p:attrName>style.visibility</p:attrName>
                        </p:attrNameLst>
                      </p:cBhvr>
                      <p:to>
                        <p:strVal val="hidden"/>
                      </p:to>
                    </p:set>
                  </p:childTnLst>
                </p:cTn>
              </p:par>
            </p:tnLst>
          </p:tmpl>
        </p:tmplLst>
      </p:bldP>
      <p:bldP spid="7" grpId="0" build="p">
        <p:tmplLst>
          <p:tmpl lvl="1">
            <p:tnLst>
              <p:par>
                <p:cTn presetID="2" presetClass="exit" presetSubtype="8" fill="hold" nodeType="withEffect">
                  <p:stCondLst>
                    <p:cond delay="0"/>
                  </p:stCondLst>
                  <p:childTnLst>
                    <p:anim calcmode="lin" valueType="num">
                      <p:cBhvr additive="base">
                        <p:cTn dur="1000"/>
                        <p:tgtEl>
                          <p:spTgt spid="7"/>
                        </p:tgtEl>
                        <p:attrNameLst>
                          <p:attrName>ppt_x</p:attrName>
                        </p:attrNameLst>
                      </p:cBhvr>
                      <p:tavLst>
                        <p:tav tm="0">
                          <p:val>
                            <p:strVal val="ppt_x"/>
                          </p:val>
                        </p:tav>
                        <p:tav tm="100000">
                          <p:val>
                            <p:strVal val="0-ppt_w/2"/>
                          </p:val>
                        </p:tav>
                      </p:tavLst>
                    </p:anim>
                    <p:anim calcmode="lin" valueType="num">
                      <p:cBhvr additive="base">
                        <p:cTn dur="1000"/>
                        <p:tgtEl>
                          <p:spTgt spid="7"/>
                        </p:tgtEl>
                        <p:attrNameLst>
                          <p:attrName>ppt_y</p:attrName>
                        </p:attrNameLst>
                      </p:cBhvr>
                      <p:tavLst>
                        <p:tav tm="0">
                          <p:val>
                            <p:strVal val="ppt_y"/>
                          </p:val>
                        </p:tav>
                        <p:tav tm="100000">
                          <p:val>
                            <p:strVal val="ppt_y"/>
                          </p:val>
                        </p:tav>
                      </p:tavLst>
                    </p:anim>
                    <p:set>
                      <p:cBhvr>
                        <p:cTn dur="1" fill="hold">
                          <p:stCondLst>
                            <p:cond delay="999"/>
                          </p:stCondLst>
                        </p:cTn>
                        <p:tgtEl>
                          <p:spTgt spid="7"/>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Titel">
    <p:spTree>
      <p:nvGrpSpPr>
        <p:cNvPr id="1" name=""/>
        <p:cNvGrpSpPr/>
        <p:nvPr/>
      </p:nvGrpSpPr>
      <p:grpSpPr>
        <a:xfrm>
          <a:off x="0" y="0"/>
          <a:ext cx="0" cy="0"/>
          <a:chOff x="0" y="0"/>
          <a:chExt cx="0" cy="0"/>
        </a:xfrm>
      </p:grpSpPr>
      <p:sp>
        <p:nvSpPr>
          <p:cNvPr id="8" name="Rectangle 14">
            <a:extLst>
              <a:ext uri="{FF2B5EF4-FFF2-40B4-BE49-F238E27FC236}">
                <a16:creationId xmlns:a16="http://schemas.microsoft.com/office/drawing/2014/main" id="{C4FFD0DF-D92F-ADEF-628C-679F3D79B7F4}"/>
              </a:ext>
            </a:extLst>
          </p:cNvPr>
          <p:cNvSpPr>
            <a:spLocks noChangeArrowheads="1"/>
          </p:cNvSpPr>
          <p:nvPr userDrawn="1"/>
        </p:nvSpPr>
        <p:spPr bwMode="auto">
          <a:xfrm>
            <a:off x="9360363" y="309513"/>
            <a:ext cx="2831637" cy="288000"/>
          </a:xfrm>
          <a:prstGeom prst="rect">
            <a:avLst/>
          </a:prstGeom>
          <a:solidFill>
            <a:srgbClr val="DCE3EC"/>
          </a:solidFill>
          <a:ln>
            <a:noFill/>
          </a:ln>
        </p:spPr>
        <p:txBody>
          <a:bodyPr wrap="none" lIns="97252" tIns="48627" rIns="97252" bIns="48627" anchor="ct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defRPr/>
            </a:pPr>
            <a:endParaRPr lang="en-US" altLang="de-DE" sz="2400">
              <a:latin typeface="Times" pitchFamily="18" charset="0"/>
              <a:cs typeface="+mn-cs"/>
            </a:endParaRPr>
          </a:p>
        </p:txBody>
      </p:sp>
      <p:sp>
        <p:nvSpPr>
          <p:cNvPr id="10" name="Rectangle 14">
            <a:extLst>
              <a:ext uri="{FF2B5EF4-FFF2-40B4-BE49-F238E27FC236}">
                <a16:creationId xmlns:a16="http://schemas.microsoft.com/office/drawing/2014/main" id="{D9715653-4F3D-0A89-3C82-120DE9E32C90}"/>
              </a:ext>
            </a:extLst>
          </p:cNvPr>
          <p:cNvSpPr>
            <a:spLocks noChangeArrowheads="1"/>
          </p:cNvSpPr>
          <p:nvPr userDrawn="1"/>
        </p:nvSpPr>
        <p:spPr bwMode="auto">
          <a:xfrm>
            <a:off x="0" y="309513"/>
            <a:ext cx="9264352" cy="288000"/>
          </a:xfrm>
          <a:prstGeom prst="rect">
            <a:avLst/>
          </a:prstGeom>
          <a:solidFill>
            <a:srgbClr val="E61B1F"/>
          </a:solidFill>
          <a:ln>
            <a:noFill/>
          </a:ln>
        </p:spPr>
        <p:txBody>
          <a:bodyPr wrap="none" lIns="97252" tIns="48627" rIns="97252" bIns="48627" anchor="ct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defRPr/>
            </a:pPr>
            <a:endParaRPr lang="en-US" altLang="de-DE" sz="2400" dirty="0">
              <a:latin typeface="Times" pitchFamily="18" charset="0"/>
              <a:cs typeface="+mn-cs"/>
            </a:endParaRPr>
          </a:p>
        </p:txBody>
      </p:sp>
      <p:pic>
        <p:nvPicPr>
          <p:cNvPr id="5" name="Grafik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000" y="5925278"/>
            <a:ext cx="1164675" cy="24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nhaltsplatzhalter 5"/>
          <p:cNvSpPr>
            <a:spLocks noGrp="1"/>
          </p:cNvSpPr>
          <p:nvPr>
            <p:ph sz="quarter" idx="10"/>
          </p:nvPr>
        </p:nvSpPr>
        <p:spPr>
          <a:xfrm>
            <a:off x="1345036" y="3909054"/>
            <a:ext cx="6720747" cy="1859508"/>
          </a:xfrm>
          <a:prstGeom prst="rect">
            <a:avLst/>
          </a:prstGeom>
        </p:spPr>
        <p:txBody>
          <a:bodyPr/>
          <a:lstStyle>
            <a:lvl1pPr>
              <a:defRPr sz="2400" b="1">
                <a:solidFill>
                  <a:srgbClr val="FF0000"/>
                </a:solidFill>
              </a:defRPr>
            </a:lvl1pPr>
            <a:lvl2pPr marL="0" indent="0">
              <a:buFontTx/>
              <a:buNone/>
              <a:defRPr sz="1920" b="1"/>
            </a:lvl2pPr>
          </a:lstStyle>
          <a:p>
            <a:pPr lvl="0"/>
            <a:r>
              <a:rPr lang="de-DE"/>
              <a:t>Mastertextformat bearbeiten</a:t>
            </a:r>
          </a:p>
        </p:txBody>
      </p:sp>
      <p:pic>
        <p:nvPicPr>
          <p:cNvPr id="4" name="Grafik 3" descr="Ein Bild, das Schrift, Grafiken, Logo, Symbol enthält.&#10;&#10;Automatisch generierte Beschreibung">
            <a:extLst>
              <a:ext uri="{FF2B5EF4-FFF2-40B4-BE49-F238E27FC236}">
                <a16:creationId xmlns:a16="http://schemas.microsoft.com/office/drawing/2014/main" id="{0211B05D-C749-DC98-D3E3-FA29BB17F212}"/>
              </a:ext>
            </a:extLst>
          </p:cNvPr>
          <p:cNvPicPr>
            <a:picLocks noChangeAspect="1"/>
          </p:cNvPicPr>
          <p:nvPr userDrawn="1"/>
        </p:nvPicPr>
        <p:blipFill>
          <a:blip r:embed="rId3"/>
          <a:stretch>
            <a:fillRect/>
          </a:stretch>
        </p:blipFill>
        <p:spPr>
          <a:xfrm>
            <a:off x="721431" y="1796819"/>
            <a:ext cx="3552395" cy="1310309"/>
          </a:xfrm>
          <a:prstGeom prst="rect">
            <a:avLst/>
          </a:prstGeom>
        </p:spPr>
      </p:pic>
      <p:pic>
        <p:nvPicPr>
          <p:cNvPr id="7" name="Grafik 6" descr="Ein Bild, das Symbol, Grafiken, Logo, Kreis enthält.&#10;&#10;Automatisch generierte Beschreibung">
            <a:extLst>
              <a:ext uri="{FF2B5EF4-FFF2-40B4-BE49-F238E27FC236}">
                <a16:creationId xmlns:a16="http://schemas.microsoft.com/office/drawing/2014/main" id="{7045C035-9CAE-DD5B-C586-638B277E10E1}"/>
              </a:ext>
            </a:extLst>
          </p:cNvPr>
          <p:cNvPicPr>
            <a:picLocks noChangeAspect="1"/>
          </p:cNvPicPr>
          <p:nvPr userDrawn="1"/>
        </p:nvPicPr>
        <p:blipFill>
          <a:blip r:embed="rId4"/>
          <a:stretch>
            <a:fillRect/>
          </a:stretch>
        </p:blipFill>
        <p:spPr>
          <a:xfrm>
            <a:off x="721431" y="1796819"/>
            <a:ext cx="674083" cy="676800"/>
          </a:xfrm>
          <a:prstGeom prst="rect">
            <a:avLst/>
          </a:prstGeom>
        </p:spPr>
      </p:pic>
    </p:spTree>
    <p:extLst>
      <p:ext uri="{BB962C8B-B14F-4D97-AF65-F5344CB8AC3E}">
        <p14:creationId xmlns:p14="http://schemas.microsoft.com/office/powerpoint/2010/main" val="29293939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4"/>
                                        </p:tgtEl>
                                      </p:cBhvr>
                                    </p:animEffect>
                                    <p:set>
                                      <p:cBhvr>
                                        <p:cTn id="7" dur="1" fill="hold">
                                          <p:stCondLst>
                                            <p:cond delay="9"/>
                                          </p:stCondLst>
                                        </p:cTn>
                                        <p:tgtEl>
                                          <p:spTgt spid="4"/>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4.44444E-6 0.00031 L 0.68888 -0.24537 " pathEditMode="relative" rAng="0" ptsTypes="AA">
                                      <p:cBhvr>
                                        <p:cTn id="9" dur="1000" fill="hold"/>
                                        <p:tgtEl>
                                          <p:spTgt spid="7"/>
                                        </p:tgtEl>
                                        <p:attrNameLst>
                                          <p:attrName>ppt_x</p:attrName>
                                          <p:attrName>ppt_y</p:attrName>
                                        </p:attrNameLst>
                                      </p:cBhvr>
                                      <p:rCtr x="34444" y="-12284"/>
                                    </p:animMotion>
                                  </p:childTnLst>
                                </p:cTn>
                              </p:par>
                              <p:par>
                                <p:cTn id="10" presetID="10" presetClass="exit" presetSubtype="0" fill="hold" grpId="0" nodeType="withEffect">
                                  <p:stCondLst>
                                    <p:cond delay="0"/>
                                  </p:stCondLst>
                                  <p:childTnLst>
                                    <p:animEffect transition="out" filter="fade">
                                      <p:cBhvr>
                                        <p:cTn id="11" dur="500"/>
                                        <p:tgtEl>
                                          <p:spTgt spid="9">
                                            <p:txEl>
                                              <p:pRg st="0" end="0"/>
                                            </p:txEl>
                                          </p:spTgt>
                                        </p:tgtEl>
                                      </p:cBhvr>
                                    </p:animEffect>
                                    <p:set>
                                      <p:cBhvr>
                                        <p:cTn id="12" dur="1" fill="hold">
                                          <p:stCondLst>
                                            <p:cond delay="499"/>
                                          </p:stCondLst>
                                        </p:cTn>
                                        <p:tgtEl>
                                          <p:spTgt spid="9">
                                            <p:txEl>
                                              <p:pRg st="0" end="0"/>
                                            </p:txEl>
                                          </p:spTgt>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build="p">
        <p:tmplLst>
          <p:tmpl lvl="1">
            <p:tnLst>
              <p:par>
                <p:cTn presetID="10" presetClass="exit" presetSubtype="0" fill="hold" nodeType="withEffect">
                  <p:stCondLst>
                    <p:cond delay="0"/>
                  </p:stCondLst>
                  <p:childTnLst>
                    <p:animEffect transition="out" filter="fade">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1620">
          <p15:clr>
            <a:srgbClr val="FBAE40"/>
          </p15:clr>
        </p15:guide>
        <p15:guide id="2" pos="703">
          <p15:clr>
            <a:srgbClr val="FBAE40"/>
          </p15:clr>
        </p15:guide>
        <p15:guide id="3" pos="29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Inhalt – Inhaltsverzeichnis">
    <p:spTree>
      <p:nvGrpSpPr>
        <p:cNvPr id="1" name=""/>
        <p:cNvGrpSpPr/>
        <p:nvPr/>
      </p:nvGrpSpPr>
      <p:grpSpPr>
        <a:xfrm>
          <a:off x="0" y="0"/>
          <a:ext cx="0" cy="0"/>
          <a:chOff x="0" y="0"/>
          <a:chExt cx="0" cy="0"/>
        </a:xfrm>
      </p:grpSpPr>
      <p:sp>
        <p:nvSpPr>
          <p:cNvPr id="10" name="Inhaltsplatzhalter 2"/>
          <p:cNvSpPr>
            <a:spLocks noGrp="1"/>
          </p:cNvSpPr>
          <p:nvPr>
            <p:ph idx="12"/>
          </p:nvPr>
        </p:nvSpPr>
        <p:spPr>
          <a:xfrm>
            <a:off x="719402" y="1968001"/>
            <a:ext cx="11076923" cy="3887788"/>
          </a:xfrm>
          <a:prstGeom prst="rect">
            <a:avLst/>
          </a:prstGeom>
        </p:spPr>
        <p:txBody>
          <a:bodyPr lIns="0" tIns="0" rIns="0" bIns="0"/>
          <a:lstStyle>
            <a:lvl1pPr marL="355591" indent="-355591">
              <a:lnSpc>
                <a:spcPct val="150000"/>
              </a:lnSpc>
              <a:spcBef>
                <a:spcPts val="0"/>
              </a:spcBef>
              <a:spcAft>
                <a:spcPts val="800"/>
              </a:spcAft>
              <a:buFont typeface="+mj-lt"/>
              <a:buAutoNum type="arabicPeriod"/>
              <a:tabLst>
                <a:tab pos="7631233" algn="r"/>
              </a:tabLst>
              <a:defRPr sz="1600"/>
            </a:lvl1pPr>
            <a:lvl2pPr marL="382864" indent="-382864">
              <a:buFont typeface="Arial" pitchFamily="34" charset="0"/>
              <a:buChar char="&gt;"/>
              <a:defRPr/>
            </a:lvl2pPr>
            <a:lvl3pPr marL="382864" indent="-382864">
              <a:buFont typeface="Arial" pitchFamily="34" charset="0"/>
              <a:buChar char="&gt;"/>
              <a:defRPr/>
            </a:lvl3pPr>
            <a:lvl4pPr marL="382864" indent="-382864">
              <a:buFont typeface="Arial" pitchFamily="34" charset="0"/>
              <a:buChar char="&gt;"/>
              <a:defRPr/>
            </a:lvl4pPr>
            <a:lvl5pPr marL="382864" indent="-382864">
              <a:buFont typeface="Arial" pitchFamily="34" charset="0"/>
              <a:buChar char="&gt;"/>
              <a:defRPr/>
            </a:lvl5pPr>
          </a:lstStyle>
          <a:p>
            <a:pPr lvl="0"/>
            <a:r>
              <a:rPr lang="de-DE"/>
              <a:t>Mastertextformat bearbeiten</a:t>
            </a:r>
          </a:p>
        </p:txBody>
      </p:sp>
      <p:sp>
        <p:nvSpPr>
          <p:cNvPr id="3" name="Titel 2">
            <a:extLst>
              <a:ext uri="{FF2B5EF4-FFF2-40B4-BE49-F238E27FC236}">
                <a16:creationId xmlns:a16="http://schemas.microsoft.com/office/drawing/2014/main" id="{00CC58FC-DC4A-610C-AA47-8B714346E2B3}"/>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1781514369"/>
      </p:ext>
    </p:extLst>
  </p:cSld>
  <p:clrMapOvr>
    <a:masterClrMapping/>
  </p:clrMapOvr>
  <p:extLst>
    <p:ext uri="{DCECCB84-F9BA-43D5-87BE-67443E8EF086}">
      <p15:sldGuideLst xmlns:p15="http://schemas.microsoft.com/office/powerpoint/2012/main">
        <p15:guide id="1" pos="2880">
          <p15:clr>
            <a:srgbClr val="FBAE40"/>
          </p15:clr>
        </p15:guide>
        <p15:guide id="2" orient="horz" pos="171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fld id="{88A2CE9E-E817-4019-B57C-9497CDB3D686}" type="datetimeFigureOut">
              <a:rPr lang="de-CH" smtClean="0"/>
              <a:t>07.01.2025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343BB58D-57EE-428E-99F1-95762BB803A8}" type="slidenum">
              <a:rPr lang="de-CH" smtClean="0"/>
              <a:t>‹Nr.›</a:t>
            </a:fld>
            <a:endParaRPr lang="de-CH"/>
          </a:p>
        </p:txBody>
      </p:sp>
    </p:spTree>
    <p:extLst>
      <p:ext uri="{BB962C8B-B14F-4D97-AF65-F5344CB8AC3E}">
        <p14:creationId xmlns:p14="http://schemas.microsoft.com/office/powerpoint/2010/main" val="18865911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Inhalt – Tex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149A563-D97E-888F-373D-6C30FF6E109A}"/>
              </a:ext>
            </a:extLst>
          </p:cNvPr>
          <p:cNvSpPr>
            <a:spLocks noGrp="1"/>
          </p:cNvSpPr>
          <p:nvPr>
            <p:ph type="title"/>
          </p:nvPr>
        </p:nvSpPr>
        <p:spPr/>
        <p:txBody>
          <a:bodyPr/>
          <a:lstStyle/>
          <a:p>
            <a:r>
              <a:rPr lang="de-DE"/>
              <a:t>Mastertitelformat bearbeiten</a:t>
            </a:r>
            <a:endParaRPr lang="de-CH" dirty="0"/>
          </a:p>
        </p:txBody>
      </p:sp>
      <p:sp>
        <p:nvSpPr>
          <p:cNvPr id="6" name="Textplatzhalter 5">
            <a:extLst>
              <a:ext uri="{FF2B5EF4-FFF2-40B4-BE49-F238E27FC236}">
                <a16:creationId xmlns:a16="http://schemas.microsoft.com/office/drawing/2014/main" id="{1B4B3F29-C32B-3029-CF6D-50154F8CDCFE}"/>
              </a:ext>
            </a:extLst>
          </p:cNvPr>
          <p:cNvSpPr>
            <a:spLocks noGrp="1"/>
          </p:cNvSpPr>
          <p:nvPr>
            <p:ph type="body" sz="quarter" idx="10"/>
          </p:nvPr>
        </p:nvSpPr>
        <p:spPr>
          <a:xfrm>
            <a:off x="740833" y="2040000"/>
            <a:ext cx="10719243" cy="3552395"/>
          </a:xfrm>
          <a:prstGeom prst="rect">
            <a:avLst/>
          </a:prstGeom>
        </p:spPr>
        <p:txBody>
          <a:bodyPr lIns="0" tIns="0" rIns="0" bIns="0"/>
          <a:lstStyle>
            <a:lvl1pPr>
              <a:spcBef>
                <a:spcPts val="0"/>
              </a:spcBef>
              <a:spcAft>
                <a:spcPts val="800"/>
              </a:spcAft>
              <a:defRPr sz="1600"/>
            </a:lvl1pPr>
          </a:lstStyle>
          <a:p>
            <a:pPr lvl="0"/>
            <a:r>
              <a:rPr lang="de-DE"/>
              <a:t>Mastertextformat bearbeiten</a:t>
            </a:r>
          </a:p>
        </p:txBody>
      </p:sp>
    </p:spTree>
    <p:extLst>
      <p:ext uri="{BB962C8B-B14F-4D97-AF65-F5344CB8AC3E}">
        <p14:creationId xmlns:p14="http://schemas.microsoft.com/office/powerpoint/2010/main" val="1535616550"/>
      </p:ext>
    </p:extLst>
  </p:cSld>
  <p:clrMapOvr>
    <a:masterClrMapping/>
  </p:clrMapOvr>
  <p:extLst>
    <p:ext uri="{DCECCB84-F9BA-43D5-87BE-67443E8EF086}">
      <p15:sldGuideLst xmlns:p15="http://schemas.microsoft.com/office/powerpoint/2012/main">
        <p15:guide id="2" orient="horz" pos="16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4_Vollbildfolie ">
    <p:spTree>
      <p:nvGrpSpPr>
        <p:cNvPr id="1" name=""/>
        <p:cNvGrpSpPr/>
        <p:nvPr/>
      </p:nvGrpSpPr>
      <p:grpSpPr>
        <a:xfrm>
          <a:off x="0" y="0"/>
          <a:ext cx="0" cy="0"/>
          <a:chOff x="0" y="0"/>
          <a:chExt cx="0" cy="0"/>
        </a:xfrm>
      </p:grpSpPr>
      <p:sp>
        <p:nvSpPr>
          <p:cNvPr id="2" name="Bildplatzhalter 11">
            <a:extLst>
              <a:ext uri="{FF2B5EF4-FFF2-40B4-BE49-F238E27FC236}">
                <a16:creationId xmlns:a16="http://schemas.microsoft.com/office/drawing/2014/main" id="{DD73F0DF-7E27-924A-39E0-CA19F7A7894A}"/>
              </a:ext>
            </a:extLst>
          </p:cNvPr>
          <p:cNvSpPr>
            <a:spLocks noGrp="1"/>
          </p:cNvSpPr>
          <p:nvPr>
            <p:ph type="pic" sz="quarter" idx="15"/>
          </p:nvPr>
        </p:nvSpPr>
        <p:spPr>
          <a:xfrm>
            <a:off x="10" y="0"/>
            <a:ext cx="12191991" cy="6858000"/>
          </a:xfrm>
          <a:prstGeom prst="rect">
            <a:avLst/>
          </a:prstGeom>
          <a:noFill/>
        </p:spPr>
        <p:txBody>
          <a:bodyPr/>
          <a:lstStyle/>
          <a:p>
            <a:pPr lvl="0"/>
            <a:r>
              <a:rPr lang="de-DE" noProof="0"/>
              <a:t>Bild durch Klicken auf Symbol hinzufügen</a:t>
            </a:r>
            <a:endParaRPr lang="de-DE" noProof="0" dirty="0"/>
          </a:p>
        </p:txBody>
      </p:sp>
      <p:sp>
        <p:nvSpPr>
          <p:cNvPr id="5" name="Rectangle 14">
            <a:extLst>
              <a:ext uri="{FF2B5EF4-FFF2-40B4-BE49-F238E27FC236}">
                <a16:creationId xmlns:a16="http://schemas.microsoft.com/office/drawing/2014/main" id="{D18699B1-32CC-B722-82BC-7F42F5054C93}"/>
              </a:ext>
            </a:extLst>
          </p:cNvPr>
          <p:cNvSpPr>
            <a:spLocks noChangeArrowheads="1"/>
          </p:cNvSpPr>
          <p:nvPr userDrawn="1"/>
        </p:nvSpPr>
        <p:spPr bwMode="auto">
          <a:xfrm>
            <a:off x="9744405" y="309513"/>
            <a:ext cx="2447595" cy="288000"/>
          </a:xfrm>
          <a:prstGeom prst="rect">
            <a:avLst/>
          </a:prstGeom>
          <a:solidFill>
            <a:schemeClr val="bg1"/>
          </a:solidFill>
          <a:ln>
            <a:noFill/>
          </a:ln>
        </p:spPr>
        <p:txBody>
          <a:bodyPr wrap="none" lIns="97252" tIns="48627" rIns="97252" bIns="48627" anchor="ct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defRPr/>
            </a:pPr>
            <a:endParaRPr lang="en-US" altLang="de-DE" sz="2400">
              <a:latin typeface="Times" pitchFamily="18" charset="0"/>
              <a:cs typeface="+mn-cs"/>
            </a:endParaRPr>
          </a:p>
        </p:txBody>
      </p:sp>
      <p:sp>
        <p:nvSpPr>
          <p:cNvPr id="6" name="Textfeld 5">
            <a:extLst>
              <a:ext uri="{FF2B5EF4-FFF2-40B4-BE49-F238E27FC236}">
                <a16:creationId xmlns:a16="http://schemas.microsoft.com/office/drawing/2014/main" id="{DF73A66F-E71F-615D-3C38-2559849299DA}"/>
              </a:ext>
            </a:extLst>
          </p:cNvPr>
          <p:cNvSpPr txBox="1"/>
          <p:nvPr userDrawn="1"/>
        </p:nvSpPr>
        <p:spPr>
          <a:xfrm>
            <a:off x="11116739" y="303012"/>
            <a:ext cx="654215" cy="260521"/>
          </a:xfrm>
          <a:prstGeom prst="rect">
            <a:avLst/>
          </a:prstGeom>
          <a:noFill/>
        </p:spPr>
        <p:txBody>
          <a:bodyPr wrap="square">
            <a:spAutoFit/>
          </a:bodyPr>
          <a:lstStyle/>
          <a:p>
            <a:pPr algn="r"/>
            <a:fld id="{FB17A58B-320C-A247-9580-8CAB196A78C9}" type="slidenum">
              <a:rPr lang="de-DE" sz="1093" smtClean="0"/>
              <a:pPr algn="r"/>
              <a:t>‹Nr.›</a:t>
            </a:fld>
            <a:endParaRPr lang="de-DE" sz="1093" dirty="0"/>
          </a:p>
        </p:txBody>
      </p:sp>
      <p:sp>
        <p:nvSpPr>
          <p:cNvPr id="7" name="Textfeld 6">
            <a:extLst>
              <a:ext uri="{FF2B5EF4-FFF2-40B4-BE49-F238E27FC236}">
                <a16:creationId xmlns:a16="http://schemas.microsoft.com/office/drawing/2014/main" id="{465AA757-6AE0-69C0-5B37-747AC05EE3DA}"/>
              </a:ext>
            </a:extLst>
          </p:cNvPr>
          <p:cNvSpPr txBox="1"/>
          <p:nvPr userDrawn="1"/>
        </p:nvSpPr>
        <p:spPr>
          <a:xfrm>
            <a:off x="9825967" y="309236"/>
            <a:ext cx="1248139" cy="260521"/>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lang="de-DE" sz="1093" b="1" dirty="0"/>
              <a:t>AGVS </a:t>
            </a:r>
            <a:r>
              <a:rPr lang="de-DE" sz="1093" b="1" dirty="0">
                <a:solidFill>
                  <a:srgbClr val="E61B1F"/>
                </a:solidFill>
              </a:rPr>
              <a:t>I</a:t>
            </a:r>
            <a:r>
              <a:rPr lang="de-DE" sz="1093" b="1" dirty="0"/>
              <a:t> UPSA</a:t>
            </a:r>
          </a:p>
        </p:txBody>
      </p:sp>
      <p:pic>
        <p:nvPicPr>
          <p:cNvPr id="8" name="Grafik 7" descr="Ein Bild, das Symbol, Grafiken, Logo, Kreis enthält.&#10;&#10;Automatisch generierte Beschreibung">
            <a:extLst>
              <a:ext uri="{FF2B5EF4-FFF2-40B4-BE49-F238E27FC236}">
                <a16:creationId xmlns:a16="http://schemas.microsoft.com/office/drawing/2014/main" id="{A9B058FC-5135-FA22-46C1-E6F6DB81CEAD}"/>
              </a:ext>
            </a:extLst>
          </p:cNvPr>
          <p:cNvPicPr>
            <a:picLocks noChangeAspect="1"/>
          </p:cNvPicPr>
          <p:nvPr userDrawn="1"/>
        </p:nvPicPr>
        <p:blipFill>
          <a:blip r:embed="rId2"/>
          <a:stretch>
            <a:fillRect/>
          </a:stretch>
        </p:blipFill>
        <p:spPr>
          <a:xfrm>
            <a:off x="9120000" y="115200"/>
            <a:ext cx="674083" cy="676800"/>
          </a:xfrm>
          <a:prstGeom prst="rect">
            <a:avLst/>
          </a:prstGeom>
        </p:spPr>
      </p:pic>
    </p:spTree>
    <p:extLst>
      <p:ext uri="{BB962C8B-B14F-4D97-AF65-F5344CB8AC3E}">
        <p14:creationId xmlns:p14="http://schemas.microsoft.com/office/powerpoint/2010/main" val="4154699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_Inhalt – Portrait">
    <p:bg>
      <p:bgPr>
        <a:solidFill>
          <a:srgbClr val="DCE3EC"/>
        </a:solidFill>
        <a:effectLst/>
      </p:bgPr>
    </p:bg>
    <p:spTree>
      <p:nvGrpSpPr>
        <p:cNvPr id="1" name=""/>
        <p:cNvGrpSpPr/>
        <p:nvPr/>
      </p:nvGrpSpPr>
      <p:grpSpPr>
        <a:xfrm>
          <a:off x="0" y="0"/>
          <a:ext cx="0" cy="0"/>
          <a:chOff x="0" y="0"/>
          <a:chExt cx="0" cy="0"/>
        </a:xfrm>
      </p:grpSpPr>
      <p:sp>
        <p:nvSpPr>
          <p:cNvPr id="6" name="Inhaltsplatzhalter 2"/>
          <p:cNvSpPr>
            <a:spLocks noGrp="1"/>
          </p:cNvSpPr>
          <p:nvPr>
            <p:ph idx="12"/>
          </p:nvPr>
        </p:nvSpPr>
        <p:spPr>
          <a:xfrm>
            <a:off x="5492859" y="2753953"/>
            <a:ext cx="6171760" cy="3123532"/>
          </a:xfrm>
          <a:prstGeom prst="rect">
            <a:avLst/>
          </a:prstGeom>
        </p:spPr>
        <p:txBody>
          <a:bodyPr lIns="0"/>
          <a:lstStyle>
            <a:lvl1pPr marL="0" indent="0">
              <a:spcBef>
                <a:spcPts val="1021"/>
              </a:spcBef>
              <a:defRPr sz="1600">
                <a:solidFill>
                  <a:schemeClr val="tx1"/>
                </a:solidFill>
              </a:defRPr>
            </a:lvl1pPr>
          </a:lstStyle>
          <a:p>
            <a:pPr lvl="0"/>
            <a:r>
              <a:rPr lang="de-DE"/>
              <a:t>Mastertextformat bearbeiten</a:t>
            </a:r>
          </a:p>
        </p:txBody>
      </p:sp>
      <p:sp>
        <p:nvSpPr>
          <p:cNvPr id="7" name="Bildplatzhalter 11"/>
          <p:cNvSpPr>
            <a:spLocks noGrp="1"/>
          </p:cNvSpPr>
          <p:nvPr>
            <p:ph type="pic" sz="quarter" idx="15"/>
          </p:nvPr>
        </p:nvSpPr>
        <p:spPr>
          <a:xfrm>
            <a:off x="623393" y="1377484"/>
            <a:ext cx="4449636" cy="4500000"/>
          </a:xfrm>
          <a:prstGeom prst="ellipse">
            <a:avLst/>
          </a:prstGeom>
          <a:noFill/>
          <a:ln w="50800">
            <a:solidFill>
              <a:schemeClr val="bg1"/>
            </a:solidFill>
          </a:ln>
        </p:spPr>
        <p:txBody>
          <a:bodyPr/>
          <a:lstStyle/>
          <a:p>
            <a:pPr lvl="0"/>
            <a:r>
              <a:rPr lang="de-DE" noProof="0"/>
              <a:t>Bild durch Klicken auf Symbol hinzufügen</a:t>
            </a:r>
            <a:endParaRPr lang="de-DE" noProof="0" dirty="0"/>
          </a:p>
        </p:txBody>
      </p:sp>
      <p:sp>
        <p:nvSpPr>
          <p:cNvPr id="10" name="Rectangle 24"/>
          <p:cNvSpPr>
            <a:spLocks noGrp="1" noChangeArrowheads="1"/>
          </p:cNvSpPr>
          <p:nvPr>
            <p:ph type="title"/>
          </p:nvPr>
        </p:nvSpPr>
        <p:spPr bwMode="auto">
          <a:xfrm>
            <a:off x="5492859" y="1705537"/>
            <a:ext cx="6171760" cy="900000"/>
          </a:xfrm>
          <a:prstGeom prst="rect">
            <a:avLst/>
          </a:prstGeom>
          <a:noFill/>
          <a:ln w="9525">
            <a:noFill/>
            <a:miter lim="800000"/>
            <a:headEnd/>
            <a:tailEnd/>
          </a:ln>
        </p:spPr>
        <p:txBody>
          <a:bodyPr/>
          <a:lstStyle>
            <a:lvl1pPr>
              <a:defRPr b="1">
                <a:solidFill>
                  <a:schemeClr val="tx1"/>
                </a:solidFill>
              </a:defRPr>
            </a:lvl1pPr>
          </a:lstStyle>
          <a:p>
            <a:pPr lvl="0"/>
            <a:r>
              <a:rPr lang="de-DE"/>
              <a:t>Mastertitelformat bearbeiten</a:t>
            </a:r>
            <a:endParaRPr lang="de-DE" dirty="0"/>
          </a:p>
        </p:txBody>
      </p:sp>
      <p:sp>
        <p:nvSpPr>
          <p:cNvPr id="4" name="Rectangle 14">
            <a:extLst>
              <a:ext uri="{FF2B5EF4-FFF2-40B4-BE49-F238E27FC236}">
                <a16:creationId xmlns:a16="http://schemas.microsoft.com/office/drawing/2014/main" id="{6E0734A5-16DE-CEF8-6590-249ED2A1D6B4}"/>
              </a:ext>
            </a:extLst>
          </p:cNvPr>
          <p:cNvSpPr>
            <a:spLocks noChangeArrowheads="1"/>
          </p:cNvSpPr>
          <p:nvPr userDrawn="1"/>
        </p:nvSpPr>
        <p:spPr bwMode="auto">
          <a:xfrm>
            <a:off x="9744405" y="309513"/>
            <a:ext cx="2447595" cy="288000"/>
          </a:xfrm>
          <a:prstGeom prst="rect">
            <a:avLst/>
          </a:prstGeom>
          <a:solidFill>
            <a:schemeClr val="bg1"/>
          </a:solidFill>
          <a:ln>
            <a:noFill/>
          </a:ln>
        </p:spPr>
        <p:txBody>
          <a:bodyPr wrap="none" lIns="97252" tIns="48627" rIns="97252" bIns="48627" anchor="ct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defRPr/>
            </a:pPr>
            <a:endParaRPr lang="en-US" altLang="de-DE" sz="2400">
              <a:latin typeface="Times" pitchFamily="18" charset="0"/>
              <a:cs typeface="+mn-cs"/>
            </a:endParaRPr>
          </a:p>
        </p:txBody>
      </p:sp>
      <p:sp>
        <p:nvSpPr>
          <p:cNvPr id="5" name="Rectangle 14">
            <a:extLst>
              <a:ext uri="{FF2B5EF4-FFF2-40B4-BE49-F238E27FC236}">
                <a16:creationId xmlns:a16="http://schemas.microsoft.com/office/drawing/2014/main" id="{358E0DCA-F92A-5AD6-9A90-F16F0079EF45}"/>
              </a:ext>
            </a:extLst>
          </p:cNvPr>
          <p:cNvSpPr>
            <a:spLocks noChangeArrowheads="1"/>
          </p:cNvSpPr>
          <p:nvPr userDrawn="1"/>
        </p:nvSpPr>
        <p:spPr bwMode="auto">
          <a:xfrm>
            <a:off x="1" y="309513"/>
            <a:ext cx="9419369" cy="288000"/>
          </a:xfrm>
          <a:prstGeom prst="rect">
            <a:avLst/>
          </a:prstGeom>
          <a:solidFill>
            <a:srgbClr val="FF0000"/>
          </a:solidFill>
          <a:ln>
            <a:noFill/>
          </a:ln>
        </p:spPr>
        <p:txBody>
          <a:bodyPr wrap="none" lIns="97252" tIns="48627" rIns="97252" bIns="48627" anchor="ct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defRPr/>
            </a:pPr>
            <a:endParaRPr lang="en-US" altLang="de-DE" sz="2400" dirty="0">
              <a:latin typeface="Times" pitchFamily="18" charset="0"/>
              <a:cs typeface="+mn-cs"/>
            </a:endParaRPr>
          </a:p>
        </p:txBody>
      </p:sp>
      <p:sp>
        <p:nvSpPr>
          <p:cNvPr id="8" name="Textfeld 7">
            <a:extLst>
              <a:ext uri="{FF2B5EF4-FFF2-40B4-BE49-F238E27FC236}">
                <a16:creationId xmlns:a16="http://schemas.microsoft.com/office/drawing/2014/main" id="{44A1299E-5BE1-0B6A-9352-25FCA546E735}"/>
              </a:ext>
            </a:extLst>
          </p:cNvPr>
          <p:cNvSpPr txBox="1"/>
          <p:nvPr userDrawn="1"/>
        </p:nvSpPr>
        <p:spPr>
          <a:xfrm>
            <a:off x="11116739" y="303012"/>
            <a:ext cx="654215" cy="260521"/>
          </a:xfrm>
          <a:prstGeom prst="rect">
            <a:avLst/>
          </a:prstGeom>
          <a:noFill/>
        </p:spPr>
        <p:txBody>
          <a:bodyPr wrap="square">
            <a:spAutoFit/>
          </a:bodyPr>
          <a:lstStyle/>
          <a:p>
            <a:pPr algn="r"/>
            <a:fld id="{FB17A58B-320C-A247-9580-8CAB196A78C9}" type="slidenum">
              <a:rPr lang="de-DE" sz="1093" smtClean="0"/>
              <a:pPr algn="r"/>
              <a:t>‹Nr.›</a:t>
            </a:fld>
            <a:endParaRPr lang="de-DE" sz="1093" dirty="0"/>
          </a:p>
        </p:txBody>
      </p:sp>
      <p:sp>
        <p:nvSpPr>
          <p:cNvPr id="3" name="Textfeld 2">
            <a:extLst>
              <a:ext uri="{FF2B5EF4-FFF2-40B4-BE49-F238E27FC236}">
                <a16:creationId xmlns:a16="http://schemas.microsoft.com/office/drawing/2014/main" id="{A8C13C29-0897-0A52-456E-07935DA3FBC7}"/>
              </a:ext>
            </a:extLst>
          </p:cNvPr>
          <p:cNvSpPr txBox="1"/>
          <p:nvPr userDrawn="1"/>
        </p:nvSpPr>
        <p:spPr>
          <a:xfrm>
            <a:off x="9825967" y="309236"/>
            <a:ext cx="1248139" cy="260521"/>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lang="de-DE" sz="1093" b="1" dirty="0"/>
              <a:t>AGVS </a:t>
            </a:r>
            <a:r>
              <a:rPr lang="de-DE" sz="1093" b="1" dirty="0">
                <a:solidFill>
                  <a:srgbClr val="E61B1F"/>
                </a:solidFill>
              </a:rPr>
              <a:t>I</a:t>
            </a:r>
            <a:r>
              <a:rPr lang="de-DE" sz="1093" b="1" dirty="0"/>
              <a:t> UPSA</a:t>
            </a:r>
          </a:p>
        </p:txBody>
      </p:sp>
      <p:pic>
        <p:nvPicPr>
          <p:cNvPr id="2" name="Grafik 1" descr="Ein Bild, das Symbol, Grafiken, Logo, Kreis enthält.&#10;&#10;Automatisch generierte Beschreibung">
            <a:extLst>
              <a:ext uri="{FF2B5EF4-FFF2-40B4-BE49-F238E27FC236}">
                <a16:creationId xmlns:a16="http://schemas.microsoft.com/office/drawing/2014/main" id="{48C6AF2F-6E38-21E9-D70F-CFD77F18E501}"/>
              </a:ext>
            </a:extLst>
          </p:cNvPr>
          <p:cNvPicPr>
            <a:picLocks noChangeAspect="1"/>
          </p:cNvPicPr>
          <p:nvPr userDrawn="1"/>
        </p:nvPicPr>
        <p:blipFill>
          <a:blip r:embed="rId2"/>
          <a:stretch>
            <a:fillRect/>
          </a:stretch>
        </p:blipFill>
        <p:spPr>
          <a:xfrm>
            <a:off x="9120000" y="115200"/>
            <a:ext cx="674083" cy="676800"/>
          </a:xfrm>
          <a:prstGeom prst="rect">
            <a:avLst/>
          </a:prstGeom>
        </p:spPr>
      </p:pic>
    </p:spTree>
    <p:extLst>
      <p:ext uri="{BB962C8B-B14F-4D97-AF65-F5344CB8AC3E}">
        <p14:creationId xmlns:p14="http://schemas.microsoft.com/office/powerpoint/2010/main" val="309470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bldP spid="10"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8_Abschied a">
    <p:bg>
      <p:bgPr>
        <a:solidFill>
          <a:schemeClr val="bg1"/>
        </a:solid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06D26ADC-B132-D3A8-E0B0-F132464ACBAD}"/>
              </a:ext>
            </a:extLst>
          </p:cNvPr>
          <p:cNvSpPr>
            <a:spLocks noChangeArrowheads="1"/>
          </p:cNvSpPr>
          <p:nvPr userDrawn="1"/>
        </p:nvSpPr>
        <p:spPr bwMode="auto">
          <a:xfrm>
            <a:off x="-6251" y="1199304"/>
            <a:ext cx="12198252" cy="288000"/>
          </a:xfrm>
          <a:prstGeom prst="rect">
            <a:avLst/>
          </a:prstGeom>
          <a:solidFill>
            <a:srgbClr val="E61B1F"/>
          </a:solidFill>
          <a:ln>
            <a:noFill/>
          </a:ln>
        </p:spPr>
        <p:txBody>
          <a:bodyPr wrap="none" lIns="97252" tIns="48627" rIns="97252" bIns="48627" anchor="ct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defRPr/>
            </a:pPr>
            <a:endParaRPr lang="en-US" altLang="de-DE" sz="2400" dirty="0">
              <a:latin typeface="Times" pitchFamily="18" charset="0"/>
              <a:cs typeface="+mn-cs"/>
            </a:endParaRPr>
          </a:p>
        </p:txBody>
      </p:sp>
      <p:pic>
        <p:nvPicPr>
          <p:cNvPr id="4" name="Grafik 3" descr="Ein Bild, das Symbol, Grafiken, Logo, Kreis enthält.&#10;&#10;Automatisch generierte Beschreibung">
            <a:extLst>
              <a:ext uri="{FF2B5EF4-FFF2-40B4-BE49-F238E27FC236}">
                <a16:creationId xmlns:a16="http://schemas.microsoft.com/office/drawing/2014/main" id="{F319CE52-EFEE-870E-E075-2F15130C960F}"/>
              </a:ext>
            </a:extLst>
          </p:cNvPr>
          <p:cNvPicPr>
            <a:picLocks noChangeAspect="1"/>
          </p:cNvPicPr>
          <p:nvPr userDrawn="1"/>
        </p:nvPicPr>
        <p:blipFill>
          <a:blip r:embed="rId2"/>
          <a:stretch>
            <a:fillRect/>
          </a:stretch>
        </p:blipFill>
        <p:spPr>
          <a:xfrm>
            <a:off x="5711958" y="934303"/>
            <a:ext cx="768085" cy="771181"/>
          </a:xfrm>
          <a:prstGeom prst="rect">
            <a:avLst/>
          </a:prstGeom>
        </p:spPr>
      </p:pic>
      <p:sp>
        <p:nvSpPr>
          <p:cNvPr id="3" name="Inhaltsplatzhalter 5">
            <a:extLst>
              <a:ext uri="{FF2B5EF4-FFF2-40B4-BE49-F238E27FC236}">
                <a16:creationId xmlns:a16="http://schemas.microsoft.com/office/drawing/2014/main" id="{05B39FFA-6100-28BD-1074-9F8A1B697FEF}"/>
              </a:ext>
            </a:extLst>
          </p:cNvPr>
          <p:cNvSpPr>
            <a:spLocks noGrp="1"/>
          </p:cNvSpPr>
          <p:nvPr>
            <p:ph sz="quarter" idx="10" hasCustomPrompt="1"/>
          </p:nvPr>
        </p:nvSpPr>
        <p:spPr>
          <a:xfrm>
            <a:off x="1007435" y="2367795"/>
            <a:ext cx="7680853" cy="1013184"/>
          </a:xfrm>
          <a:prstGeom prst="rect">
            <a:avLst/>
          </a:prstGeom>
        </p:spPr>
        <p:txBody>
          <a:bodyPr/>
          <a:lstStyle>
            <a:lvl1pPr marL="0" marR="0" indent="0" algn="r" defTabSz="1219170" rtl="0" eaLnBrk="1" fontAlgn="base" latinLnBrk="0" hangingPunct="1">
              <a:lnSpc>
                <a:spcPct val="100000"/>
              </a:lnSpc>
              <a:spcBef>
                <a:spcPct val="20000"/>
              </a:spcBef>
              <a:spcAft>
                <a:spcPct val="0"/>
              </a:spcAft>
              <a:buClrTx/>
              <a:buSzTx/>
              <a:buFont typeface="Arial" panose="020B0604020202020204" pitchFamily="34" charset="0"/>
              <a:buNone/>
              <a:tabLst/>
              <a:defRPr sz="6400" b="1">
                <a:solidFill>
                  <a:schemeClr val="tx1"/>
                </a:solidFill>
              </a:defRPr>
            </a:lvl1pPr>
            <a:lvl2pPr marL="0" indent="0">
              <a:buFontTx/>
              <a:buNone/>
              <a:defRPr sz="1920" b="1"/>
            </a:lvl2pPr>
          </a:lstStyle>
          <a:p>
            <a:pPr marL="0" marR="0" lvl="0" indent="0" algn="r" defTabSz="1219170" rtl="0" eaLnBrk="1" fontAlgn="base" latinLnBrk="0" hangingPunct="1">
              <a:lnSpc>
                <a:spcPct val="100000"/>
              </a:lnSpc>
              <a:spcBef>
                <a:spcPct val="20000"/>
              </a:spcBef>
              <a:spcAft>
                <a:spcPct val="0"/>
              </a:spcAft>
              <a:buClrTx/>
              <a:buSzTx/>
              <a:buFont typeface="Arial" panose="020B0604020202020204" pitchFamily="34" charset="0"/>
              <a:buNone/>
              <a:tabLst/>
              <a:defRPr/>
            </a:pPr>
            <a:r>
              <a:rPr lang="de-DE" dirty="0"/>
              <a:t>Vielen </a:t>
            </a:r>
            <a:r>
              <a:rPr lang="de-DE" dirty="0">
                <a:solidFill>
                  <a:schemeClr val="tx1"/>
                </a:solidFill>
              </a:rPr>
              <a:t>Dank!</a:t>
            </a:r>
          </a:p>
          <a:p>
            <a:pPr lvl="0"/>
            <a:endParaRPr lang="de-DE" dirty="0"/>
          </a:p>
        </p:txBody>
      </p:sp>
      <p:pic>
        <p:nvPicPr>
          <p:cNvPr id="14" name="Grafik 13" descr="Ein Bild, das Schrift, Text, Logo, Grafiken enthält.&#10;&#10;Automatisch generierte Beschreibung">
            <a:extLst>
              <a:ext uri="{FF2B5EF4-FFF2-40B4-BE49-F238E27FC236}">
                <a16:creationId xmlns:a16="http://schemas.microsoft.com/office/drawing/2014/main" id="{78EBCEC5-D062-FDDA-F132-444BEE790D5D}"/>
              </a:ext>
            </a:extLst>
          </p:cNvPr>
          <p:cNvPicPr>
            <a:picLocks noChangeAspect="1"/>
          </p:cNvPicPr>
          <p:nvPr userDrawn="1"/>
        </p:nvPicPr>
        <p:blipFill>
          <a:blip r:embed="rId3"/>
          <a:stretch>
            <a:fillRect/>
          </a:stretch>
        </p:blipFill>
        <p:spPr>
          <a:xfrm>
            <a:off x="4790722" y="5105372"/>
            <a:ext cx="2592301" cy="969261"/>
          </a:xfrm>
          <a:prstGeom prst="rect">
            <a:avLst/>
          </a:prstGeom>
        </p:spPr>
      </p:pic>
    </p:spTree>
    <p:extLst>
      <p:ext uri="{BB962C8B-B14F-4D97-AF65-F5344CB8AC3E}">
        <p14:creationId xmlns:p14="http://schemas.microsoft.com/office/powerpoint/2010/main" val="192956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tmplLst>
          <p:tmpl lvl="1">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fld id="{6D710DCD-EB5B-4FBE-A649-137F1E91C8D8}" type="datetimeFigureOut">
              <a:rPr lang="de-CH" smtClean="0"/>
              <a:t>07.01.2025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C74DD36-8D11-4B12-B874-BD618AC189AC}" type="slidenum">
              <a:rPr lang="de-CH" smtClean="0"/>
              <a:t>‹Nr.›</a:t>
            </a:fld>
            <a:endParaRPr lang="de-CH"/>
          </a:p>
        </p:txBody>
      </p:sp>
    </p:spTree>
    <p:extLst>
      <p:ext uri="{BB962C8B-B14F-4D97-AF65-F5344CB8AC3E}">
        <p14:creationId xmlns:p14="http://schemas.microsoft.com/office/powerpoint/2010/main" val="3650676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6D710DCD-EB5B-4FBE-A649-137F1E91C8D8}" type="datetimeFigureOut">
              <a:rPr lang="de-CH" smtClean="0"/>
              <a:t>07.01.2025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C74DD36-8D11-4B12-B874-BD618AC189AC}" type="slidenum">
              <a:rPr lang="de-CH" smtClean="0"/>
              <a:t>‹Nr.›</a:t>
            </a:fld>
            <a:endParaRPr lang="de-CH"/>
          </a:p>
        </p:txBody>
      </p:sp>
    </p:spTree>
    <p:extLst>
      <p:ext uri="{BB962C8B-B14F-4D97-AF65-F5344CB8AC3E}">
        <p14:creationId xmlns:p14="http://schemas.microsoft.com/office/powerpoint/2010/main" val="664509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6D710DCD-EB5B-4FBE-A649-137F1E91C8D8}" type="datetimeFigureOut">
              <a:rPr lang="de-CH" smtClean="0"/>
              <a:t>07.01.2025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C74DD36-8D11-4B12-B874-BD618AC189AC}" type="slidenum">
              <a:rPr lang="de-CH" smtClean="0"/>
              <a:t>‹Nr.›</a:t>
            </a:fld>
            <a:endParaRPr lang="de-CH"/>
          </a:p>
        </p:txBody>
      </p:sp>
    </p:spTree>
    <p:extLst>
      <p:ext uri="{BB962C8B-B14F-4D97-AF65-F5344CB8AC3E}">
        <p14:creationId xmlns:p14="http://schemas.microsoft.com/office/powerpoint/2010/main" val="2102327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fld id="{6D710DCD-EB5B-4FBE-A649-137F1E91C8D8}" type="datetimeFigureOut">
              <a:rPr lang="de-CH" smtClean="0"/>
              <a:t>07.01.2025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AC74DD36-8D11-4B12-B874-BD618AC189AC}" type="slidenum">
              <a:rPr lang="de-CH" smtClean="0"/>
              <a:t>‹Nr.›</a:t>
            </a:fld>
            <a:endParaRPr lang="de-CH"/>
          </a:p>
        </p:txBody>
      </p:sp>
    </p:spTree>
    <p:extLst>
      <p:ext uri="{BB962C8B-B14F-4D97-AF65-F5344CB8AC3E}">
        <p14:creationId xmlns:p14="http://schemas.microsoft.com/office/powerpoint/2010/main" val="3498532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6D710DCD-EB5B-4FBE-A649-137F1E91C8D8}" type="datetimeFigureOut">
              <a:rPr lang="de-CH" smtClean="0"/>
              <a:t>07.01.2025</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AC74DD36-8D11-4B12-B874-BD618AC189AC}" type="slidenum">
              <a:rPr lang="de-CH" smtClean="0"/>
              <a:t>‹Nr.›</a:t>
            </a:fld>
            <a:endParaRPr lang="de-CH"/>
          </a:p>
        </p:txBody>
      </p:sp>
    </p:spTree>
    <p:extLst>
      <p:ext uri="{BB962C8B-B14F-4D97-AF65-F5344CB8AC3E}">
        <p14:creationId xmlns:p14="http://schemas.microsoft.com/office/powerpoint/2010/main" val="238621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fld id="{6D710DCD-EB5B-4FBE-A649-137F1E91C8D8}" type="datetimeFigureOut">
              <a:rPr lang="de-CH" smtClean="0"/>
              <a:t>07.01.2025</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AC74DD36-8D11-4B12-B874-BD618AC189AC}" type="slidenum">
              <a:rPr lang="de-CH" smtClean="0"/>
              <a:t>‹Nr.›</a:t>
            </a:fld>
            <a:endParaRPr lang="de-CH"/>
          </a:p>
        </p:txBody>
      </p:sp>
    </p:spTree>
    <p:extLst>
      <p:ext uri="{BB962C8B-B14F-4D97-AF65-F5344CB8AC3E}">
        <p14:creationId xmlns:p14="http://schemas.microsoft.com/office/powerpoint/2010/main" val="533357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dirty="0"/>
              <a:t>Titelmasterformat durch Klicken bearbeiten</a:t>
            </a:r>
            <a:endParaRPr lang="de-CH" dirty="0"/>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88A2CE9E-E817-4019-B57C-9497CDB3D686}" type="datetimeFigureOut">
              <a:rPr lang="de-CH" smtClean="0"/>
              <a:t>07.01.2025</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343BB58D-57EE-428E-99F1-95762BB803A8}" type="slidenum">
              <a:rPr lang="de-CH" smtClean="0"/>
              <a:t>‹Nr.›</a:t>
            </a:fld>
            <a:endParaRPr lang="de-CH"/>
          </a:p>
        </p:txBody>
      </p:sp>
    </p:spTree>
    <p:extLst>
      <p:ext uri="{BB962C8B-B14F-4D97-AF65-F5344CB8AC3E}">
        <p14:creationId xmlns:p14="http://schemas.microsoft.com/office/powerpoint/2010/main" val="2572153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D710DCD-EB5B-4FBE-A649-137F1E91C8D8}" type="datetimeFigureOut">
              <a:rPr lang="de-CH" smtClean="0"/>
              <a:t>07.01.2025</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AC74DD36-8D11-4B12-B874-BD618AC189AC}" type="slidenum">
              <a:rPr lang="de-CH" smtClean="0"/>
              <a:t>‹Nr.›</a:t>
            </a:fld>
            <a:endParaRPr lang="de-CH"/>
          </a:p>
        </p:txBody>
      </p:sp>
    </p:spTree>
    <p:extLst>
      <p:ext uri="{BB962C8B-B14F-4D97-AF65-F5344CB8AC3E}">
        <p14:creationId xmlns:p14="http://schemas.microsoft.com/office/powerpoint/2010/main" val="36372829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6D710DCD-EB5B-4FBE-A649-137F1E91C8D8}" type="datetimeFigureOut">
              <a:rPr lang="de-CH" smtClean="0"/>
              <a:t>07.01.2025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AC74DD36-8D11-4B12-B874-BD618AC189AC}" type="slidenum">
              <a:rPr lang="de-CH" smtClean="0"/>
              <a:t>‹Nr.›</a:t>
            </a:fld>
            <a:endParaRPr lang="de-CH"/>
          </a:p>
        </p:txBody>
      </p:sp>
    </p:spTree>
    <p:extLst>
      <p:ext uri="{BB962C8B-B14F-4D97-AF65-F5344CB8AC3E}">
        <p14:creationId xmlns:p14="http://schemas.microsoft.com/office/powerpoint/2010/main" val="1820465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6D710DCD-EB5B-4FBE-A649-137F1E91C8D8}" type="datetimeFigureOut">
              <a:rPr lang="de-CH" smtClean="0"/>
              <a:t>07.01.2025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AC74DD36-8D11-4B12-B874-BD618AC189AC}" type="slidenum">
              <a:rPr lang="de-CH" smtClean="0"/>
              <a:t>‹Nr.›</a:t>
            </a:fld>
            <a:endParaRPr lang="de-CH"/>
          </a:p>
        </p:txBody>
      </p:sp>
    </p:spTree>
    <p:extLst>
      <p:ext uri="{BB962C8B-B14F-4D97-AF65-F5344CB8AC3E}">
        <p14:creationId xmlns:p14="http://schemas.microsoft.com/office/powerpoint/2010/main" val="22316324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6D710DCD-EB5B-4FBE-A649-137F1E91C8D8}" type="datetimeFigureOut">
              <a:rPr lang="de-CH" smtClean="0"/>
              <a:t>07.01.2025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C74DD36-8D11-4B12-B874-BD618AC189AC}" type="slidenum">
              <a:rPr lang="de-CH" smtClean="0"/>
              <a:t>‹Nr.›</a:t>
            </a:fld>
            <a:endParaRPr lang="de-CH"/>
          </a:p>
        </p:txBody>
      </p:sp>
    </p:spTree>
    <p:extLst>
      <p:ext uri="{BB962C8B-B14F-4D97-AF65-F5344CB8AC3E}">
        <p14:creationId xmlns:p14="http://schemas.microsoft.com/office/powerpoint/2010/main" val="1802341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6D710DCD-EB5B-4FBE-A649-137F1E91C8D8}" type="datetimeFigureOut">
              <a:rPr lang="de-CH" smtClean="0"/>
              <a:t>07.01.2025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C74DD36-8D11-4B12-B874-BD618AC189AC}" type="slidenum">
              <a:rPr lang="de-CH" smtClean="0"/>
              <a:t>‹Nr.›</a:t>
            </a:fld>
            <a:endParaRPr lang="de-CH"/>
          </a:p>
        </p:txBody>
      </p:sp>
    </p:spTree>
    <p:extLst>
      <p:ext uri="{BB962C8B-B14F-4D97-AF65-F5344CB8AC3E}">
        <p14:creationId xmlns:p14="http://schemas.microsoft.com/office/powerpoint/2010/main" val="2582874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fld id="{88A2CE9E-E817-4019-B57C-9497CDB3D686}" type="datetimeFigureOut">
              <a:rPr lang="de-CH" smtClean="0"/>
              <a:t>07.01.2025</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343BB58D-57EE-428E-99F1-95762BB803A8}" type="slidenum">
              <a:rPr lang="de-CH" smtClean="0"/>
              <a:t>‹Nr.›</a:t>
            </a:fld>
            <a:endParaRPr lang="de-CH"/>
          </a:p>
        </p:txBody>
      </p:sp>
    </p:spTree>
    <p:extLst>
      <p:ext uri="{BB962C8B-B14F-4D97-AF65-F5344CB8AC3E}">
        <p14:creationId xmlns:p14="http://schemas.microsoft.com/office/powerpoint/2010/main" val="2958878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8A2CE9E-E817-4019-B57C-9497CDB3D686}" type="datetimeFigureOut">
              <a:rPr lang="de-CH" smtClean="0"/>
              <a:t>07.01.2025</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343BB58D-57EE-428E-99F1-95762BB803A8}" type="slidenum">
              <a:rPr lang="de-CH" smtClean="0"/>
              <a:t>‹Nr.›</a:t>
            </a:fld>
            <a:endParaRPr lang="de-CH"/>
          </a:p>
        </p:txBody>
      </p:sp>
    </p:spTree>
    <p:extLst>
      <p:ext uri="{BB962C8B-B14F-4D97-AF65-F5344CB8AC3E}">
        <p14:creationId xmlns:p14="http://schemas.microsoft.com/office/powerpoint/2010/main" val="3254738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88A2CE9E-E817-4019-B57C-9497CDB3D686}" type="datetimeFigureOut">
              <a:rPr lang="de-CH" smtClean="0"/>
              <a:t>07.01.2025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343BB58D-57EE-428E-99F1-95762BB803A8}" type="slidenum">
              <a:rPr lang="de-CH" smtClean="0"/>
              <a:t>‹Nr.›</a:t>
            </a:fld>
            <a:endParaRPr lang="de-CH"/>
          </a:p>
        </p:txBody>
      </p:sp>
    </p:spTree>
    <p:extLst>
      <p:ext uri="{BB962C8B-B14F-4D97-AF65-F5344CB8AC3E}">
        <p14:creationId xmlns:p14="http://schemas.microsoft.com/office/powerpoint/2010/main" val="176727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88A2CE9E-E817-4019-B57C-9497CDB3D686}" type="datetimeFigureOut">
              <a:rPr lang="de-CH" smtClean="0"/>
              <a:t>07.01.2025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343BB58D-57EE-428E-99F1-95762BB803A8}" type="slidenum">
              <a:rPr lang="de-CH" smtClean="0"/>
              <a:t>‹Nr.›</a:t>
            </a:fld>
            <a:endParaRPr lang="de-CH"/>
          </a:p>
        </p:txBody>
      </p:sp>
    </p:spTree>
    <p:extLst>
      <p:ext uri="{BB962C8B-B14F-4D97-AF65-F5344CB8AC3E}">
        <p14:creationId xmlns:p14="http://schemas.microsoft.com/office/powerpoint/2010/main" val="2874075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2.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2CE9E-E817-4019-B57C-9497CDB3D686}" type="datetimeFigureOut">
              <a:rPr lang="de-CH" smtClean="0"/>
              <a:t>07.01.2025</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BB58D-57EE-428E-99F1-95762BB803A8}" type="slidenum">
              <a:rPr lang="de-CH" smtClean="0"/>
              <a:t>‹Nr.›</a:t>
            </a:fld>
            <a:endParaRPr lang="de-CH"/>
          </a:p>
        </p:txBody>
      </p:sp>
    </p:spTree>
    <p:extLst>
      <p:ext uri="{BB962C8B-B14F-4D97-AF65-F5344CB8AC3E}">
        <p14:creationId xmlns:p14="http://schemas.microsoft.com/office/powerpoint/2010/main" val="3684240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10DCD-EB5B-4FBE-A649-137F1E91C8D8}" type="datetimeFigureOut">
              <a:rPr lang="de-CH" smtClean="0"/>
              <a:t>07.01.2025</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4DD36-8D11-4B12-B874-BD618AC189AC}" type="slidenum">
              <a:rPr lang="de-CH" smtClean="0"/>
              <a:t>‹Nr.›</a:t>
            </a:fld>
            <a:endParaRPr lang="de-CH"/>
          </a:p>
        </p:txBody>
      </p:sp>
    </p:spTree>
    <p:extLst>
      <p:ext uri="{BB962C8B-B14F-4D97-AF65-F5344CB8AC3E}">
        <p14:creationId xmlns:p14="http://schemas.microsoft.com/office/powerpoint/2010/main" val="229196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www.agvs-so.ch/" TargetMode="External"/></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36.xml.rels><?xml version="1.0" encoding="UTF-8" standalone="yes"?>
<Relationships xmlns="http://schemas.openxmlformats.org/package/2006/relationships"><Relationship Id="rId3" Type="http://schemas.openxmlformats.org/officeDocument/2006/relationships/hyperlink" Target="https://www.deviantart.com/mondspeer/art/Just-another-thumbsup-smiley-846556961"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hyperlink" Target="https://www.bds-fcs.ch/de/Digitale-Medien/Download-Center?section=Downloads&amp;category=15&amp;downloads_search_keyword=VollzugsempfehlungenBIVO%20und%20Vollzugsempfehlungen%20der%20Kantone" TargetMode="External"/><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hyperlink" Target="https://www.bds-fcs.ch/de/Digitale-Medien/Download-Center?category=31&amp;disposition=attachment&amp;download=33&amp;searchTerm=mindest" TargetMode="External"/><Relationship Id="rId9" Type="http://schemas.openxmlformats.org/officeDocument/2006/relationships/image" Target="../media/image24.png"/></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s://www.bds-fcs.ch/de/Digitale-Medien/Download-Center?download=16" TargetMode="External"/><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bds-fcs.ch/de/Digitale-Medien/Download-Center?download=17"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hyperlink" Target="http://www.bds-fcs.ch/"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www.bds-fcs.ch/" TargetMode="External"/><Relationship Id="rId7" Type="http://schemas.openxmlformats.org/officeDocument/2006/relationships/hyperlink" Target="mailto:support@konvink.ch" TargetMode="External"/><Relationship Id="rId2" Type="http://schemas.openxmlformats.org/officeDocument/2006/relationships/hyperlink" Target="mailto:Brigitte.hostettler@agvs-upsa.ch" TargetMode="External"/><Relationship Id="rId1" Type="http://schemas.openxmlformats.org/officeDocument/2006/relationships/slideLayout" Target="../slideLayouts/slideLayout42.xml"/><Relationship Id="rId6" Type="http://schemas.openxmlformats.org/officeDocument/2006/relationships/hyperlink" Target="http://www.sbfi.admin.ch/" TargetMode="External"/><Relationship Id="rId5" Type="http://schemas.openxmlformats.org/officeDocument/2006/relationships/hyperlink" Target="http://www.agvs-upsa.ch/" TargetMode="External"/><Relationship Id="rId4" Type="http://schemas.openxmlformats.org/officeDocument/2006/relationships/hyperlink" Target="http://www.autoberufe.ch/"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hyperlink" Target="https://youtu.be/dAkd1pg4oTY"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hyperlink" Target="https://www.autoberufe.ch/de/node/23582" TargetMode="Externa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3.xml"/><Relationship Id="rId5" Type="http://schemas.openxmlformats.org/officeDocument/2006/relationships/image" Target="../media/image38.png"/><Relationship Id="rId4" Type="http://schemas.openxmlformats.org/officeDocument/2006/relationships/hyperlink" Target="https://www.autoberufe.ch/de/node/23585"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hyperlink" Target="https://www.autoberufe.ch/de/node/31705" TargetMode="Externa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hyperlink" Target="https://www.youtube.com/watch?v=8Hi3cSOrY2o"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3.xml"/><Relationship Id="rId5" Type="http://schemas.openxmlformats.org/officeDocument/2006/relationships/hyperlink" Target="https://www.autoberufe.ch/de/node/23599" TargetMode="External"/><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hyperlink" Target="http://www.fahrzeugrestaurator.ch/" TargetMode="External"/><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46.jpeg"/><Relationship Id="rId5" Type="http://schemas.openxmlformats.org/officeDocument/2006/relationships/image" Target="../media/image38.png"/><Relationship Id="rId4" Type="http://schemas.openxmlformats.org/officeDocument/2006/relationships/hyperlink" Target="mailto:info@fahrzeugrestaurator.ch"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hyperlink" Target="http://www.roadranger.ch/" TargetMode="External"/><Relationship Id="rId2" Type="http://schemas.openxmlformats.org/officeDocument/2006/relationships/notesSlide" Target="../notesSlides/notesSlide30.xml"/><Relationship Id="rId1" Type="http://schemas.openxmlformats.org/officeDocument/2006/relationships/slideLayout" Target="../slideLayouts/slideLayout33.xml"/><Relationship Id="rId5" Type="http://schemas.openxmlformats.org/officeDocument/2006/relationships/image" Target="../media/image38.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3.xml"/><Relationship Id="rId5" Type="http://schemas.openxmlformats.org/officeDocument/2006/relationships/image" Target="../media/image38.png"/><Relationship Id="rId4" Type="http://schemas.openxmlformats.org/officeDocument/2006/relationships/hyperlink" Target="https://www.autoberufe.ch/de/node/23609"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35.xml"/><Relationship Id="rId5" Type="http://schemas.openxmlformats.org/officeDocument/2006/relationships/image" Target="../media/image57.png"/><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59.jpeg"/></Relationships>
</file>

<file path=ppt/slides/_rels/slide77.xml.rels><?xml version="1.0" encoding="UTF-8" standalone="yes"?>
<Relationships xmlns="http://schemas.openxmlformats.org/package/2006/relationships"><Relationship Id="rId3" Type="http://schemas.openxmlformats.org/officeDocument/2006/relationships/hyperlink" Target="https://www.autoberufe.ch/de/news/news-archiv/wir-suchen-unsere-champions" TargetMode="External"/><Relationship Id="rId2" Type="http://schemas.openxmlformats.org/officeDocument/2006/relationships/image" Target="../media/image60.png"/><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CH" dirty="0"/>
              <a:t> </a:t>
            </a:r>
          </a:p>
        </p:txBody>
      </p:sp>
      <p:sp>
        <p:nvSpPr>
          <p:cNvPr id="5" name="Untertitel 4"/>
          <p:cNvSpPr>
            <a:spLocks noGrp="1"/>
          </p:cNvSpPr>
          <p:nvPr>
            <p:ph type="subTitle" idx="1"/>
          </p:nvPr>
        </p:nvSpPr>
        <p:spPr>
          <a:xfrm>
            <a:off x="1537648" y="3656629"/>
            <a:ext cx="9144000" cy="1655762"/>
          </a:xfrm>
        </p:spPr>
        <p:txBody>
          <a:bodyPr>
            <a:normAutofit/>
          </a:bodyPr>
          <a:lstStyle/>
          <a:p>
            <a:endParaRPr lang="de-CH" dirty="0"/>
          </a:p>
          <a:p>
            <a:endParaRPr lang="de-CH"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8612" y="1300820"/>
            <a:ext cx="8463467" cy="2484000"/>
          </a:xfrm>
          <a:prstGeom prst="rect">
            <a:avLst/>
          </a:prstGeom>
        </p:spPr>
      </p:pic>
      <p:sp>
        <p:nvSpPr>
          <p:cNvPr id="4" name="Rechteck 3"/>
          <p:cNvSpPr/>
          <p:nvPr/>
        </p:nvSpPr>
        <p:spPr>
          <a:xfrm>
            <a:off x="327546" y="5043817"/>
            <a:ext cx="11559654" cy="1077218"/>
          </a:xfrm>
          <a:prstGeom prst="rect">
            <a:avLst/>
          </a:prstGeom>
        </p:spPr>
        <p:txBody>
          <a:bodyPr wrap="square">
            <a:spAutoFit/>
          </a:bodyPr>
          <a:lstStyle/>
          <a:p>
            <a:pPr algn="ctr" eaLnBrk="0" fontAlgn="base" hangingPunct="0">
              <a:spcBef>
                <a:spcPct val="0"/>
              </a:spcBef>
              <a:spcAft>
                <a:spcPct val="0"/>
              </a:spcAft>
              <a:buFontTx/>
              <a:buNone/>
            </a:pPr>
            <a:r>
              <a:rPr lang="de-DE" altLang="de-DE" sz="3200" b="1" dirty="0">
                <a:solidFill>
                  <a:srgbClr val="000000"/>
                </a:solidFill>
                <a:latin typeface="Calibri Light" panose="020F0302020204030204" pitchFamily="34" charset="0"/>
                <a:cs typeface="Arial" pitchFamily="34" charset="0"/>
              </a:rPr>
              <a:t>    17. Berufsbildnerinnen-/Berufsbildner-Tagung vom 08.01.2025</a:t>
            </a:r>
          </a:p>
          <a:p>
            <a:pPr algn="ctr" eaLnBrk="0" fontAlgn="base" hangingPunct="0">
              <a:spcBef>
                <a:spcPct val="0"/>
              </a:spcBef>
              <a:spcAft>
                <a:spcPct val="0"/>
              </a:spcAft>
              <a:buFontTx/>
              <a:buNone/>
            </a:pPr>
            <a:r>
              <a:rPr lang="de-DE" altLang="de-DE" sz="3200" b="1" dirty="0">
                <a:solidFill>
                  <a:srgbClr val="000000"/>
                </a:solidFill>
                <a:latin typeface="Calibri Light" panose="020F0302020204030204" pitchFamily="34" charset="0"/>
                <a:cs typeface="Arial" pitchFamily="34" charset="0"/>
              </a:rPr>
              <a:t> </a:t>
            </a:r>
          </a:p>
        </p:txBody>
      </p:sp>
    </p:spTree>
    <p:extLst>
      <p:ext uri="{BB962C8B-B14F-4D97-AF65-F5344CB8AC3E}">
        <p14:creationId xmlns:p14="http://schemas.microsoft.com/office/powerpoint/2010/main" val="1977314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FC265-1B03-8FE7-F99A-CE80AA41F1D5}"/>
            </a:ext>
          </a:extLst>
        </p:cNvPr>
        <p:cNvGrpSpPr/>
        <p:nvPr/>
      </p:nvGrpSpPr>
      <p:grpSpPr>
        <a:xfrm>
          <a:off x="0" y="0"/>
          <a:ext cx="0" cy="0"/>
          <a:chOff x="0" y="0"/>
          <a:chExt cx="0" cy="0"/>
        </a:xfrm>
      </p:grpSpPr>
      <p:pic>
        <p:nvPicPr>
          <p:cNvPr id="5122" name="Grafik 1">
            <a:extLst>
              <a:ext uri="{FF2B5EF4-FFF2-40B4-BE49-F238E27FC236}">
                <a16:creationId xmlns:a16="http://schemas.microsoft.com/office/drawing/2014/main" id="{377A2ED5-A99F-DC5C-338F-B2D2506D4B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7C7D2943-811C-C313-0522-152DE287FFB1}"/>
              </a:ext>
            </a:extLst>
          </p:cNvPr>
          <p:cNvSpPr txBox="1"/>
          <p:nvPr/>
        </p:nvSpPr>
        <p:spPr>
          <a:xfrm>
            <a:off x="744537" y="970464"/>
            <a:ext cx="3886200" cy="369332"/>
          </a:xfrm>
          <a:prstGeom prst="rect">
            <a:avLst/>
          </a:prstGeom>
          <a:noFill/>
        </p:spPr>
        <p:txBody>
          <a:bodyPr wrap="square" rtlCol="0">
            <a:spAutoFit/>
          </a:bodyPr>
          <a:lstStyle/>
          <a:p>
            <a:r>
              <a:rPr lang="de-CH" b="1" dirty="0"/>
              <a:t>Aktuelle Lehrstellensituation</a:t>
            </a:r>
          </a:p>
        </p:txBody>
      </p:sp>
      <p:sp>
        <p:nvSpPr>
          <p:cNvPr id="5" name="Textfeld 4">
            <a:extLst>
              <a:ext uri="{FF2B5EF4-FFF2-40B4-BE49-F238E27FC236}">
                <a16:creationId xmlns:a16="http://schemas.microsoft.com/office/drawing/2014/main" id="{0FFD7A76-EAA8-FA4B-A210-8990D713752F}"/>
              </a:ext>
            </a:extLst>
          </p:cNvPr>
          <p:cNvSpPr txBox="1"/>
          <p:nvPr/>
        </p:nvSpPr>
        <p:spPr>
          <a:xfrm>
            <a:off x="962025" y="1638300"/>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Mehr Schulabgänger als in der Vergangenheit -&gt; Geburtenstärkere Jahrgänge</a:t>
            </a:r>
          </a:p>
        </p:txBody>
      </p:sp>
      <p:sp>
        <p:nvSpPr>
          <p:cNvPr id="3" name="Textfeld 2">
            <a:extLst>
              <a:ext uri="{FF2B5EF4-FFF2-40B4-BE49-F238E27FC236}">
                <a16:creationId xmlns:a16="http://schemas.microsoft.com/office/drawing/2014/main" id="{2B03B7BA-8450-884B-F34F-78ADAD05933C}"/>
              </a:ext>
            </a:extLst>
          </p:cNvPr>
          <p:cNvSpPr txBox="1"/>
          <p:nvPr/>
        </p:nvSpPr>
        <p:spPr>
          <a:xfrm>
            <a:off x="962025" y="2036207"/>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Viele Lehrstellen bleiben nach wie vor unbesetzt</a:t>
            </a:r>
          </a:p>
        </p:txBody>
      </p:sp>
      <p:sp>
        <p:nvSpPr>
          <p:cNvPr id="4" name="Textfeld 3">
            <a:extLst>
              <a:ext uri="{FF2B5EF4-FFF2-40B4-BE49-F238E27FC236}">
                <a16:creationId xmlns:a16="http://schemas.microsoft.com/office/drawing/2014/main" id="{6106C885-9C4A-4933-D66C-47E75090C9FE}"/>
              </a:ext>
            </a:extLst>
          </p:cNvPr>
          <p:cNvSpPr txBox="1"/>
          <p:nvPr/>
        </p:nvSpPr>
        <p:spPr>
          <a:xfrm>
            <a:off x="962025" y="2434114"/>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b="1" dirty="0"/>
              <a:t>ca. 54% der Schüler machen eine Lehre</a:t>
            </a:r>
          </a:p>
        </p:txBody>
      </p:sp>
      <p:sp>
        <p:nvSpPr>
          <p:cNvPr id="6" name="Textfeld 5">
            <a:extLst>
              <a:ext uri="{FF2B5EF4-FFF2-40B4-BE49-F238E27FC236}">
                <a16:creationId xmlns:a16="http://schemas.microsoft.com/office/drawing/2014/main" id="{5DD6501D-8E57-5280-35C2-A28C20C6BC15}"/>
              </a:ext>
            </a:extLst>
          </p:cNvPr>
          <p:cNvSpPr txBox="1"/>
          <p:nvPr/>
        </p:nvSpPr>
        <p:spPr>
          <a:xfrm>
            <a:off x="962025" y="2832021"/>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b="1" dirty="0"/>
              <a:t>ca. 29% der Schüler gehen ans Gymnasium </a:t>
            </a:r>
          </a:p>
        </p:txBody>
      </p:sp>
      <p:sp>
        <p:nvSpPr>
          <p:cNvPr id="10" name="Textfeld 9">
            <a:extLst>
              <a:ext uri="{FF2B5EF4-FFF2-40B4-BE49-F238E27FC236}">
                <a16:creationId xmlns:a16="http://schemas.microsoft.com/office/drawing/2014/main" id="{4D72937A-CA20-A8B6-F19B-5815EC273519}"/>
              </a:ext>
            </a:extLst>
          </p:cNvPr>
          <p:cNvSpPr txBox="1"/>
          <p:nvPr/>
        </p:nvSpPr>
        <p:spPr>
          <a:xfrm>
            <a:off x="962025" y="3251121"/>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b="1" dirty="0"/>
              <a:t>ca. 14% absolvieren ein Brückenangebot/Zwischenlösung </a:t>
            </a:r>
          </a:p>
        </p:txBody>
      </p:sp>
      <p:graphicFrame>
        <p:nvGraphicFramePr>
          <p:cNvPr id="15" name="Diagramm 14">
            <a:extLst>
              <a:ext uri="{FF2B5EF4-FFF2-40B4-BE49-F238E27FC236}">
                <a16:creationId xmlns:a16="http://schemas.microsoft.com/office/drawing/2014/main" id="{48AA9A48-D609-42D9-0C4B-CCB6FD2329C9}"/>
              </a:ext>
            </a:extLst>
          </p:cNvPr>
          <p:cNvGraphicFramePr>
            <a:graphicFrameLocks/>
          </p:cNvGraphicFramePr>
          <p:nvPr>
            <p:extLst/>
          </p:nvPr>
        </p:nvGraphicFramePr>
        <p:xfrm>
          <a:off x="744537" y="3965496"/>
          <a:ext cx="10399713"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2822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A98EB-E7FB-4B81-60C8-5E348362A8B9}"/>
            </a:ext>
          </a:extLst>
        </p:cNvPr>
        <p:cNvGrpSpPr/>
        <p:nvPr/>
      </p:nvGrpSpPr>
      <p:grpSpPr>
        <a:xfrm>
          <a:off x="0" y="0"/>
          <a:ext cx="0" cy="0"/>
          <a:chOff x="0" y="0"/>
          <a:chExt cx="0" cy="0"/>
        </a:xfrm>
      </p:grpSpPr>
      <p:pic>
        <p:nvPicPr>
          <p:cNvPr id="5122" name="Grafik 1">
            <a:extLst>
              <a:ext uri="{FF2B5EF4-FFF2-40B4-BE49-F238E27FC236}">
                <a16:creationId xmlns:a16="http://schemas.microsoft.com/office/drawing/2014/main" id="{7E303F79-C496-D6C4-323D-E24F0478A0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086A14DC-A8F0-5AB1-D5C3-6105187B5485}"/>
              </a:ext>
            </a:extLst>
          </p:cNvPr>
          <p:cNvSpPr txBox="1"/>
          <p:nvPr/>
        </p:nvSpPr>
        <p:spPr>
          <a:xfrm>
            <a:off x="744537" y="970464"/>
            <a:ext cx="3886200" cy="369332"/>
          </a:xfrm>
          <a:prstGeom prst="rect">
            <a:avLst/>
          </a:prstGeom>
          <a:noFill/>
        </p:spPr>
        <p:txBody>
          <a:bodyPr wrap="square" rtlCol="0">
            <a:spAutoFit/>
          </a:bodyPr>
          <a:lstStyle/>
          <a:p>
            <a:r>
              <a:rPr lang="de-CH" b="1" dirty="0"/>
              <a:t>Aktuelle Lehrstellensituation</a:t>
            </a:r>
          </a:p>
        </p:txBody>
      </p:sp>
      <p:sp>
        <p:nvSpPr>
          <p:cNvPr id="5" name="Textfeld 4">
            <a:extLst>
              <a:ext uri="{FF2B5EF4-FFF2-40B4-BE49-F238E27FC236}">
                <a16:creationId xmlns:a16="http://schemas.microsoft.com/office/drawing/2014/main" id="{32B07B1A-C4A0-2CE8-A952-95DB2AD0F72B}"/>
              </a:ext>
            </a:extLst>
          </p:cNvPr>
          <p:cNvSpPr txBox="1"/>
          <p:nvPr/>
        </p:nvSpPr>
        <p:spPr>
          <a:xfrm>
            <a:off x="962025" y="1638300"/>
            <a:ext cx="9182100" cy="369332"/>
          </a:xfrm>
          <a:prstGeom prst="rect">
            <a:avLst/>
          </a:prstGeom>
          <a:solidFill>
            <a:schemeClr val="bg1"/>
          </a:solid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Mehr Schulabgänger als in der Vergangenheit -&gt; Geburtenstärkere Jahrgänge</a:t>
            </a:r>
          </a:p>
        </p:txBody>
      </p:sp>
      <p:sp>
        <p:nvSpPr>
          <p:cNvPr id="3" name="Textfeld 2">
            <a:extLst>
              <a:ext uri="{FF2B5EF4-FFF2-40B4-BE49-F238E27FC236}">
                <a16:creationId xmlns:a16="http://schemas.microsoft.com/office/drawing/2014/main" id="{67103BDA-F10C-F9F0-2823-E8FC43A35850}"/>
              </a:ext>
            </a:extLst>
          </p:cNvPr>
          <p:cNvSpPr txBox="1"/>
          <p:nvPr/>
        </p:nvSpPr>
        <p:spPr>
          <a:xfrm>
            <a:off x="962025" y="2036207"/>
            <a:ext cx="9182100" cy="369332"/>
          </a:xfrm>
          <a:prstGeom prst="rect">
            <a:avLst/>
          </a:prstGeom>
          <a:solidFill>
            <a:schemeClr val="bg1"/>
          </a:solid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Viele Lehrstellen bleiben nach wie vor unbesetzt</a:t>
            </a:r>
          </a:p>
        </p:txBody>
      </p:sp>
      <p:sp>
        <p:nvSpPr>
          <p:cNvPr id="4" name="Textfeld 3">
            <a:extLst>
              <a:ext uri="{FF2B5EF4-FFF2-40B4-BE49-F238E27FC236}">
                <a16:creationId xmlns:a16="http://schemas.microsoft.com/office/drawing/2014/main" id="{D3F7B712-8127-D89E-5388-C85884EB6155}"/>
              </a:ext>
            </a:extLst>
          </p:cNvPr>
          <p:cNvSpPr txBox="1"/>
          <p:nvPr/>
        </p:nvSpPr>
        <p:spPr>
          <a:xfrm>
            <a:off x="962025" y="2434114"/>
            <a:ext cx="9182100" cy="369332"/>
          </a:xfrm>
          <a:prstGeom prst="rect">
            <a:avLst/>
          </a:prstGeom>
          <a:solidFill>
            <a:schemeClr val="bg1"/>
          </a:solid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54% der Schüler machen eine Lehre</a:t>
            </a:r>
          </a:p>
        </p:txBody>
      </p:sp>
      <p:sp>
        <p:nvSpPr>
          <p:cNvPr id="6" name="Textfeld 5">
            <a:extLst>
              <a:ext uri="{FF2B5EF4-FFF2-40B4-BE49-F238E27FC236}">
                <a16:creationId xmlns:a16="http://schemas.microsoft.com/office/drawing/2014/main" id="{FCB76518-0B1D-BFB3-AEB6-4E9C800BE26F}"/>
              </a:ext>
            </a:extLst>
          </p:cNvPr>
          <p:cNvSpPr txBox="1"/>
          <p:nvPr/>
        </p:nvSpPr>
        <p:spPr>
          <a:xfrm>
            <a:off x="962025" y="2832021"/>
            <a:ext cx="9182100" cy="369332"/>
          </a:xfrm>
          <a:prstGeom prst="rect">
            <a:avLst/>
          </a:prstGeom>
          <a:solidFill>
            <a:schemeClr val="bg1"/>
          </a:solid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29% der Schüler gehen ans Gymnasium </a:t>
            </a:r>
          </a:p>
        </p:txBody>
      </p:sp>
      <p:sp>
        <p:nvSpPr>
          <p:cNvPr id="7" name="Textfeld 6">
            <a:extLst>
              <a:ext uri="{FF2B5EF4-FFF2-40B4-BE49-F238E27FC236}">
                <a16:creationId xmlns:a16="http://schemas.microsoft.com/office/drawing/2014/main" id="{DD084233-C687-D1B0-56E4-D76347D50536}"/>
              </a:ext>
            </a:extLst>
          </p:cNvPr>
          <p:cNvSpPr txBox="1"/>
          <p:nvPr/>
        </p:nvSpPr>
        <p:spPr>
          <a:xfrm>
            <a:off x="962024" y="3677603"/>
            <a:ext cx="11229976" cy="369332"/>
          </a:xfrm>
          <a:prstGeom prst="rect">
            <a:avLst/>
          </a:prstGeom>
          <a:noFill/>
        </p:spPr>
        <p:txBody>
          <a:bodyPr wrap="square" rtlCol="0">
            <a:spAutoFit/>
          </a:bodyPr>
          <a:lstStyle/>
          <a:p>
            <a:pPr marL="285750" indent="-285750">
              <a:buFont typeface="Arial" panose="020B0604020202020204" pitchFamily="34" charset="0"/>
              <a:buChar char="•"/>
            </a:pPr>
            <a:r>
              <a:rPr lang="de-CH" b="1" dirty="0"/>
              <a:t>Vertragsauflösungen im 2024 auf Höchstwert von 10.4%  -&gt; Automobil-Fachmann 21% </a:t>
            </a:r>
          </a:p>
        </p:txBody>
      </p:sp>
      <p:sp>
        <p:nvSpPr>
          <p:cNvPr id="8" name="Textfeld 7">
            <a:extLst>
              <a:ext uri="{FF2B5EF4-FFF2-40B4-BE49-F238E27FC236}">
                <a16:creationId xmlns:a16="http://schemas.microsoft.com/office/drawing/2014/main" id="{7843A218-98D8-FA24-D778-A013BD66664D}"/>
              </a:ext>
            </a:extLst>
          </p:cNvPr>
          <p:cNvSpPr txBox="1"/>
          <p:nvPr/>
        </p:nvSpPr>
        <p:spPr>
          <a:xfrm>
            <a:off x="962025" y="4120992"/>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err="1">
                <a:solidFill>
                  <a:schemeClr val="bg1">
                    <a:lumMod val="65000"/>
                  </a:schemeClr>
                </a:solidFill>
              </a:rPr>
              <a:t>Bestehenquote</a:t>
            </a:r>
            <a:r>
              <a:rPr lang="de-CH" dirty="0">
                <a:solidFill>
                  <a:schemeClr val="bg1">
                    <a:lumMod val="65000"/>
                  </a:schemeClr>
                </a:solidFill>
              </a:rPr>
              <a:t> alle Berufe ist stabil bei 92%  -&gt; </a:t>
            </a:r>
            <a:r>
              <a:rPr lang="de-CH" b="1" dirty="0">
                <a:solidFill>
                  <a:schemeClr val="bg1">
                    <a:lumMod val="65000"/>
                  </a:schemeClr>
                </a:solidFill>
              </a:rPr>
              <a:t>Automobil-Fachmann 83%  </a:t>
            </a:r>
          </a:p>
        </p:txBody>
      </p:sp>
      <p:sp>
        <p:nvSpPr>
          <p:cNvPr id="9" name="Textfeld 8">
            <a:extLst>
              <a:ext uri="{FF2B5EF4-FFF2-40B4-BE49-F238E27FC236}">
                <a16:creationId xmlns:a16="http://schemas.microsoft.com/office/drawing/2014/main" id="{8649C5E5-35A3-E579-4BC8-7704D8034472}"/>
              </a:ext>
            </a:extLst>
          </p:cNvPr>
          <p:cNvSpPr txBox="1"/>
          <p:nvPr/>
        </p:nvSpPr>
        <p:spPr>
          <a:xfrm>
            <a:off x="962025" y="4537949"/>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Zweitausbildungen im Berufsfeld Automobil</a:t>
            </a:r>
          </a:p>
        </p:txBody>
      </p:sp>
      <p:sp>
        <p:nvSpPr>
          <p:cNvPr id="10" name="Textfeld 9">
            <a:extLst>
              <a:ext uri="{FF2B5EF4-FFF2-40B4-BE49-F238E27FC236}">
                <a16:creationId xmlns:a16="http://schemas.microsoft.com/office/drawing/2014/main" id="{E26FD405-F769-8114-659A-AA2699F978D7}"/>
              </a:ext>
            </a:extLst>
          </p:cNvPr>
          <p:cNvSpPr txBox="1"/>
          <p:nvPr/>
        </p:nvSpPr>
        <p:spPr>
          <a:xfrm>
            <a:off x="962025" y="3251121"/>
            <a:ext cx="9182100" cy="369332"/>
          </a:xfrm>
          <a:prstGeom prst="rect">
            <a:avLst/>
          </a:prstGeom>
          <a:solidFill>
            <a:schemeClr val="bg1"/>
          </a:solid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14% absolvieren ein Brückenangebot/Zwischenlösung </a:t>
            </a:r>
          </a:p>
        </p:txBody>
      </p:sp>
    </p:spTree>
    <p:extLst>
      <p:ext uri="{BB962C8B-B14F-4D97-AF65-F5344CB8AC3E}">
        <p14:creationId xmlns:p14="http://schemas.microsoft.com/office/powerpoint/2010/main" val="33257070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1">
            <a:extLst>
              <a:ext uri="{FF2B5EF4-FFF2-40B4-BE49-F238E27FC236}">
                <a16:creationId xmlns:a16="http://schemas.microsoft.com/office/drawing/2014/main" id="{7C362E38-ABB9-C73F-9792-23CC8D9B50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m 1">
            <a:extLst>
              <a:ext uri="{FF2B5EF4-FFF2-40B4-BE49-F238E27FC236}">
                <a16:creationId xmlns:a16="http://schemas.microsoft.com/office/drawing/2014/main" id="{00000000-0008-0000-0800-000002000000}"/>
              </a:ext>
            </a:extLst>
          </p:cNvPr>
          <p:cNvGraphicFramePr>
            <a:graphicFrameLocks/>
          </p:cNvGraphicFramePr>
          <p:nvPr>
            <p:extLst/>
          </p:nvPr>
        </p:nvGraphicFramePr>
        <p:xfrm>
          <a:off x="2066925" y="1476375"/>
          <a:ext cx="7467600" cy="46894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42498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1">
            <a:extLst>
              <a:ext uri="{FF2B5EF4-FFF2-40B4-BE49-F238E27FC236}">
                <a16:creationId xmlns:a16="http://schemas.microsoft.com/office/drawing/2014/main" id="{7C362E38-ABB9-C73F-9792-23CC8D9B50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m 2">
            <a:extLst>
              <a:ext uri="{FF2B5EF4-FFF2-40B4-BE49-F238E27FC236}">
                <a16:creationId xmlns:a16="http://schemas.microsoft.com/office/drawing/2014/main" id="{EBEF5BB8-AF1F-373B-69C1-5A1BFDD0D2C9}"/>
              </a:ext>
            </a:extLst>
          </p:cNvPr>
          <p:cNvGraphicFramePr>
            <a:graphicFrameLocks/>
          </p:cNvGraphicFramePr>
          <p:nvPr>
            <p:extLst/>
          </p:nvPr>
        </p:nvGraphicFramePr>
        <p:xfrm>
          <a:off x="1924050" y="1422399"/>
          <a:ext cx="7905750" cy="4743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856884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1">
            <a:extLst>
              <a:ext uri="{FF2B5EF4-FFF2-40B4-BE49-F238E27FC236}">
                <a16:creationId xmlns:a16="http://schemas.microsoft.com/office/drawing/2014/main" id="{7C362E38-ABB9-C73F-9792-23CC8D9B50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951F7474-4DD8-9BC2-3A0C-4DD520D1A39B}"/>
              </a:ext>
            </a:extLst>
          </p:cNvPr>
          <p:cNvSpPr txBox="1"/>
          <p:nvPr/>
        </p:nvSpPr>
        <p:spPr>
          <a:xfrm>
            <a:off x="1743923" y="1150725"/>
            <a:ext cx="7416824" cy="400110"/>
          </a:xfrm>
          <a:prstGeom prst="rect">
            <a:avLst/>
          </a:prstGeom>
          <a:noFill/>
        </p:spPr>
        <p:txBody>
          <a:bodyPr wrap="square" rtlCol="0">
            <a:spAutoFit/>
          </a:bodyPr>
          <a:lstStyle/>
          <a:p>
            <a:r>
              <a:rPr lang="de-CH" sz="2000" b="1" dirty="0"/>
              <a:t>Auflösungen -&gt; Fazit</a:t>
            </a:r>
          </a:p>
        </p:txBody>
      </p:sp>
      <p:sp>
        <p:nvSpPr>
          <p:cNvPr id="3" name="Textfeld 2">
            <a:extLst>
              <a:ext uri="{FF2B5EF4-FFF2-40B4-BE49-F238E27FC236}">
                <a16:creationId xmlns:a16="http://schemas.microsoft.com/office/drawing/2014/main" id="{DF841139-4400-F7DB-F019-AF16DC4A1960}"/>
              </a:ext>
            </a:extLst>
          </p:cNvPr>
          <p:cNvSpPr txBox="1"/>
          <p:nvPr/>
        </p:nvSpPr>
        <p:spPr>
          <a:xfrm>
            <a:off x="1836093" y="1608772"/>
            <a:ext cx="7704856" cy="11695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CH" sz="2000" dirty="0">
                <a:latin typeface="Calibri" panose="020F0502020204030204" pitchFamily="34" charset="0"/>
                <a:ea typeface="Calibri" panose="020F0502020204030204" pitchFamily="34" charset="0"/>
                <a:cs typeface="Calibri" panose="020F0502020204030204" pitchFamily="34" charset="0"/>
              </a:rPr>
              <a:t>Auflösungsquote ist überdurchschnittlich hoch (21.1%)</a:t>
            </a:r>
          </a:p>
          <a:p>
            <a:pPr marL="285750" indent="-285750">
              <a:spcAft>
                <a:spcPts val="600"/>
              </a:spcAft>
              <a:buFont typeface="Arial" panose="020B0604020202020204" pitchFamily="34" charset="0"/>
              <a:buChar char="•"/>
            </a:pPr>
            <a:r>
              <a:rPr lang="de-CH" sz="2000" dirty="0">
                <a:latin typeface="Calibri" panose="020F0502020204030204" pitchFamily="34" charset="0"/>
                <a:ea typeface="Calibri" panose="020F0502020204030204" pitchFamily="34" charset="0"/>
                <a:cs typeface="Calibri" panose="020F0502020204030204" pitchFamily="34" charset="0"/>
              </a:rPr>
              <a:t>ca. 30 % erreichen die geforderten Leistungen nicht</a:t>
            </a:r>
          </a:p>
          <a:p>
            <a:pPr marL="285750" indent="-285750">
              <a:spcAft>
                <a:spcPts val="600"/>
              </a:spcAft>
              <a:buFont typeface="Arial" panose="020B0604020202020204" pitchFamily="34" charset="0"/>
              <a:buChar char="•"/>
            </a:pPr>
            <a:r>
              <a:rPr lang="de-CH" sz="2000" dirty="0">
                <a:latin typeface="Calibri" panose="020F0502020204030204" pitchFamily="34" charset="0"/>
                <a:ea typeface="Calibri" panose="020F0502020204030204" pitchFamily="34" charset="0"/>
                <a:cs typeface="Calibri" panose="020F0502020204030204" pitchFamily="34" charset="0"/>
              </a:rPr>
              <a:t>ca. 30 % sind im falschen Beruf oder im falschen Lehrbetrieb</a:t>
            </a:r>
            <a:endParaRPr lang="de-CH" sz="2000" dirty="0"/>
          </a:p>
        </p:txBody>
      </p:sp>
      <p:sp>
        <p:nvSpPr>
          <p:cNvPr id="4" name="Textfeld 3">
            <a:extLst>
              <a:ext uri="{FF2B5EF4-FFF2-40B4-BE49-F238E27FC236}">
                <a16:creationId xmlns:a16="http://schemas.microsoft.com/office/drawing/2014/main" id="{68E98DA8-05DA-4993-A502-BF4C68BC0B99}"/>
              </a:ext>
            </a:extLst>
          </p:cNvPr>
          <p:cNvSpPr txBox="1"/>
          <p:nvPr/>
        </p:nvSpPr>
        <p:spPr>
          <a:xfrm>
            <a:off x="1887960" y="3195652"/>
            <a:ext cx="7560840" cy="3007728"/>
          </a:xfrm>
          <a:prstGeom prst="rect">
            <a:avLst/>
          </a:prstGeom>
          <a:solidFill>
            <a:srgbClr val="92D050"/>
          </a:solidFill>
        </p:spPr>
        <p:txBody>
          <a:bodyPr wrap="square" lIns="180000" tIns="144000" rtlCol="0">
            <a:spAutoFit/>
          </a:bodyPr>
          <a:lstStyle/>
          <a:p>
            <a:r>
              <a:rPr lang="de-CH" sz="2000" dirty="0">
                <a:latin typeface="Calibri" panose="020F0502020204030204" pitchFamily="34" charset="0"/>
                <a:ea typeface="Calibri" panose="020F0502020204030204" pitchFamily="34" charset="0"/>
                <a:cs typeface="Calibri" panose="020F0502020204030204" pitchFamily="34" charset="0"/>
              </a:rPr>
              <a:t>Handlungsoptionen:</a:t>
            </a:r>
          </a:p>
          <a:p>
            <a:pPr marL="285750" indent="-285750">
              <a:spcAft>
                <a:spcPts val="600"/>
              </a:spcAft>
              <a:buFont typeface="Arial" panose="020B0604020202020204" pitchFamily="34" charset="0"/>
              <a:buChar char="•"/>
            </a:pPr>
            <a:r>
              <a:rPr lang="de-CH" sz="2000" dirty="0">
                <a:latin typeface="Calibri" panose="020F0502020204030204" pitchFamily="34" charset="0"/>
                <a:ea typeface="Calibri" panose="020F0502020204030204" pitchFamily="34" charset="0"/>
                <a:cs typeface="Calibri" panose="020F0502020204030204" pitchFamily="34" charset="0"/>
              </a:rPr>
              <a:t>Selektionsprozess optimieren</a:t>
            </a:r>
          </a:p>
          <a:p>
            <a:pPr marL="742950" lvl="1" indent="-285750">
              <a:spcAft>
                <a:spcPts val="600"/>
              </a:spcAft>
              <a:buFont typeface="Arial" panose="020B0604020202020204" pitchFamily="34" charset="0"/>
              <a:buChar char="•"/>
            </a:pPr>
            <a:r>
              <a:rPr lang="de-CH" sz="2000" dirty="0">
                <a:latin typeface="Calibri" panose="020F0502020204030204" pitchFamily="34" charset="0"/>
                <a:ea typeface="Calibri" panose="020F0502020204030204" pitchFamily="34" charset="0"/>
                <a:cs typeface="Calibri" panose="020F0502020204030204" pitchFamily="34" charset="0"/>
              </a:rPr>
              <a:t>Checks S2, S3, Anforderungsprofile.ch </a:t>
            </a:r>
          </a:p>
          <a:p>
            <a:pPr marL="742950" lvl="1" indent="-285750">
              <a:spcAft>
                <a:spcPts val="600"/>
              </a:spcAft>
              <a:buFont typeface="Arial" panose="020B0604020202020204" pitchFamily="34" charset="0"/>
              <a:buChar char="•"/>
            </a:pPr>
            <a:r>
              <a:rPr lang="de-CH" sz="2000" dirty="0">
                <a:latin typeface="Calibri" panose="020F0502020204030204" pitchFamily="34" charset="0"/>
                <a:ea typeface="Calibri" panose="020F0502020204030204" pitchFamily="34" charset="0"/>
                <a:cs typeface="Calibri" panose="020F0502020204030204" pitchFamily="34" charset="0"/>
              </a:rPr>
              <a:t>Eignungstest AGVS</a:t>
            </a:r>
          </a:p>
          <a:p>
            <a:pPr marL="742950" lvl="1" indent="-285750">
              <a:spcAft>
                <a:spcPts val="600"/>
              </a:spcAft>
              <a:buFont typeface="Arial" panose="020B0604020202020204" pitchFamily="34" charset="0"/>
              <a:buChar char="•"/>
            </a:pPr>
            <a:r>
              <a:rPr lang="de-CH" sz="2000" dirty="0">
                <a:latin typeface="Calibri" panose="020F0502020204030204" pitchFamily="34" charset="0"/>
                <a:ea typeface="Calibri" panose="020F0502020204030204" pitchFamily="34" charset="0"/>
                <a:cs typeface="Calibri" panose="020F0502020204030204" pitchFamily="34" charset="0"/>
              </a:rPr>
              <a:t>Referenzen bei Lehrpersonen einholen, Schnupperlehren, Erlebnistage Beruf </a:t>
            </a:r>
          </a:p>
          <a:p>
            <a:pPr marL="285750" indent="-285750">
              <a:spcAft>
                <a:spcPts val="600"/>
              </a:spcAft>
              <a:buFont typeface="Arial" panose="020B0604020202020204" pitchFamily="34" charset="0"/>
              <a:buChar char="•"/>
            </a:pPr>
            <a:r>
              <a:rPr lang="de-CH" sz="2000" dirty="0">
                <a:latin typeface="Calibri" panose="020F0502020204030204" pitchFamily="34" charset="0"/>
                <a:ea typeface="Calibri" panose="020F0502020204030204" pitchFamily="34" charset="0"/>
                <a:cs typeface="Calibri" panose="020F0502020204030204" pitchFamily="34" charset="0"/>
              </a:rPr>
              <a:t>Zielvereinbarung für letztes Volksschuljahr!</a:t>
            </a:r>
          </a:p>
          <a:p>
            <a:pPr marL="285750" indent="-285750">
              <a:buFont typeface="Arial" panose="020B0604020202020204" pitchFamily="34" charset="0"/>
              <a:buChar char="•"/>
            </a:pPr>
            <a:endParaRPr lang="de-CH" dirty="0"/>
          </a:p>
        </p:txBody>
      </p:sp>
    </p:spTree>
    <p:extLst>
      <p:ext uri="{BB962C8B-B14F-4D97-AF65-F5344CB8AC3E}">
        <p14:creationId xmlns:p14="http://schemas.microsoft.com/office/powerpoint/2010/main" val="59798287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002DC-8765-6697-DBA5-7F76E3D184A2}"/>
            </a:ext>
          </a:extLst>
        </p:cNvPr>
        <p:cNvGrpSpPr/>
        <p:nvPr/>
      </p:nvGrpSpPr>
      <p:grpSpPr>
        <a:xfrm>
          <a:off x="0" y="0"/>
          <a:ext cx="0" cy="0"/>
          <a:chOff x="0" y="0"/>
          <a:chExt cx="0" cy="0"/>
        </a:xfrm>
      </p:grpSpPr>
      <p:pic>
        <p:nvPicPr>
          <p:cNvPr id="5122" name="Grafik 1">
            <a:extLst>
              <a:ext uri="{FF2B5EF4-FFF2-40B4-BE49-F238E27FC236}">
                <a16:creationId xmlns:a16="http://schemas.microsoft.com/office/drawing/2014/main" id="{BBBC7D3D-4FEC-1B4D-858E-4EA7FB1F30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BC813ED3-8A6C-450B-85EC-563D4E4AFB77}"/>
              </a:ext>
            </a:extLst>
          </p:cNvPr>
          <p:cNvSpPr txBox="1"/>
          <p:nvPr/>
        </p:nvSpPr>
        <p:spPr>
          <a:xfrm>
            <a:off x="744537" y="970464"/>
            <a:ext cx="3886200" cy="369332"/>
          </a:xfrm>
          <a:prstGeom prst="rect">
            <a:avLst/>
          </a:prstGeom>
          <a:noFill/>
        </p:spPr>
        <p:txBody>
          <a:bodyPr wrap="square" rtlCol="0">
            <a:spAutoFit/>
          </a:bodyPr>
          <a:lstStyle/>
          <a:p>
            <a:r>
              <a:rPr lang="de-CH" b="1" dirty="0"/>
              <a:t>Aktuelle Lehrstellensituation</a:t>
            </a:r>
          </a:p>
        </p:txBody>
      </p:sp>
      <p:sp>
        <p:nvSpPr>
          <p:cNvPr id="5" name="Textfeld 4">
            <a:extLst>
              <a:ext uri="{FF2B5EF4-FFF2-40B4-BE49-F238E27FC236}">
                <a16:creationId xmlns:a16="http://schemas.microsoft.com/office/drawing/2014/main" id="{D7603425-3F35-C263-1404-3034211773D9}"/>
              </a:ext>
            </a:extLst>
          </p:cNvPr>
          <p:cNvSpPr txBox="1"/>
          <p:nvPr/>
        </p:nvSpPr>
        <p:spPr>
          <a:xfrm>
            <a:off x="962025" y="1638300"/>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Mehr Schulabgänger als in der Vergangenheit -&gt; Geburtenstärkere Jahrgänge</a:t>
            </a:r>
          </a:p>
        </p:txBody>
      </p:sp>
      <p:sp>
        <p:nvSpPr>
          <p:cNvPr id="3" name="Textfeld 2">
            <a:extLst>
              <a:ext uri="{FF2B5EF4-FFF2-40B4-BE49-F238E27FC236}">
                <a16:creationId xmlns:a16="http://schemas.microsoft.com/office/drawing/2014/main" id="{9C291AFE-365F-39FF-0153-F164B5DA1972}"/>
              </a:ext>
            </a:extLst>
          </p:cNvPr>
          <p:cNvSpPr txBox="1"/>
          <p:nvPr/>
        </p:nvSpPr>
        <p:spPr>
          <a:xfrm>
            <a:off x="962025" y="2036207"/>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Viele Lehrstellen bleiben nach wie vor unbesetzt</a:t>
            </a:r>
          </a:p>
        </p:txBody>
      </p:sp>
      <p:sp>
        <p:nvSpPr>
          <p:cNvPr id="4" name="Textfeld 3">
            <a:extLst>
              <a:ext uri="{FF2B5EF4-FFF2-40B4-BE49-F238E27FC236}">
                <a16:creationId xmlns:a16="http://schemas.microsoft.com/office/drawing/2014/main" id="{4CE2EC1A-B798-BE99-92FB-7766E4551411}"/>
              </a:ext>
            </a:extLst>
          </p:cNvPr>
          <p:cNvSpPr txBox="1"/>
          <p:nvPr/>
        </p:nvSpPr>
        <p:spPr>
          <a:xfrm>
            <a:off x="962025" y="2434114"/>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54% der Schüler machen eine Lehre</a:t>
            </a:r>
          </a:p>
        </p:txBody>
      </p:sp>
      <p:sp>
        <p:nvSpPr>
          <p:cNvPr id="6" name="Textfeld 5">
            <a:extLst>
              <a:ext uri="{FF2B5EF4-FFF2-40B4-BE49-F238E27FC236}">
                <a16:creationId xmlns:a16="http://schemas.microsoft.com/office/drawing/2014/main" id="{2A6D6D25-9772-4CB6-EBC6-75719BD73D4E}"/>
              </a:ext>
            </a:extLst>
          </p:cNvPr>
          <p:cNvSpPr txBox="1"/>
          <p:nvPr/>
        </p:nvSpPr>
        <p:spPr>
          <a:xfrm>
            <a:off x="962025" y="2832021"/>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29% der Schüler gehen ans Gymnasium </a:t>
            </a:r>
          </a:p>
        </p:txBody>
      </p:sp>
      <p:sp>
        <p:nvSpPr>
          <p:cNvPr id="7" name="Textfeld 6">
            <a:extLst>
              <a:ext uri="{FF2B5EF4-FFF2-40B4-BE49-F238E27FC236}">
                <a16:creationId xmlns:a16="http://schemas.microsoft.com/office/drawing/2014/main" id="{3A224158-9AA2-62D9-F5DC-49C94F67E579}"/>
              </a:ext>
            </a:extLst>
          </p:cNvPr>
          <p:cNvSpPr txBox="1"/>
          <p:nvPr/>
        </p:nvSpPr>
        <p:spPr>
          <a:xfrm>
            <a:off x="962025" y="3677603"/>
            <a:ext cx="10801350" cy="369332"/>
          </a:xfrm>
          <a:prstGeom prst="rect">
            <a:avLst/>
          </a:prstGeom>
          <a:noFill/>
        </p:spPr>
        <p:txBody>
          <a:bodyPr wrap="square" rtlCol="0">
            <a:spAutoFit/>
          </a:bodyPr>
          <a:lstStyle/>
          <a:p>
            <a:pPr marL="285750" indent="-285750">
              <a:buFont typeface="Arial" panose="020B0604020202020204" pitchFamily="34" charset="0"/>
              <a:buChar char="•"/>
            </a:pPr>
            <a:r>
              <a:rPr lang="de-CH" dirty="0">
                <a:solidFill>
                  <a:schemeClr val="bg1">
                    <a:lumMod val="65000"/>
                  </a:schemeClr>
                </a:solidFill>
              </a:rPr>
              <a:t>Vertragsauflösungen im Jahr 2024 auf Höchstwert von 10.4%  -&gt; </a:t>
            </a:r>
            <a:r>
              <a:rPr lang="de-CH" b="1" dirty="0">
                <a:solidFill>
                  <a:schemeClr val="bg1">
                    <a:lumMod val="65000"/>
                  </a:schemeClr>
                </a:solidFill>
              </a:rPr>
              <a:t>Automobil-Fachmann 21% </a:t>
            </a:r>
          </a:p>
        </p:txBody>
      </p:sp>
      <p:sp>
        <p:nvSpPr>
          <p:cNvPr id="8" name="Textfeld 7">
            <a:extLst>
              <a:ext uri="{FF2B5EF4-FFF2-40B4-BE49-F238E27FC236}">
                <a16:creationId xmlns:a16="http://schemas.microsoft.com/office/drawing/2014/main" id="{191CCF5E-1D4D-149B-53BC-7D64C7CDE85C}"/>
              </a:ext>
            </a:extLst>
          </p:cNvPr>
          <p:cNvSpPr txBox="1"/>
          <p:nvPr/>
        </p:nvSpPr>
        <p:spPr>
          <a:xfrm>
            <a:off x="962025" y="4120992"/>
            <a:ext cx="10485438"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b="1" dirty="0" err="1"/>
              <a:t>Bestehenquote</a:t>
            </a:r>
            <a:r>
              <a:rPr lang="de-CH" b="1" dirty="0"/>
              <a:t> alle Berufe ist stabil bei 92%  -&gt; Automobil-Fachmann 82%  </a:t>
            </a:r>
          </a:p>
        </p:txBody>
      </p:sp>
      <p:sp>
        <p:nvSpPr>
          <p:cNvPr id="9" name="Textfeld 8">
            <a:extLst>
              <a:ext uri="{FF2B5EF4-FFF2-40B4-BE49-F238E27FC236}">
                <a16:creationId xmlns:a16="http://schemas.microsoft.com/office/drawing/2014/main" id="{37150F67-1BFE-2D84-E0A1-0302F072CA81}"/>
              </a:ext>
            </a:extLst>
          </p:cNvPr>
          <p:cNvSpPr txBox="1"/>
          <p:nvPr/>
        </p:nvSpPr>
        <p:spPr>
          <a:xfrm>
            <a:off x="962025" y="4537949"/>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Zweitausbildungen im Berufsfeld Automobil</a:t>
            </a:r>
          </a:p>
        </p:txBody>
      </p:sp>
      <p:sp>
        <p:nvSpPr>
          <p:cNvPr id="10" name="Textfeld 9">
            <a:extLst>
              <a:ext uri="{FF2B5EF4-FFF2-40B4-BE49-F238E27FC236}">
                <a16:creationId xmlns:a16="http://schemas.microsoft.com/office/drawing/2014/main" id="{96F5C16A-0CB4-8BF3-7BE7-D2FEF20E5AC4}"/>
              </a:ext>
            </a:extLst>
          </p:cNvPr>
          <p:cNvSpPr txBox="1"/>
          <p:nvPr/>
        </p:nvSpPr>
        <p:spPr>
          <a:xfrm>
            <a:off x="962025" y="3251121"/>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14% absolvieren ein Brückenangebot/Zwischenlösung </a:t>
            </a:r>
          </a:p>
        </p:txBody>
      </p:sp>
    </p:spTree>
    <p:extLst>
      <p:ext uri="{BB962C8B-B14F-4D97-AF65-F5344CB8AC3E}">
        <p14:creationId xmlns:p14="http://schemas.microsoft.com/office/powerpoint/2010/main" val="6834066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866B2-9A48-967A-5588-FA4138AAF771}"/>
            </a:ext>
          </a:extLst>
        </p:cNvPr>
        <p:cNvGrpSpPr/>
        <p:nvPr/>
      </p:nvGrpSpPr>
      <p:grpSpPr>
        <a:xfrm>
          <a:off x="0" y="0"/>
          <a:ext cx="0" cy="0"/>
          <a:chOff x="0" y="0"/>
          <a:chExt cx="0" cy="0"/>
        </a:xfrm>
      </p:grpSpPr>
      <p:pic>
        <p:nvPicPr>
          <p:cNvPr id="5122" name="Grafik 1">
            <a:extLst>
              <a:ext uri="{FF2B5EF4-FFF2-40B4-BE49-F238E27FC236}">
                <a16:creationId xmlns:a16="http://schemas.microsoft.com/office/drawing/2014/main" id="{36AD4972-22FE-4FC7-67B4-3EDF28AA06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m 1">
            <a:extLst>
              <a:ext uri="{FF2B5EF4-FFF2-40B4-BE49-F238E27FC236}">
                <a16:creationId xmlns:a16="http://schemas.microsoft.com/office/drawing/2014/main" id="{00000000-0008-0000-0700-000002000000}"/>
              </a:ext>
            </a:extLst>
          </p:cNvPr>
          <p:cNvGraphicFramePr>
            <a:graphicFrameLocks/>
          </p:cNvGraphicFramePr>
          <p:nvPr>
            <p:extLst/>
          </p:nvPr>
        </p:nvGraphicFramePr>
        <p:xfrm>
          <a:off x="1314450" y="1338262"/>
          <a:ext cx="9563100" cy="4519613"/>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feld 3">
            <a:extLst>
              <a:ext uri="{FF2B5EF4-FFF2-40B4-BE49-F238E27FC236}">
                <a16:creationId xmlns:a16="http://schemas.microsoft.com/office/drawing/2014/main" id="{293837FB-331C-A43B-0C22-16D84C5FCC7B}"/>
              </a:ext>
            </a:extLst>
          </p:cNvPr>
          <p:cNvSpPr txBox="1"/>
          <p:nvPr/>
        </p:nvSpPr>
        <p:spPr>
          <a:xfrm>
            <a:off x="1314450" y="1123943"/>
            <a:ext cx="6410325" cy="369332"/>
          </a:xfrm>
          <a:prstGeom prst="rect">
            <a:avLst/>
          </a:prstGeom>
          <a:noFill/>
        </p:spPr>
        <p:txBody>
          <a:bodyPr wrap="square" rtlCol="0">
            <a:spAutoFit/>
          </a:bodyPr>
          <a:lstStyle/>
          <a:p>
            <a:r>
              <a:rPr lang="de-CH" b="1" dirty="0"/>
              <a:t>Automobilfachleute EFZ -&gt; QV nicht bestanden </a:t>
            </a:r>
          </a:p>
        </p:txBody>
      </p:sp>
    </p:spTree>
    <p:extLst>
      <p:ext uri="{BB962C8B-B14F-4D97-AF65-F5344CB8AC3E}">
        <p14:creationId xmlns:p14="http://schemas.microsoft.com/office/powerpoint/2010/main" val="370787020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86FF8-9C29-C897-13DC-CF09758C5139}"/>
            </a:ext>
          </a:extLst>
        </p:cNvPr>
        <p:cNvGrpSpPr/>
        <p:nvPr/>
      </p:nvGrpSpPr>
      <p:grpSpPr>
        <a:xfrm>
          <a:off x="0" y="0"/>
          <a:ext cx="0" cy="0"/>
          <a:chOff x="0" y="0"/>
          <a:chExt cx="0" cy="0"/>
        </a:xfrm>
      </p:grpSpPr>
      <p:pic>
        <p:nvPicPr>
          <p:cNvPr id="5122" name="Grafik 1">
            <a:extLst>
              <a:ext uri="{FF2B5EF4-FFF2-40B4-BE49-F238E27FC236}">
                <a16:creationId xmlns:a16="http://schemas.microsoft.com/office/drawing/2014/main" id="{3EA95D38-EE89-0A00-9DE0-889C6FC9214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DB086BA1-BB25-DAEB-3F04-310B87CA0D3D}"/>
              </a:ext>
            </a:extLst>
          </p:cNvPr>
          <p:cNvSpPr txBox="1"/>
          <p:nvPr/>
        </p:nvSpPr>
        <p:spPr>
          <a:xfrm>
            <a:off x="1743923" y="1150725"/>
            <a:ext cx="7416824" cy="400110"/>
          </a:xfrm>
          <a:prstGeom prst="rect">
            <a:avLst/>
          </a:prstGeom>
          <a:noFill/>
        </p:spPr>
        <p:txBody>
          <a:bodyPr wrap="square" rtlCol="0">
            <a:spAutoFit/>
          </a:bodyPr>
          <a:lstStyle/>
          <a:p>
            <a:r>
              <a:rPr lang="de-CH" sz="2000" b="1" dirty="0"/>
              <a:t>Prüfungserfolg -&gt; Fazit</a:t>
            </a:r>
          </a:p>
        </p:txBody>
      </p:sp>
      <p:sp>
        <p:nvSpPr>
          <p:cNvPr id="3" name="Textfeld 2">
            <a:extLst>
              <a:ext uri="{FF2B5EF4-FFF2-40B4-BE49-F238E27FC236}">
                <a16:creationId xmlns:a16="http://schemas.microsoft.com/office/drawing/2014/main" id="{981BE792-69DB-5328-078C-2109FC8E0911}"/>
              </a:ext>
            </a:extLst>
          </p:cNvPr>
          <p:cNvSpPr txBox="1"/>
          <p:nvPr/>
        </p:nvSpPr>
        <p:spPr>
          <a:xfrm>
            <a:off x="1836092" y="1608772"/>
            <a:ext cx="9422457" cy="70788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CH" sz="2000" dirty="0"/>
              <a:t>Wenn die Erfahrungsnoten </a:t>
            </a:r>
            <a:r>
              <a:rPr lang="de-CH" sz="2000" dirty="0" err="1"/>
              <a:t>üK</a:t>
            </a:r>
            <a:r>
              <a:rPr lang="de-CH" sz="2000" dirty="0"/>
              <a:t> und BK über 4.5 ist die Wahrscheinlichkeit das QV zu bestehen gross  </a:t>
            </a:r>
          </a:p>
        </p:txBody>
      </p:sp>
      <p:sp>
        <p:nvSpPr>
          <p:cNvPr id="4" name="Textfeld 3">
            <a:extLst>
              <a:ext uri="{FF2B5EF4-FFF2-40B4-BE49-F238E27FC236}">
                <a16:creationId xmlns:a16="http://schemas.microsoft.com/office/drawing/2014/main" id="{5098E16B-394C-74EF-F781-CD544A5A7EE2}"/>
              </a:ext>
            </a:extLst>
          </p:cNvPr>
          <p:cNvSpPr txBox="1"/>
          <p:nvPr/>
        </p:nvSpPr>
        <p:spPr>
          <a:xfrm>
            <a:off x="1887959" y="3195652"/>
            <a:ext cx="9422457" cy="2173823"/>
          </a:xfrm>
          <a:prstGeom prst="rect">
            <a:avLst/>
          </a:prstGeom>
          <a:solidFill>
            <a:srgbClr val="92D050"/>
          </a:solidFill>
        </p:spPr>
        <p:txBody>
          <a:bodyPr wrap="square" lIns="180000" tIns="144000" bIns="180000" rtlCol="0">
            <a:spAutoFit/>
          </a:bodyPr>
          <a:lstStyle/>
          <a:p>
            <a:r>
              <a:rPr lang="de-CH" sz="2000" dirty="0">
                <a:ea typeface="Calibri" panose="020F0502020204030204" pitchFamily="34" charset="0"/>
                <a:cs typeface="Calibri" panose="020F0502020204030204" pitchFamily="34" charset="0"/>
              </a:rPr>
              <a:t>Handlungsoptionen:</a:t>
            </a:r>
          </a:p>
          <a:p>
            <a:endParaRPr lang="de-CH" sz="2000" dirty="0">
              <a:ea typeface="Calibri" panose="020F0502020204030204" pitchFamily="34" charset="0"/>
              <a:cs typeface="Calibri" panose="020F0502020204030204" pitchFamily="34" charset="0"/>
            </a:endParaRPr>
          </a:p>
          <a:p>
            <a:pPr>
              <a:tabLst>
                <a:tab pos="266700" algn="l"/>
              </a:tabLst>
            </a:pPr>
            <a:r>
              <a:rPr lang="de-CH" sz="2000" dirty="0"/>
              <a:t>Bei ungenügenden oder knapp genügenden </a:t>
            </a:r>
            <a:r>
              <a:rPr lang="de-CH" sz="2000" dirty="0" err="1"/>
              <a:t>Erfanoten</a:t>
            </a:r>
            <a:r>
              <a:rPr lang="de-CH" sz="2000" dirty="0"/>
              <a:t> in BK und </a:t>
            </a:r>
            <a:r>
              <a:rPr lang="de-CH" sz="2000" dirty="0" err="1"/>
              <a:t>üK</a:t>
            </a:r>
            <a:r>
              <a:rPr lang="de-CH" sz="2000" dirty="0"/>
              <a:t>, sind die Vertragsparteien spätestens Ende des 2. Lehrjahr, auf die Wahrschein-</a:t>
            </a:r>
            <a:r>
              <a:rPr lang="de-CH" sz="2000" dirty="0" err="1"/>
              <a:t>lichkeit</a:t>
            </a:r>
            <a:r>
              <a:rPr lang="de-CH" sz="2000" dirty="0"/>
              <a:t> eines ungenügenden QV-Ergebnisses hinzuweisen und Alternativen sind zu prüfen.   </a:t>
            </a:r>
          </a:p>
        </p:txBody>
      </p:sp>
    </p:spTree>
    <p:extLst>
      <p:ext uri="{BB962C8B-B14F-4D97-AF65-F5344CB8AC3E}">
        <p14:creationId xmlns:p14="http://schemas.microsoft.com/office/powerpoint/2010/main" val="29074574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D42A0-ACD3-646E-9F03-2195030AFFFC}"/>
            </a:ext>
          </a:extLst>
        </p:cNvPr>
        <p:cNvGrpSpPr/>
        <p:nvPr/>
      </p:nvGrpSpPr>
      <p:grpSpPr>
        <a:xfrm>
          <a:off x="0" y="0"/>
          <a:ext cx="0" cy="0"/>
          <a:chOff x="0" y="0"/>
          <a:chExt cx="0" cy="0"/>
        </a:xfrm>
      </p:grpSpPr>
      <p:pic>
        <p:nvPicPr>
          <p:cNvPr id="5122" name="Grafik 1">
            <a:extLst>
              <a:ext uri="{FF2B5EF4-FFF2-40B4-BE49-F238E27FC236}">
                <a16:creationId xmlns:a16="http://schemas.microsoft.com/office/drawing/2014/main" id="{2CED3ACE-FB15-5B5C-70EA-A064F2E3A6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4CC2CE7E-5ECA-9515-17BA-0E0C4E62DF34}"/>
              </a:ext>
            </a:extLst>
          </p:cNvPr>
          <p:cNvSpPr txBox="1"/>
          <p:nvPr/>
        </p:nvSpPr>
        <p:spPr>
          <a:xfrm>
            <a:off x="744537" y="970464"/>
            <a:ext cx="3886200" cy="369332"/>
          </a:xfrm>
          <a:prstGeom prst="rect">
            <a:avLst/>
          </a:prstGeom>
          <a:noFill/>
        </p:spPr>
        <p:txBody>
          <a:bodyPr wrap="square" rtlCol="0">
            <a:spAutoFit/>
          </a:bodyPr>
          <a:lstStyle/>
          <a:p>
            <a:r>
              <a:rPr lang="de-CH" b="1" dirty="0"/>
              <a:t>Aktuelle Lehrstellensituation</a:t>
            </a:r>
          </a:p>
        </p:txBody>
      </p:sp>
      <p:sp>
        <p:nvSpPr>
          <p:cNvPr id="5" name="Textfeld 4">
            <a:extLst>
              <a:ext uri="{FF2B5EF4-FFF2-40B4-BE49-F238E27FC236}">
                <a16:creationId xmlns:a16="http://schemas.microsoft.com/office/drawing/2014/main" id="{845EBF29-239C-62BB-B4B5-0D36116F952A}"/>
              </a:ext>
            </a:extLst>
          </p:cNvPr>
          <p:cNvSpPr txBox="1"/>
          <p:nvPr/>
        </p:nvSpPr>
        <p:spPr>
          <a:xfrm>
            <a:off x="962025" y="1638300"/>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Mehr Schulabgänger als in der Vergangenheit -&gt; Geburtenstärkere Jahrgänge</a:t>
            </a:r>
          </a:p>
        </p:txBody>
      </p:sp>
      <p:sp>
        <p:nvSpPr>
          <p:cNvPr id="3" name="Textfeld 2">
            <a:extLst>
              <a:ext uri="{FF2B5EF4-FFF2-40B4-BE49-F238E27FC236}">
                <a16:creationId xmlns:a16="http://schemas.microsoft.com/office/drawing/2014/main" id="{84A37F54-4B97-FCCC-C2F5-33FBBF5146AE}"/>
              </a:ext>
            </a:extLst>
          </p:cNvPr>
          <p:cNvSpPr txBox="1"/>
          <p:nvPr/>
        </p:nvSpPr>
        <p:spPr>
          <a:xfrm>
            <a:off x="962025" y="2036207"/>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Viele Lehrstellen bleiben nach wie vor unbesetzt</a:t>
            </a:r>
          </a:p>
        </p:txBody>
      </p:sp>
      <p:sp>
        <p:nvSpPr>
          <p:cNvPr id="4" name="Textfeld 3">
            <a:extLst>
              <a:ext uri="{FF2B5EF4-FFF2-40B4-BE49-F238E27FC236}">
                <a16:creationId xmlns:a16="http://schemas.microsoft.com/office/drawing/2014/main" id="{66982319-002A-2D1A-4CC4-6F70C2A317A9}"/>
              </a:ext>
            </a:extLst>
          </p:cNvPr>
          <p:cNvSpPr txBox="1"/>
          <p:nvPr/>
        </p:nvSpPr>
        <p:spPr>
          <a:xfrm>
            <a:off x="962025" y="2434114"/>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54% der Schüler machen eine Lehre</a:t>
            </a:r>
          </a:p>
        </p:txBody>
      </p:sp>
      <p:sp>
        <p:nvSpPr>
          <p:cNvPr id="6" name="Textfeld 5">
            <a:extLst>
              <a:ext uri="{FF2B5EF4-FFF2-40B4-BE49-F238E27FC236}">
                <a16:creationId xmlns:a16="http://schemas.microsoft.com/office/drawing/2014/main" id="{B17DF73B-5A4C-56D6-46E7-4F2940B1B5A8}"/>
              </a:ext>
            </a:extLst>
          </p:cNvPr>
          <p:cNvSpPr txBox="1"/>
          <p:nvPr/>
        </p:nvSpPr>
        <p:spPr>
          <a:xfrm>
            <a:off x="962025" y="2832021"/>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29% der Schüler gehen ans Gymnasium </a:t>
            </a:r>
          </a:p>
        </p:txBody>
      </p:sp>
      <p:sp>
        <p:nvSpPr>
          <p:cNvPr id="7" name="Textfeld 6">
            <a:extLst>
              <a:ext uri="{FF2B5EF4-FFF2-40B4-BE49-F238E27FC236}">
                <a16:creationId xmlns:a16="http://schemas.microsoft.com/office/drawing/2014/main" id="{5DB650FC-9E27-F8E8-1F50-92EC5FE4B4D3}"/>
              </a:ext>
            </a:extLst>
          </p:cNvPr>
          <p:cNvSpPr txBox="1"/>
          <p:nvPr/>
        </p:nvSpPr>
        <p:spPr>
          <a:xfrm>
            <a:off x="962025" y="3677603"/>
            <a:ext cx="10801350" cy="369332"/>
          </a:xfrm>
          <a:prstGeom prst="rect">
            <a:avLst/>
          </a:prstGeom>
          <a:noFill/>
        </p:spPr>
        <p:txBody>
          <a:bodyPr wrap="square" rtlCol="0">
            <a:spAutoFit/>
          </a:bodyPr>
          <a:lstStyle/>
          <a:p>
            <a:pPr marL="285750" indent="-285750">
              <a:buFont typeface="Arial" panose="020B0604020202020204" pitchFamily="34" charset="0"/>
              <a:buChar char="•"/>
            </a:pPr>
            <a:r>
              <a:rPr lang="de-CH" dirty="0">
                <a:solidFill>
                  <a:schemeClr val="bg1">
                    <a:lumMod val="65000"/>
                  </a:schemeClr>
                </a:solidFill>
              </a:rPr>
              <a:t>Vertragsauflösungen im Jahr 2024 auf Höchstwert von 10.4%  -&gt; </a:t>
            </a:r>
            <a:r>
              <a:rPr lang="de-CH" b="1" dirty="0">
                <a:solidFill>
                  <a:schemeClr val="bg1">
                    <a:lumMod val="65000"/>
                  </a:schemeClr>
                </a:solidFill>
              </a:rPr>
              <a:t>Automobil-Fachmann 21% </a:t>
            </a:r>
          </a:p>
        </p:txBody>
      </p:sp>
      <p:sp>
        <p:nvSpPr>
          <p:cNvPr id="8" name="Textfeld 7">
            <a:extLst>
              <a:ext uri="{FF2B5EF4-FFF2-40B4-BE49-F238E27FC236}">
                <a16:creationId xmlns:a16="http://schemas.microsoft.com/office/drawing/2014/main" id="{6D6F1352-0AD2-3458-7064-D33166488AEA}"/>
              </a:ext>
            </a:extLst>
          </p:cNvPr>
          <p:cNvSpPr txBox="1"/>
          <p:nvPr/>
        </p:nvSpPr>
        <p:spPr>
          <a:xfrm>
            <a:off x="962025" y="4120992"/>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err="1">
                <a:solidFill>
                  <a:schemeClr val="bg1">
                    <a:lumMod val="65000"/>
                  </a:schemeClr>
                </a:solidFill>
              </a:rPr>
              <a:t>Bestehenquote</a:t>
            </a:r>
            <a:r>
              <a:rPr lang="de-CH" dirty="0">
                <a:solidFill>
                  <a:schemeClr val="bg1">
                    <a:lumMod val="65000"/>
                  </a:schemeClr>
                </a:solidFill>
              </a:rPr>
              <a:t> alle Berufe ist stabil bei 92%  -&gt; </a:t>
            </a:r>
            <a:r>
              <a:rPr lang="de-CH" b="1" dirty="0">
                <a:solidFill>
                  <a:schemeClr val="bg1">
                    <a:lumMod val="65000"/>
                  </a:schemeClr>
                </a:solidFill>
              </a:rPr>
              <a:t>Automobil-Fachmann 82%  </a:t>
            </a:r>
          </a:p>
        </p:txBody>
      </p:sp>
      <p:sp>
        <p:nvSpPr>
          <p:cNvPr id="9" name="Textfeld 8">
            <a:extLst>
              <a:ext uri="{FF2B5EF4-FFF2-40B4-BE49-F238E27FC236}">
                <a16:creationId xmlns:a16="http://schemas.microsoft.com/office/drawing/2014/main" id="{756228F0-C114-73B0-856F-656E0ED661F3}"/>
              </a:ext>
            </a:extLst>
          </p:cNvPr>
          <p:cNvSpPr txBox="1"/>
          <p:nvPr/>
        </p:nvSpPr>
        <p:spPr>
          <a:xfrm>
            <a:off x="962025" y="4537949"/>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b="1" dirty="0"/>
              <a:t>Zweitausbildungen im Berufsfeld Automobil -&gt; ca.10 Lernende pro Jahr</a:t>
            </a:r>
          </a:p>
        </p:txBody>
      </p:sp>
      <p:sp>
        <p:nvSpPr>
          <p:cNvPr id="10" name="Textfeld 9">
            <a:extLst>
              <a:ext uri="{FF2B5EF4-FFF2-40B4-BE49-F238E27FC236}">
                <a16:creationId xmlns:a16="http://schemas.microsoft.com/office/drawing/2014/main" id="{A958E501-01D6-0DC7-5811-296ACC818B2C}"/>
              </a:ext>
            </a:extLst>
          </p:cNvPr>
          <p:cNvSpPr txBox="1"/>
          <p:nvPr/>
        </p:nvSpPr>
        <p:spPr>
          <a:xfrm>
            <a:off x="962025" y="3251121"/>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14% absolvieren ein Brückenangebot/Zwischenlösung </a:t>
            </a:r>
          </a:p>
        </p:txBody>
      </p:sp>
    </p:spTree>
    <p:extLst>
      <p:ext uri="{BB962C8B-B14F-4D97-AF65-F5344CB8AC3E}">
        <p14:creationId xmlns:p14="http://schemas.microsoft.com/office/powerpoint/2010/main" val="261099711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6F3CD-667F-A083-8867-D84CE3913519}"/>
            </a:ext>
          </a:extLst>
        </p:cNvPr>
        <p:cNvGrpSpPr/>
        <p:nvPr/>
      </p:nvGrpSpPr>
      <p:grpSpPr>
        <a:xfrm>
          <a:off x="0" y="0"/>
          <a:ext cx="0" cy="0"/>
          <a:chOff x="0" y="0"/>
          <a:chExt cx="0" cy="0"/>
        </a:xfrm>
      </p:grpSpPr>
      <p:pic>
        <p:nvPicPr>
          <p:cNvPr id="5122" name="Grafik 1">
            <a:extLst>
              <a:ext uri="{FF2B5EF4-FFF2-40B4-BE49-F238E27FC236}">
                <a16:creationId xmlns:a16="http://schemas.microsoft.com/office/drawing/2014/main" id="{AB84D4C4-9B26-6422-AF00-6D49F3D20E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m 3">
            <a:extLst>
              <a:ext uri="{FF2B5EF4-FFF2-40B4-BE49-F238E27FC236}">
                <a16:creationId xmlns:a16="http://schemas.microsoft.com/office/drawing/2014/main" id="{073B1A32-FA3C-EB25-8667-142A50C8E6D1}"/>
              </a:ext>
            </a:extLst>
          </p:cNvPr>
          <p:cNvGraphicFramePr>
            <a:graphicFrameLocks/>
          </p:cNvGraphicFramePr>
          <p:nvPr>
            <p:extLst/>
          </p:nvPr>
        </p:nvGraphicFramePr>
        <p:xfrm>
          <a:off x="1438274" y="2057399"/>
          <a:ext cx="7610476" cy="364807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feld 5">
            <a:extLst>
              <a:ext uri="{FF2B5EF4-FFF2-40B4-BE49-F238E27FC236}">
                <a16:creationId xmlns:a16="http://schemas.microsoft.com/office/drawing/2014/main" id="{6C77BC06-BFB4-685A-1664-DBDD10FCE4DE}"/>
              </a:ext>
            </a:extLst>
          </p:cNvPr>
          <p:cNvSpPr txBox="1"/>
          <p:nvPr/>
        </p:nvSpPr>
        <p:spPr>
          <a:xfrm>
            <a:off x="1438275" y="1383730"/>
            <a:ext cx="6086475" cy="369332"/>
          </a:xfrm>
          <a:prstGeom prst="rect">
            <a:avLst/>
          </a:prstGeom>
          <a:noFill/>
        </p:spPr>
        <p:txBody>
          <a:bodyPr wrap="square" rtlCol="0">
            <a:spAutoFit/>
          </a:bodyPr>
          <a:lstStyle/>
          <a:p>
            <a:r>
              <a:rPr lang="de-CH" b="1" dirty="0"/>
              <a:t>Anzahl Zusatzausbildungen AF und AM</a:t>
            </a:r>
          </a:p>
        </p:txBody>
      </p:sp>
    </p:spTree>
    <p:extLst>
      <p:ext uri="{BB962C8B-B14F-4D97-AF65-F5344CB8AC3E}">
        <p14:creationId xmlns:p14="http://schemas.microsoft.com/office/powerpoint/2010/main" val="32177849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Programm</a:t>
            </a:r>
          </a:p>
        </p:txBody>
      </p:sp>
      <p:sp>
        <p:nvSpPr>
          <p:cNvPr id="6" name="Rechteck 5">
            <a:extLst>
              <a:ext uri="{FF2B5EF4-FFF2-40B4-BE49-F238E27FC236}">
                <a16:creationId xmlns:a16="http://schemas.microsoft.com/office/drawing/2014/main" id="{160578B2-DE56-4D8D-961A-153C57556CA7}"/>
              </a:ext>
            </a:extLst>
          </p:cNvPr>
          <p:cNvSpPr/>
          <p:nvPr/>
        </p:nvSpPr>
        <p:spPr>
          <a:xfrm>
            <a:off x="838198" y="1544459"/>
            <a:ext cx="10253871" cy="4365811"/>
          </a:xfrm>
          <a:prstGeom prst="rect">
            <a:avLst/>
          </a:prstGeom>
        </p:spPr>
        <p:txBody>
          <a:bodyPr wrap="square">
            <a:spAutoFit/>
          </a:bodyPr>
          <a:lstStyle/>
          <a:p>
            <a:pPr lvl="0">
              <a:lnSpc>
                <a:spcPct val="90000"/>
              </a:lnSpc>
              <a:spcBef>
                <a:spcPts val="1000"/>
              </a:spcBef>
              <a:tabLst>
                <a:tab pos="3420745" algn="l"/>
              </a:tabLst>
            </a:pPr>
            <a:r>
              <a:rPr lang="de-CH" sz="4000" b="1" dirty="0">
                <a:solidFill>
                  <a:srgbClr val="4472C4">
                    <a:lumMod val="75000"/>
                  </a:srgbClr>
                </a:solidFill>
                <a:latin typeface="Calibri Light" panose="020F0302020204030204"/>
                <a:cs typeface="Arial" panose="020B0604020202020204" pitchFamily="34" charset="0"/>
              </a:rPr>
              <a:t>Information </a:t>
            </a:r>
          </a:p>
          <a:p>
            <a:pPr lvl="0">
              <a:lnSpc>
                <a:spcPct val="90000"/>
              </a:lnSpc>
              <a:spcBef>
                <a:spcPts val="1000"/>
              </a:spcBef>
              <a:tabLst>
                <a:tab pos="3420745" algn="l"/>
              </a:tabLst>
            </a:pPr>
            <a:r>
              <a:rPr lang="de-CH" sz="3300" b="1" dirty="0">
                <a:solidFill>
                  <a:srgbClr val="4472C4">
                    <a:lumMod val="75000"/>
                  </a:srgbClr>
                </a:solidFill>
                <a:latin typeface="Calibri Light" panose="020F0302020204030204"/>
                <a:cs typeface="Arial" panose="020B0604020202020204" pitchFamily="34" charset="0"/>
              </a:rPr>
              <a:t>	</a:t>
            </a:r>
            <a:endParaRPr lang="de-CH" sz="3600" b="1" dirty="0">
              <a:solidFill>
                <a:srgbClr val="000000"/>
              </a:solidFill>
              <a:latin typeface="Calibri Light" panose="020F0302020204030204" pitchFamily="34" charset="0"/>
              <a:ea typeface="Times New Roman" panose="02020603050405020304" pitchFamily="18" charset="0"/>
              <a:cs typeface="Arial" panose="020B0604020202020204" pitchFamily="34" charset="0"/>
            </a:endParaRPr>
          </a:p>
          <a:p>
            <a:pPr marL="228600" lvl="0" indent="-228600">
              <a:lnSpc>
                <a:spcPct val="90000"/>
              </a:lnSpc>
              <a:spcBef>
                <a:spcPts val="1000"/>
              </a:spcBef>
              <a:buFont typeface="Arial" panose="020B0604020202020204" pitchFamily="34" charset="0"/>
              <a:buChar char="•"/>
            </a:pPr>
            <a:r>
              <a:rPr lang="de-CH" sz="3600" b="1" dirty="0">
                <a:solidFill>
                  <a:srgbClr val="000000"/>
                </a:solidFill>
                <a:latin typeface="Calibri Light" panose="020F0302020204030204" pitchFamily="34" charset="0"/>
                <a:cs typeface="Arial" panose="020B0604020202020204" pitchFamily="34" charset="0"/>
              </a:rPr>
              <a:t>AMBH - Informationen 			Rudolf Zimmerli</a:t>
            </a:r>
          </a:p>
          <a:p>
            <a:pPr marL="228600" lvl="0" indent="-228600">
              <a:lnSpc>
                <a:spcPct val="90000"/>
              </a:lnSpc>
              <a:spcBef>
                <a:spcPts val="1000"/>
              </a:spcBef>
              <a:buFont typeface="Arial" panose="020B0604020202020204" pitchFamily="34" charset="0"/>
              <a:buChar char="•"/>
            </a:pPr>
            <a:r>
              <a:rPr lang="de-CH" sz="3600" b="1" dirty="0">
                <a:solidFill>
                  <a:srgbClr val="000000"/>
                </a:solidFill>
                <a:latin typeface="Calibri Light" panose="020F0302020204030204" pitchFamily="34" charset="0"/>
                <a:cs typeface="Arial" panose="020B0604020202020204" pitchFamily="34" charset="0"/>
              </a:rPr>
              <a:t>GIBS – Informationen			Urs Wartenweiler  </a:t>
            </a:r>
          </a:p>
          <a:p>
            <a:pPr marL="228600" lvl="0" indent="-228600">
              <a:lnSpc>
                <a:spcPct val="90000"/>
              </a:lnSpc>
              <a:spcBef>
                <a:spcPts val="1000"/>
              </a:spcBef>
              <a:buFont typeface="Arial" panose="020B0604020202020204" pitchFamily="34" charset="0"/>
              <a:buChar char="•"/>
            </a:pPr>
            <a:r>
              <a:rPr lang="de-CH" sz="3600" b="1" dirty="0">
                <a:solidFill>
                  <a:srgbClr val="000000"/>
                </a:solidFill>
                <a:latin typeface="Calibri Light" panose="020F0302020204030204" pitchFamily="34" charset="0"/>
                <a:cs typeface="Arial" panose="020B0604020202020204" pitchFamily="34" charset="0"/>
              </a:rPr>
              <a:t>AGVS Solothurn – Informationen	Thomas Jenni</a:t>
            </a:r>
          </a:p>
          <a:p>
            <a:pPr lvl="8">
              <a:lnSpc>
                <a:spcPct val="90000"/>
              </a:lnSpc>
              <a:spcBef>
                <a:spcPts val="1000"/>
              </a:spcBef>
            </a:pPr>
            <a:r>
              <a:rPr lang="de-CH" sz="3600" b="1" dirty="0">
                <a:solidFill>
                  <a:srgbClr val="000000"/>
                </a:solidFill>
                <a:latin typeface="Calibri Light" panose="020F0302020204030204" pitchFamily="34" charset="0"/>
                <a:cs typeface="Arial" panose="020B0604020202020204" pitchFamily="34" charset="0"/>
              </a:rPr>
              <a:t>			Adrian Fischer</a:t>
            </a:r>
          </a:p>
          <a:p>
            <a:pPr marL="228600" lvl="0" indent="-228600">
              <a:lnSpc>
                <a:spcPct val="90000"/>
              </a:lnSpc>
              <a:spcBef>
                <a:spcPts val="1000"/>
              </a:spcBef>
              <a:buFont typeface="Arial" panose="020B0604020202020204" pitchFamily="34" charset="0"/>
              <a:buChar char="•"/>
            </a:pPr>
            <a:r>
              <a:rPr lang="de-CH" sz="3600" b="1" dirty="0">
                <a:solidFill>
                  <a:srgbClr val="000000"/>
                </a:solidFill>
                <a:latin typeface="Calibri Light" panose="020F0302020204030204" pitchFamily="34" charset="0"/>
                <a:cs typeface="Arial" panose="020B0604020202020204" pitchFamily="34" charset="0"/>
              </a:rPr>
              <a:t>AGVS – UPSA,  				Arnold Schöpfer</a:t>
            </a:r>
            <a:endParaRPr lang="de-CH" sz="3300" b="1" dirty="0">
              <a:solidFill>
                <a:srgbClr val="4472C4">
                  <a:lumMod val="75000"/>
                </a:srgbClr>
              </a:solidFill>
              <a:latin typeface="Calibri Light" panose="020F0302020204030204"/>
              <a:cs typeface="Arial" panose="020B0604020202020204" pitchFamily="34" charset="0"/>
            </a:endParaRPr>
          </a:p>
        </p:txBody>
      </p:sp>
    </p:spTree>
    <p:extLst>
      <p:ext uri="{BB962C8B-B14F-4D97-AF65-F5344CB8AC3E}">
        <p14:creationId xmlns:p14="http://schemas.microsoft.com/office/powerpoint/2010/main" val="2993767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1">
            <a:extLst>
              <a:ext uri="{FF2B5EF4-FFF2-40B4-BE49-F238E27FC236}">
                <a16:creationId xmlns:a16="http://schemas.microsoft.com/office/drawing/2014/main" id="{7C362E38-ABB9-C73F-9792-23CC8D9B50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74AF08FE-33D0-A0D1-9FAC-DB4D31E33EBF}"/>
              </a:ext>
            </a:extLst>
          </p:cNvPr>
          <p:cNvSpPr txBox="1"/>
          <p:nvPr/>
        </p:nvSpPr>
        <p:spPr>
          <a:xfrm>
            <a:off x="1267618" y="1114842"/>
            <a:ext cx="9723438" cy="400110"/>
          </a:xfrm>
          <a:prstGeom prst="rect">
            <a:avLst/>
          </a:prstGeom>
          <a:noFill/>
        </p:spPr>
        <p:txBody>
          <a:bodyPr wrap="square" rtlCol="0">
            <a:spAutoFit/>
          </a:bodyPr>
          <a:lstStyle/>
          <a:p>
            <a:r>
              <a:rPr lang="de-CH" sz="2000" b="1" dirty="0">
                <a:solidFill>
                  <a:prstClr val="black"/>
                </a:solidFill>
              </a:rPr>
              <a:t>Zweitausbildungen im Berufsfeld Automobil</a:t>
            </a:r>
            <a:endParaRPr lang="de-CH" sz="2000" dirty="0">
              <a:solidFill>
                <a:prstClr val="black"/>
              </a:solidFill>
            </a:endParaRPr>
          </a:p>
        </p:txBody>
      </p:sp>
      <p:sp>
        <p:nvSpPr>
          <p:cNvPr id="4" name="Textfeld 3">
            <a:extLst>
              <a:ext uri="{FF2B5EF4-FFF2-40B4-BE49-F238E27FC236}">
                <a16:creationId xmlns:a16="http://schemas.microsoft.com/office/drawing/2014/main" id="{697B7A11-45C4-330B-FA9B-1E5D3273ACC2}"/>
              </a:ext>
            </a:extLst>
          </p:cNvPr>
          <p:cNvSpPr txBox="1"/>
          <p:nvPr/>
        </p:nvSpPr>
        <p:spPr>
          <a:xfrm>
            <a:off x="1267618" y="1825471"/>
            <a:ext cx="9790907" cy="923330"/>
          </a:xfrm>
          <a:prstGeom prst="rect">
            <a:avLst/>
          </a:prstGeom>
          <a:noFill/>
        </p:spPr>
        <p:txBody>
          <a:bodyPr wrap="square" rtlCol="0">
            <a:spAutoFit/>
          </a:bodyPr>
          <a:lstStyle/>
          <a:p>
            <a:r>
              <a:rPr lang="de-CH" b="1" dirty="0">
                <a:solidFill>
                  <a:prstClr val="black"/>
                </a:solidFill>
                <a:latin typeface="+mj-lt"/>
              </a:rPr>
              <a:t>Zweitausbildungen -&gt; Fazit</a:t>
            </a:r>
          </a:p>
          <a:p>
            <a:r>
              <a:rPr lang="de-CH" dirty="0">
                <a:solidFill>
                  <a:prstClr val="black"/>
                </a:solidFill>
                <a:latin typeface="+mj-lt"/>
              </a:rPr>
              <a:t>Bei allen Nichtbestandenen lag die Berufskenntnis- und Gesamtnote in der Erstausbildung jeweils unter 4.8</a:t>
            </a:r>
            <a:endParaRPr lang="de-CH" dirty="0">
              <a:latin typeface="+mj-lt"/>
            </a:endParaRPr>
          </a:p>
        </p:txBody>
      </p:sp>
      <p:sp>
        <p:nvSpPr>
          <p:cNvPr id="5" name="Textfeld 4">
            <a:extLst>
              <a:ext uri="{FF2B5EF4-FFF2-40B4-BE49-F238E27FC236}">
                <a16:creationId xmlns:a16="http://schemas.microsoft.com/office/drawing/2014/main" id="{E99695A0-9AE3-9861-9AD0-AC1A82EE7ED0}"/>
              </a:ext>
            </a:extLst>
          </p:cNvPr>
          <p:cNvSpPr txBox="1"/>
          <p:nvPr/>
        </p:nvSpPr>
        <p:spPr>
          <a:xfrm>
            <a:off x="1267618" y="4496395"/>
            <a:ext cx="9029700" cy="1598863"/>
          </a:xfrm>
          <a:prstGeom prst="rect">
            <a:avLst/>
          </a:prstGeom>
          <a:solidFill>
            <a:srgbClr val="92D050"/>
          </a:solidFill>
        </p:spPr>
        <p:txBody>
          <a:bodyPr wrap="square" lIns="216000" tIns="144000" bIns="144000" rtlCol="0">
            <a:spAutoFit/>
          </a:bodyPr>
          <a:lstStyle/>
          <a:p>
            <a:pPr>
              <a:spcBef>
                <a:spcPts val="600"/>
              </a:spcBef>
            </a:pPr>
            <a:r>
              <a:rPr lang="de-CH" sz="2000" dirty="0">
                <a:solidFill>
                  <a:prstClr val="black"/>
                </a:solidFill>
              </a:rPr>
              <a:t>AGVS-Empfehlung für eine Verkürzung:</a:t>
            </a:r>
          </a:p>
          <a:p>
            <a:endParaRPr lang="de-CH" sz="2000" dirty="0">
              <a:solidFill>
                <a:prstClr val="black"/>
              </a:solidFill>
            </a:endParaRPr>
          </a:p>
          <a:p>
            <a:pPr marL="342900" indent="-342900">
              <a:spcAft>
                <a:spcPts val="600"/>
              </a:spcAft>
              <a:buFont typeface="Arial" panose="020B0604020202020204" pitchFamily="34" charset="0"/>
              <a:buChar char="•"/>
            </a:pPr>
            <a:r>
              <a:rPr lang="de-CH" sz="2000" dirty="0">
                <a:solidFill>
                  <a:prstClr val="black"/>
                </a:solidFill>
              </a:rPr>
              <a:t>Erfahrungsnote BK 				-&gt; über 4.8 </a:t>
            </a:r>
          </a:p>
          <a:p>
            <a:pPr marL="342900" indent="-342900">
              <a:spcAft>
                <a:spcPts val="2400"/>
              </a:spcAft>
              <a:buFont typeface="Arial" panose="020B0604020202020204" pitchFamily="34" charset="0"/>
              <a:buChar char="•"/>
            </a:pPr>
            <a:r>
              <a:rPr lang="de-CH" sz="2000" dirty="0">
                <a:solidFill>
                  <a:prstClr val="black"/>
                </a:solidFill>
              </a:rPr>
              <a:t>Schlussnote des QV Erstausbildung 		-&gt; über 4.8 </a:t>
            </a:r>
          </a:p>
        </p:txBody>
      </p:sp>
      <p:sp>
        <p:nvSpPr>
          <p:cNvPr id="6" name="Textfeld 5">
            <a:extLst>
              <a:ext uri="{FF2B5EF4-FFF2-40B4-BE49-F238E27FC236}">
                <a16:creationId xmlns:a16="http://schemas.microsoft.com/office/drawing/2014/main" id="{D83AE8FF-E77B-586F-8867-F2507166BACF}"/>
              </a:ext>
            </a:extLst>
          </p:cNvPr>
          <p:cNvSpPr txBox="1"/>
          <p:nvPr/>
        </p:nvSpPr>
        <p:spPr>
          <a:xfrm>
            <a:off x="1267617" y="3093537"/>
            <a:ext cx="10267157" cy="923330"/>
          </a:xfrm>
          <a:prstGeom prst="rect">
            <a:avLst/>
          </a:prstGeom>
          <a:noFill/>
        </p:spPr>
        <p:txBody>
          <a:bodyPr wrap="square" rtlCol="0">
            <a:spAutoFit/>
          </a:bodyPr>
          <a:lstStyle/>
          <a:p>
            <a:r>
              <a:rPr lang="de-CH" dirty="0">
                <a:solidFill>
                  <a:prstClr val="black"/>
                </a:solidFill>
              </a:rPr>
              <a:t>Verkürzung der Zweitausbildung:</a:t>
            </a:r>
          </a:p>
          <a:p>
            <a:pPr marL="342900" indent="-342900">
              <a:buFont typeface="Arial" panose="020B0604020202020204" pitchFamily="34" charset="0"/>
              <a:buChar char="•"/>
            </a:pPr>
            <a:r>
              <a:rPr lang="de-CH" dirty="0">
                <a:solidFill>
                  <a:prstClr val="black"/>
                </a:solidFill>
              </a:rPr>
              <a:t>Automobil-Assistent EBA -&gt; Automobil-Fachmann EFZ   		Verkürzung 1 Jahr</a:t>
            </a:r>
          </a:p>
          <a:p>
            <a:pPr marL="342900" indent="-342900">
              <a:buFont typeface="Arial" panose="020B0604020202020204" pitchFamily="34" charset="0"/>
              <a:buChar char="•"/>
            </a:pPr>
            <a:r>
              <a:rPr lang="de-CH" dirty="0">
                <a:solidFill>
                  <a:prstClr val="black"/>
                </a:solidFill>
              </a:rPr>
              <a:t>Automobil-Fachmann EFZ -&gt; Automobil-Mechatroniker EFZ	Verkürzung 1-2 Jahre</a:t>
            </a:r>
          </a:p>
        </p:txBody>
      </p:sp>
    </p:spTree>
    <p:extLst>
      <p:ext uri="{BB962C8B-B14F-4D97-AF65-F5344CB8AC3E}">
        <p14:creationId xmlns:p14="http://schemas.microsoft.com/office/powerpoint/2010/main" val="323169205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1">
            <a:extLst>
              <a:ext uri="{FF2B5EF4-FFF2-40B4-BE49-F238E27FC236}">
                <a16:creationId xmlns:a16="http://schemas.microsoft.com/office/drawing/2014/main" id="{7C362E38-ABB9-C73F-9792-23CC8D9B50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CF13AE59-124A-E682-4826-D18E172DD7F8}"/>
              </a:ext>
            </a:extLst>
          </p:cNvPr>
          <p:cNvSpPr txBox="1">
            <a:spLocks noChangeArrowheads="1"/>
          </p:cNvSpPr>
          <p:nvPr/>
        </p:nvSpPr>
        <p:spPr bwMode="auto">
          <a:xfrm>
            <a:off x="3118262" y="2250207"/>
            <a:ext cx="5955476" cy="1962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tabLst>
                <a:tab pos="863600" algn="l"/>
              </a:tabLst>
              <a:defRPr b="1">
                <a:solidFill>
                  <a:schemeClr val="tx1"/>
                </a:solidFill>
                <a:latin typeface="Frutiger 55 Roman" pitchFamily="34" charset="0"/>
              </a:defRPr>
            </a:lvl1pPr>
            <a:lvl2pPr marL="742950" indent="-285750">
              <a:spcBef>
                <a:spcPct val="20000"/>
              </a:spcBef>
              <a:buChar char="•"/>
              <a:tabLst>
                <a:tab pos="863600" algn="l"/>
              </a:tabLst>
              <a:defRPr>
                <a:solidFill>
                  <a:schemeClr val="tx1"/>
                </a:solidFill>
                <a:latin typeface="Frutiger 55 Roman" pitchFamily="34" charset="0"/>
              </a:defRPr>
            </a:lvl2pPr>
            <a:lvl3pPr marL="1143000" indent="-228600">
              <a:spcBef>
                <a:spcPct val="20000"/>
              </a:spcBef>
              <a:buChar char="•"/>
              <a:tabLst>
                <a:tab pos="863600" algn="l"/>
              </a:tabLst>
              <a:defRPr sz="1600">
                <a:solidFill>
                  <a:schemeClr val="tx1"/>
                </a:solidFill>
                <a:latin typeface="Frutiger 55 Roman" pitchFamily="34" charset="0"/>
              </a:defRPr>
            </a:lvl3pPr>
            <a:lvl4pPr marL="1600200" indent="-228600">
              <a:spcBef>
                <a:spcPct val="20000"/>
              </a:spcBef>
              <a:buChar char="–"/>
              <a:tabLst>
                <a:tab pos="863600" algn="l"/>
              </a:tabLst>
              <a:defRPr sz="1400">
                <a:solidFill>
                  <a:schemeClr val="tx1"/>
                </a:solidFill>
                <a:latin typeface="Frutiger 55 Roman" pitchFamily="34" charset="0"/>
              </a:defRPr>
            </a:lvl4pPr>
            <a:lvl5pPr marL="2057400" indent="-228600">
              <a:spcBef>
                <a:spcPct val="20000"/>
              </a:spcBef>
              <a:buChar char="»"/>
              <a:tabLst>
                <a:tab pos="863600" algn="l"/>
              </a:tabLst>
              <a:defRPr sz="1200">
                <a:solidFill>
                  <a:schemeClr val="tx1"/>
                </a:solidFill>
                <a:latin typeface="Frutiger 55 Roman" pitchFamily="34" charset="0"/>
              </a:defRPr>
            </a:lvl5pPr>
            <a:lvl6pPr marL="2514600" indent="-228600" eaLnBrk="0" fontAlgn="base" hangingPunct="0">
              <a:spcBef>
                <a:spcPct val="20000"/>
              </a:spcBef>
              <a:spcAft>
                <a:spcPct val="0"/>
              </a:spcAft>
              <a:buChar char="»"/>
              <a:tabLst>
                <a:tab pos="863600" algn="l"/>
              </a:tabLst>
              <a:defRPr sz="1200">
                <a:solidFill>
                  <a:schemeClr val="tx1"/>
                </a:solidFill>
                <a:latin typeface="Frutiger 55 Roman" pitchFamily="34" charset="0"/>
              </a:defRPr>
            </a:lvl6pPr>
            <a:lvl7pPr marL="2971800" indent="-228600" eaLnBrk="0" fontAlgn="base" hangingPunct="0">
              <a:spcBef>
                <a:spcPct val="20000"/>
              </a:spcBef>
              <a:spcAft>
                <a:spcPct val="0"/>
              </a:spcAft>
              <a:buChar char="»"/>
              <a:tabLst>
                <a:tab pos="863600" algn="l"/>
              </a:tabLst>
              <a:defRPr sz="1200">
                <a:solidFill>
                  <a:schemeClr val="tx1"/>
                </a:solidFill>
                <a:latin typeface="Frutiger 55 Roman" pitchFamily="34" charset="0"/>
              </a:defRPr>
            </a:lvl7pPr>
            <a:lvl8pPr marL="3429000" indent="-228600" eaLnBrk="0" fontAlgn="base" hangingPunct="0">
              <a:spcBef>
                <a:spcPct val="20000"/>
              </a:spcBef>
              <a:spcAft>
                <a:spcPct val="0"/>
              </a:spcAft>
              <a:buChar char="»"/>
              <a:tabLst>
                <a:tab pos="863600" algn="l"/>
              </a:tabLst>
              <a:defRPr sz="1200">
                <a:solidFill>
                  <a:schemeClr val="tx1"/>
                </a:solidFill>
                <a:latin typeface="Frutiger 55 Roman" pitchFamily="34" charset="0"/>
              </a:defRPr>
            </a:lvl8pPr>
            <a:lvl9pPr marL="3886200" indent="-228600" eaLnBrk="0" fontAlgn="base" hangingPunct="0">
              <a:spcBef>
                <a:spcPct val="20000"/>
              </a:spcBef>
              <a:spcAft>
                <a:spcPct val="0"/>
              </a:spcAft>
              <a:buChar char="»"/>
              <a:tabLst>
                <a:tab pos="863600" algn="l"/>
              </a:tabLst>
              <a:defRPr sz="1200">
                <a:solidFill>
                  <a:schemeClr val="tx1"/>
                </a:solidFill>
                <a:latin typeface="Frutiger 55 Roman" pitchFamily="34" charset="0"/>
              </a:defRPr>
            </a:lvl9pPr>
          </a:lstStyle>
          <a:p>
            <a:pPr defTabSz="685800" eaLnBrk="0" hangingPunct="0">
              <a:spcBef>
                <a:spcPct val="0"/>
              </a:spcBef>
              <a:buFontTx/>
              <a:buNone/>
              <a:tabLst>
                <a:tab pos="647700" algn="l"/>
              </a:tabLst>
            </a:pPr>
            <a:r>
              <a:rPr lang="de-DE" altLang="de-DE" sz="4050" i="1" dirty="0">
                <a:solidFill>
                  <a:srgbClr val="339933"/>
                </a:solidFill>
                <a:latin typeface="Frutiger LT Com 55 Roman" panose="020B0503030504020204" pitchFamily="34" charset="0"/>
                <a:cs typeface="Arial" panose="020B0604020202020204" pitchFamily="34" charset="0"/>
              </a:rPr>
              <a:t>Herzlichen Dank für </a:t>
            </a:r>
          </a:p>
          <a:p>
            <a:pPr defTabSz="685800" eaLnBrk="0" hangingPunct="0">
              <a:spcBef>
                <a:spcPct val="0"/>
              </a:spcBef>
              <a:buFontTx/>
              <a:buNone/>
              <a:tabLst>
                <a:tab pos="647700" algn="l"/>
              </a:tabLst>
            </a:pPr>
            <a:r>
              <a:rPr lang="de-DE" altLang="de-DE" sz="4050" i="1" dirty="0">
                <a:solidFill>
                  <a:srgbClr val="339933"/>
                </a:solidFill>
                <a:latin typeface="Frutiger LT Com 55 Roman" panose="020B0503030504020204" pitchFamily="34" charset="0"/>
                <a:cs typeface="Arial" panose="020B0604020202020204" pitchFamily="34" charset="0"/>
              </a:rPr>
              <a:t>Ihr Engagement </a:t>
            </a:r>
          </a:p>
          <a:p>
            <a:pPr defTabSz="685800" eaLnBrk="0" hangingPunct="0">
              <a:spcBef>
                <a:spcPct val="0"/>
              </a:spcBef>
              <a:buFontTx/>
              <a:buNone/>
              <a:tabLst>
                <a:tab pos="647700" algn="l"/>
              </a:tabLst>
            </a:pPr>
            <a:r>
              <a:rPr lang="de-DE" altLang="de-DE" sz="4050" i="1" dirty="0">
                <a:solidFill>
                  <a:srgbClr val="339933"/>
                </a:solidFill>
                <a:latin typeface="Frutiger LT Com 55 Roman" panose="020B0503030504020204" pitchFamily="34" charset="0"/>
                <a:cs typeface="Arial" panose="020B0604020202020204" pitchFamily="34" charset="0"/>
              </a:rPr>
              <a:t>in der Berufsbildung!</a:t>
            </a:r>
          </a:p>
        </p:txBody>
      </p:sp>
    </p:spTree>
    <p:extLst>
      <p:ext uri="{BB962C8B-B14F-4D97-AF65-F5344CB8AC3E}">
        <p14:creationId xmlns:p14="http://schemas.microsoft.com/office/powerpoint/2010/main" val="42198812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Gewerblich Industrielle Berufsschule Solothurn</a:t>
            </a:r>
          </a:p>
        </p:txBody>
      </p:sp>
      <p:sp>
        <p:nvSpPr>
          <p:cNvPr id="4" name="Textfeld 3">
            <a:extLst>
              <a:ext uri="{FF2B5EF4-FFF2-40B4-BE49-F238E27FC236}">
                <a16:creationId xmlns:a16="http://schemas.microsoft.com/office/drawing/2014/main" id="{598CD7D1-0126-45FF-9196-F0051A9C5391}"/>
              </a:ext>
            </a:extLst>
          </p:cNvPr>
          <p:cNvSpPr txBox="1"/>
          <p:nvPr/>
        </p:nvSpPr>
        <p:spPr>
          <a:xfrm>
            <a:off x="1144988" y="2727297"/>
            <a:ext cx="9199659" cy="523220"/>
          </a:xfrm>
          <a:prstGeom prst="rect">
            <a:avLst/>
          </a:prstGeom>
          <a:noFill/>
        </p:spPr>
        <p:txBody>
          <a:bodyPr wrap="square" rtlCol="0">
            <a:spAutoFit/>
          </a:bodyPr>
          <a:lstStyle/>
          <a:p>
            <a:r>
              <a:rPr lang="de-CH" sz="2800" dirty="0"/>
              <a:t>Urs Wartenweiler, Fachlehrer GIBS</a:t>
            </a:r>
          </a:p>
        </p:txBody>
      </p:sp>
    </p:spTree>
    <p:extLst>
      <p:ext uri="{BB962C8B-B14F-4D97-AF65-F5344CB8AC3E}">
        <p14:creationId xmlns:p14="http://schemas.microsoft.com/office/powerpoint/2010/main" val="706666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5C68E5A-2DAA-02C8-D7FF-2F6FDE51939F}"/>
              </a:ext>
            </a:extLst>
          </p:cNvPr>
          <p:cNvSpPr>
            <a:spLocks noGrp="1"/>
          </p:cNvSpPr>
          <p:nvPr>
            <p:ph type="title"/>
          </p:nvPr>
        </p:nvSpPr>
        <p:spPr/>
        <p:txBody>
          <a:bodyPr/>
          <a:lstStyle/>
          <a:p>
            <a:r>
              <a:rPr lang="de-DE" sz="3200" i="0" dirty="0"/>
              <a:t>Informationen der GIBS Solothurn</a:t>
            </a:r>
          </a:p>
        </p:txBody>
      </p:sp>
    </p:spTree>
    <p:extLst>
      <p:ext uri="{BB962C8B-B14F-4D97-AF65-F5344CB8AC3E}">
        <p14:creationId xmlns:p14="http://schemas.microsoft.com/office/powerpoint/2010/main" val="3313708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900FC553-1A33-D85E-4099-41824A9B8497}"/>
              </a:ext>
            </a:extLst>
          </p:cNvPr>
          <p:cNvSpPr>
            <a:spLocks noGrp="1"/>
          </p:cNvSpPr>
          <p:nvPr>
            <p:ph idx="1"/>
          </p:nvPr>
        </p:nvSpPr>
        <p:spPr>
          <a:xfrm>
            <a:off x="2051999" y="2232000"/>
            <a:ext cx="8044107" cy="3600000"/>
          </a:xfrm>
        </p:spPr>
        <p:txBody>
          <a:bodyPr>
            <a:normAutofit/>
          </a:bodyPr>
          <a:lstStyle/>
          <a:p>
            <a:pPr marL="285750" indent="-285750">
              <a:buFontTx/>
              <a:buChar char="-"/>
            </a:pPr>
            <a:r>
              <a:rPr lang="de-DE" sz="2400"/>
              <a:t>Lerncoaching</a:t>
            </a:r>
          </a:p>
          <a:p>
            <a:endParaRPr lang="de-DE" sz="2400" dirty="0"/>
          </a:p>
          <a:p>
            <a:pPr marL="285750" indent="-285750">
              <a:buFontTx/>
              <a:buChar char="-"/>
            </a:pPr>
            <a:r>
              <a:rPr lang="de-DE" sz="2400" dirty="0" err="1"/>
              <a:t>Klassengrösse</a:t>
            </a:r>
            <a:r>
              <a:rPr lang="de-DE" sz="2400" dirty="0"/>
              <a:t>, -trennung, -zusammenlegung</a:t>
            </a:r>
            <a:endParaRPr lang="de-CH" sz="2400" dirty="0"/>
          </a:p>
        </p:txBody>
      </p:sp>
      <p:sp>
        <p:nvSpPr>
          <p:cNvPr id="8" name="Titel 5">
            <a:extLst>
              <a:ext uri="{FF2B5EF4-FFF2-40B4-BE49-F238E27FC236}">
                <a16:creationId xmlns:a16="http://schemas.microsoft.com/office/drawing/2014/main" id="{54B5E964-D25F-8A55-7BEF-B8B1701F4CE5}"/>
              </a:ext>
            </a:extLst>
          </p:cNvPr>
          <p:cNvSpPr>
            <a:spLocks noGrp="1"/>
          </p:cNvSpPr>
          <p:nvPr>
            <p:ph type="title"/>
          </p:nvPr>
        </p:nvSpPr>
        <p:spPr>
          <a:xfrm>
            <a:off x="1364850" y="540428"/>
            <a:ext cx="7803688" cy="900000"/>
          </a:xfrm>
        </p:spPr>
        <p:txBody>
          <a:bodyPr/>
          <a:lstStyle/>
          <a:p>
            <a:r>
              <a:rPr lang="de-DE" sz="3200" i="0" dirty="0"/>
              <a:t>Informationen der GIBS Solothurn</a:t>
            </a:r>
          </a:p>
        </p:txBody>
      </p:sp>
    </p:spTree>
    <p:extLst>
      <p:ext uri="{BB962C8B-B14F-4D97-AF65-F5344CB8AC3E}">
        <p14:creationId xmlns:p14="http://schemas.microsoft.com/office/powerpoint/2010/main" val="1120143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4E362-3868-A336-0A58-6DFED021428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22629A7-26FC-5ADD-5D71-E1599DE71231}"/>
              </a:ext>
            </a:extLst>
          </p:cNvPr>
          <p:cNvSpPr>
            <a:spLocks noGrp="1"/>
          </p:cNvSpPr>
          <p:nvPr>
            <p:ph type="title"/>
          </p:nvPr>
        </p:nvSpPr>
        <p:spPr/>
        <p:txBody>
          <a:bodyPr/>
          <a:lstStyle/>
          <a:p>
            <a:r>
              <a:rPr lang="de-DE" sz="3200" dirty="0"/>
              <a:t>Lerncoaching</a:t>
            </a:r>
            <a:endParaRPr lang="de-CH" sz="3200" dirty="0"/>
          </a:p>
        </p:txBody>
      </p:sp>
      <p:pic>
        <p:nvPicPr>
          <p:cNvPr id="6" name="Inhaltsplatzhalter 5" descr="Ein Bild, das Text, Person, Menschliches Gesicht, Kleidung enthält.&#10;&#10;Automatisch generierte Beschreibung">
            <a:extLst>
              <a:ext uri="{FF2B5EF4-FFF2-40B4-BE49-F238E27FC236}">
                <a16:creationId xmlns:a16="http://schemas.microsoft.com/office/drawing/2014/main" id="{3B3C5BEF-7939-A430-61E9-705528D693FC}"/>
              </a:ext>
            </a:extLst>
          </p:cNvPr>
          <p:cNvPicPr>
            <a:picLocks noGrp="1" noChangeAspect="1"/>
          </p:cNvPicPr>
          <p:nvPr>
            <p:ph idx="1"/>
          </p:nvPr>
        </p:nvPicPr>
        <p:blipFill>
          <a:blip r:embed="rId3"/>
          <a:stretch>
            <a:fillRect/>
          </a:stretch>
        </p:blipFill>
        <p:spPr>
          <a:xfrm>
            <a:off x="2031188" y="1872102"/>
            <a:ext cx="2929917" cy="4075974"/>
          </a:xfrm>
        </p:spPr>
      </p:pic>
      <p:pic>
        <p:nvPicPr>
          <p:cNvPr id="9" name="Grafik 8" descr="Ein Bild, das Text, Screenshot, Schrift, Zahl enthält.&#10;&#10;Automatisch generierte Beschreibung">
            <a:extLst>
              <a:ext uri="{FF2B5EF4-FFF2-40B4-BE49-F238E27FC236}">
                <a16:creationId xmlns:a16="http://schemas.microsoft.com/office/drawing/2014/main" id="{B6C43957-ECA3-7FC3-FC6F-38DEECB50CA5}"/>
              </a:ext>
            </a:extLst>
          </p:cNvPr>
          <p:cNvPicPr>
            <a:picLocks noChangeAspect="1"/>
          </p:cNvPicPr>
          <p:nvPr/>
        </p:nvPicPr>
        <p:blipFill>
          <a:blip r:embed="rId4"/>
          <a:stretch>
            <a:fillRect/>
          </a:stretch>
        </p:blipFill>
        <p:spPr>
          <a:xfrm>
            <a:off x="5656590" y="1755210"/>
            <a:ext cx="3680732" cy="4562362"/>
          </a:xfrm>
          <a:prstGeom prst="rect">
            <a:avLst/>
          </a:prstGeom>
        </p:spPr>
      </p:pic>
    </p:spTree>
    <p:extLst>
      <p:ext uri="{BB962C8B-B14F-4D97-AF65-F5344CB8AC3E}">
        <p14:creationId xmlns:p14="http://schemas.microsoft.com/office/powerpoint/2010/main" val="2447635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7E9C9-5FD7-C518-1435-9C871B56A35C}"/>
              </a:ext>
            </a:extLst>
          </p:cNvPr>
          <p:cNvSpPr>
            <a:spLocks noGrp="1"/>
          </p:cNvSpPr>
          <p:nvPr>
            <p:ph type="title"/>
          </p:nvPr>
        </p:nvSpPr>
        <p:spPr/>
        <p:txBody>
          <a:bodyPr/>
          <a:lstStyle/>
          <a:p>
            <a:r>
              <a:rPr lang="de-DE" sz="3200" dirty="0"/>
              <a:t>Lerncoaching</a:t>
            </a:r>
            <a:endParaRPr lang="de-CH" sz="3200" dirty="0"/>
          </a:p>
        </p:txBody>
      </p:sp>
      <p:sp>
        <p:nvSpPr>
          <p:cNvPr id="3" name="Inhaltsplatzhalter 2">
            <a:extLst>
              <a:ext uri="{FF2B5EF4-FFF2-40B4-BE49-F238E27FC236}">
                <a16:creationId xmlns:a16="http://schemas.microsoft.com/office/drawing/2014/main" id="{B04E6F8A-EE65-8148-1367-69993F7447C2}"/>
              </a:ext>
            </a:extLst>
          </p:cNvPr>
          <p:cNvSpPr>
            <a:spLocks noGrp="1"/>
          </p:cNvSpPr>
          <p:nvPr>
            <p:ph idx="1"/>
          </p:nvPr>
        </p:nvSpPr>
        <p:spPr>
          <a:xfrm>
            <a:off x="1364849" y="1902539"/>
            <a:ext cx="8319781" cy="3927989"/>
          </a:xfrm>
        </p:spPr>
        <p:txBody>
          <a:bodyPr>
            <a:normAutofit/>
          </a:bodyPr>
          <a:lstStyle/>
          <a:p>
            <a:pPr marL="285750" indent="-285750">
              <a:buFont typeface="Verdana" panose="020B0604030504040204" pitchFamily="34" charset="0"/>
              <a:buChar char="-"/>
            </a:pPr>
            <a:r>
              <a:rPr lang="de-DE" sz="1800" dirty="0"/>
              <a:t>Schuljahr 22/23: durchschnittlich 2 Teilnehmer, 6 Abende ohne Lernende</a:t>
            </a:r>
          </a:p>
          <a:p>
            <a:pPr marL="285750" indent="-285750">
              <a:buFont typeface="Verdana" panose="020B0604030504040204" pitchFamily="34" charset="0"/>
              <a:buChar char="-"/>
            </a:pPr>
            <a:r>
              <a:rPr lang="de-DE" sz="1800" dirty="0"/>
              <a:t>Schuljahr 23/24: durchschnittlich 2 Teilnehmer, 9 Abende ohne Lernende</a:t>
            </a:r>
          </a:p>
          <a:p>
            <a:endParaRPr lang="de-DE" sz="1800" dirty="0"/>
          </a:p>
          <a:p>
            <a:endParaRPr lang="de-CH" sz="1800" dirty="0"/>
          </a:p>
        </p:txBody>
      </p:sp>
    </p:spTree>
    <p:extLst>
      <p:ext uri="{BB962C8B-B14F-4D97-AF65-F5344CB8AC3E}">
        <p14:creationId xmlns:p14="http://schemas.microsoft.com/office/powerpoint/2010/main" val="989969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8E6F7-3C09-D3D6-A4CF-A26633CCD1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2683DA-3C97-088A-E500-8FD72B6B0611}"/>
              </a:ext>
            </a:extLst>
          </p:cNvPr>
          <p:cNvSpPr>
            <a:spLocks noGrp="1"/>
          </p:cNvSpPr>
          <p:nvPr>
            <p:ph type="title"/>
          </p:nvPr>
        </p:nvSpPr>
        <p:spPr/>
        <p:txBody>
          <a:bodyPr/>
          <a:lstStyle/>
          <a:p>
            <a:r>
              <a:rPr lang="de-DE" sz="3200" dirty="0"/>
              <a:t>Lerncoaching</a:t>
            </a:r>
            <a:endParaRPr lang="de-CH" sz="3200" dirty="0"/>
          </a:p>
        </p:txBody>
      </p:sp>
      <p:sp>
        <p:nvSpPr>
          <p:cNvPr id="3" name="Inhaltsplatzhalter 2">
            <a:extLst>
              <a:ext uri="{FF2B5EF4-FFF2-40B4-BE49-F238E27FC236}">
                <a16:creationId xmlns:a16="http://schemas.microsoft.com/office/drawing/2014/main" id="{54A05888-BAF1-8D3D-B954-BE677C1A92FF}"/>
              </a:ext>
            </a:extLst>
          </p:cNvPr>
          <p:cNvSpPr>
            <a:spLocks noGrp="1"/>
          </p:cNvSpPr>
          <p:nvPr>
            <p:ph idx="1"/>
          </p:nvPr>
        </p:nvSpPr>
        <p:spPr>
          <a:xfrm>
            <a:off x="1364849" y="1902539"/>
            <a:ext cx="8319781" cy="3927989"/>
          </a:xfrm>
        </p:spPr>
        <p:txBody>
          <a:bodyPr>
            <a:normAutofit/>
          </a:bodyPr>
          <a:lstStyle/>
          <a:p>
            <a:r>
              <a:rPr lang="de-DE" sz="1800" dirty="0"/>
              <a:t>Fazit:	die zu geringe Teilnehmerzahl rechtfertigt kein Aufrechterhalten 	des Lerncoachings.</a:t>
            </a:r>
          </a:p>
          <a:p>
            <a:endParaRPr lang="de-DE" sz="1800" dirty="0"/>
          </a:p>
          <a:p>
            <a:r>
              <a:rPr lang="de-DE" sz="1800" dirty="0"/>
              <a:t>	per Ende 2024 wurde das Lerncoaching im Bereich Automobil 	eingestellt.</a:t>
            </a:r>
          </a:p>
          <a:p>
            <a:endParaRPr lang="de-DE" sz="1800" dirty="0"/>
          </a:p>
          <a:p>
            <a:endParaRPr lang="de-DE" sz="1800" dirty="0"/>
          </a:p>
          <a:p>
            <a:endParaRPr lang="de-CH" sz="1800" dirty="0"/>
          </a:p>
        </p:txBody>
      </p:sp>
    </p:spTree>
    <p:extLst>
      <p:ext uri="{BB962C8B-B14F-4D97-AF65-F5344CB8AC3E}">
        <p14:creationId xmlns:p14="http://schemas.microsoft.com/office/powerpoint/2010/main" val="3954686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7E9C9-5FD7-C518-1435-9C871B56A35C}"/>
              </a:ext>
            </a:extLst>
          </p:cNvPr>
          <p:cNvSpPr>
            <a:spLocks noGrp="1"/>
          </p:cNvSpPr>
          <p:nvPr>
            <p:ph type="title"/>
          </p:nvPr>
        </p:nvSpPr>
        <p:spPr>
          <a:xfrm>
            <a:off x="1364850" y="540428"/>
            <a:ext cx="9805913" cy="900000"/>
          </a:xfrm>
        </p:spPr>
        <p:txBody>
          <a:bodyPr/>
          <a:lstStyle/>
          <a:p>
            <a:r>
              <a:rPr lang="de-DE" sz="3200" dirty="0" err="1"/>
              <a:t>Klassengrösse</a:t>
            </a:r>
            <a:r>
              <a:rPr lang="de-DE" sz="3200" dirty="0"/>
              <a:t>, -trennung, -zusammenlegung</a:t>
            </a:r>
            <a:endParaRPr lang="de-CH" sz="3200" dirty="0"/>
          </a:p>
        </p:txBody>
      </p:sp>
      <p:sp>
        <p:nvSpPr>
          <p:cNvPr id="3" name="Inhaltsplatzhalter 2">
            <a:extLst>
              <a:ext uri="{FF2B5EF4-FFF2-40B4-BE49-F238E27FC236}">
                <a16:creationId xmlns:a16="http://schemas.microsoft.com/office/drawing/2014/main" id="{B04E6F8A-EE65-8148-1367-69993F7447C2}"/>
              </a:ext>
            </a:extLst>
          </p:cNvPr>
          <p:cNvSpPr>
            <a:spLocks noGrp="1"/>
          </p:cNvSpPr>
          <p:nvPr>
            <p:ph idx="1"/>
          </p:nvPr>
        </p:nvSpPr>
        <p:spPr>
          <a:xfrm>
            <a:off x="1364849" y="1902539"/>
            <a:ext cx="8319781" cy="3927989"/>
          </a:xfrm>
        </p:spPr>
        <p:txBody>
          <a:bodyPr>
            <a:normAutofit/>
          </a:bodyPr>
          <a:lstStyle/>
          <a:p>
            <a:r>
              <a:rPr lang="de-DE" sz="1800" dirty="0"/>
              <a:t>Situation:	Während dem laufenden Semester können Klassen 			getrennt oder zusammengelegt werden.</a:t>
            </a:r>
          </a:p>
          <a:p>
            <a:endParaRPr lang="de-DE" sz="1800" dirty="0"/>
          </a:p>
          <a:p>
            <a:r>
              <a:rPr lang="de-DE" sz="1800" dirty="0"/>
              <a:t>		Das betrifft üblicherweise Automobil-Fachleute und 			Automobil-Assistenten.</a:t>
            </a:r>
          </a:p>
          <a:p>
            <a:endParaRPr lang="de-CH" sz="1800" dirty="0"/>
          </a:p>
        </p:txBody>
      </p:sp>
    </p:spTree>
    <p:extLst>
      <p:ext uri="{BB962C8B-B14F-4D97-AF65-F5344CB8AC3E}">
        <p14:creationId xmlns:p14="http://schemas.microsoft.com/office/powerpoint/2010/main" val="2143288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9BFEA-EA0B-2E3E-B06F-D54E7FAC7D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735307-CD09-E9AA-84BE-762CD93C89AF}"/>
              </a:ext>
            </a:extLst>
          </p:cNvPr>
          <p:cNvSpPr>
            <a:spLocks noGrp="1"/>
          </p:cNvSpPr>
          <p:nvPr>
            <p:ph type="title"/>
          </p:nvPr>
        </p:nvSpPr>
        <p:spPr>
          <a:xfrm>
            <a:off x="1364850" y="540428"/>
            <a:ext cx="9805913" cy="900000"/>
          </a:xfrm>
        </p:spPr>
        <p:txBody>
          <a:bodyPr/>
          <a:lstStyle/>
          <a:p>
            <a:r>
              <a:rPr lang="de-DE" sz="3200" dirty="0" err="1"/>
              <a:t>Klassengrösse</a:t>
            </a:r>
            <a:r>
              <a:rPr lang="de-DE" sz="3200" dirty="0"/>
              <a:t>, -trennung, -zusammenlegung</a:t>
            </a:r>
            <a:endParaRPr lang="de-CH" sz="3200" dirty="0"/>
          </a:p>
        </p:txBody>
      </p:sp>
      <p:sp>
        <p:nvSpPr>
          <p:cNvPr id="3" name="Inhaltsplatzhalter 2">
            <a:extLst>
              <a:ext uri="{FF2B5EF4-FFF2-40B4-BE49-F238E27FC236}">
                <a16:creationId xmlns:a16="http://schemas.microsoft.com/office/drawing/2014/main" id="{2DF71430-C123-4788-CBA7-B6C68C41E2BC}"/>
              </a:ext>
            </a:extLst>
          </p:cNvPr>
          <p:cNvSpPr>
            <a:spLocks noGrp="1"/>
          </p:cNvSpPr>
          <p:nvPr>
            <p:ph idx="1"/>
          </p:nvPr>
        </p:nvSpPr>
        <p:spPr>
          <a:xfrm>
            <a:off x="1364849" y="1902539"/>
            <a:ext cx="8319781" cy="3927989"/>
          </a:xfrm>
        </p:spPr>
        <p:txBody>
          <a:bodyPr>
            <a:normAutofit/>
          </a:bodyPr>
          <a:lstStyle/>
          <a:p>
            <a:r>
              <a:rPr lang="de-DE" sz="1800" dirty="0"/>
              <a:t>Vorgabe:	- </a:t>
            </a:r>
            <a:r>
              <a:rPr lang="de-DE" sz="1800" dirty="0" err="1"/>
              <a:t>Klassengrösse</a:t>
            </a:r>
            <a:r>
              <a:rPr lang="de-DE" sz="1800" dirty="0"/>
              <a:t> EBA bis 14 Lernende</a:t>
            </a:r>
          </a:p>
          <a:p>
            <a:r>
              <a:rPr lang="de-DE" sz="1800" dirty="0"/>
              <a:t>		- </a:t>
            </a:r>
            <a:r>
              <a:rPr lang="de-DE" sz="1800" dirty="0" err="1"/>
              <a:t>Klassengrösse</a:t>
            </a:r>
            <a:r>
              <a:rPr lang="de-DE" sz="1800" dirty="0"/>
              <a:t> EFZ bis 26 Lernende</a:t>
            </a:r>
          </a:p>
          <a:p>
            <a:endParaRPr lang="de-DE" sz="1800" dirty="0"/>
          </a:p>
          <a:p>
            <a:r>
              <a:rPr lang="de-DE" sz="1800" dirty="0"/>
              <a:t>		- Stundenplan des nächsten Schuljahres muss bis Ende 		  Juni erstellt sein.</a:t>
            </a:r>
          </a:p>
          <a:p>
            <a:r>
              <a:rPr lang="de-DE" sz="1800" dirty="0"/>
              <a:t>		- Anmeldungen von neuen Lernenden können bis 			  September erfolgen.</a:t>
            </a:r>
          </a:p>
          <a:p>
            <a:r>
              <a:rPr lang="de-DE" sz="1800" dirty="0"/>
              <a:t>		- </a:t>
            </a:r>
            <a:r>
              <a:rPr lang="de-DE" sz="1800" dirty="0" err="1"/>
              <a:t>verhältnismässig</a:t>
            </a:r>
            <a:r>
              <a:rPr lang="de-DE" sz="1800" dirty="0"/>
              <a:t> viele Lehrvertragsänderungen bei 			  den AUF</a:t>
            </a:r>
          </a:p>
          <a:p>
            <a:endParaRPr lang="de-DE" sz="1800" dirty="0"/>
          </a:p>
          <a:p>
            <a:endParaRPr lang="de-CH" sz="1800" dirty="0"/>
          </a:p>
        </p:txBody>
      </p:sp>
    </p:spTree>
    <p:extLst>
      <p:ext uri="{BB962C8B-B14F-4D97-AF65-F5344CB8AC3E}">
        <p14:creationId xmlns:p14="http://schemas.microsoft.com/office/powerpoint/2010/main" val="4201899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Amt für Berufsbildung, Mittel- und Hochschulen SO</a:t>
            </a:r>
          </a:p>
        </p:txBody>
      </p:sp>
      <p:sp>
        <p:nvSpPr>
          <p:cNvPr id="2" name="Textfeld 1">
            <a:extLst>
              <a:ext uri="{FF2B5EF4-FFF2-40B4-BE49-F238E27FC236}">
                <a16:creationId xmlns:a16="http://schemas.microsoft.com/office/drawing/2014/main" id="{D5F50796-52D0-4924-9069-CADBB0633C2B}"/>
              </a:ext>
            </a:extLst>
          </p:cNvPr>
          <p:cNvSpPr txBox="1"/>
          <p:nvPr/>
        </p:nvSpPr>
        <p:spPr>
          <a:xfrm>
            <a:off x="1144988" y="2727297"/>
            <a:ext cx="9199659" cy="523220"/>
          </a:xfrm>
          <a:prstGeom prst="rect">
            <a:avLst/>
          </a:prstGeom>
          <a:noFill/>
        </p:spPr>
        <p:txBody>
          <a:bodyPr wrap="square" rtlCol="0">
            <a:spAutoFit/>
          </a:bodyPr>
          <a:lstStyle/>
          <a:p>
            <a:r>
              <a:rPr lang="de-CH" sz="2800" dirty="0"/>
              <a:t>Rudolf Zimmerli, Berufsinspektor ABMH</a:t>
            </a:r>
          </a:p>
        </p:txBody>
      </p:sp>
    </p:spTree>
    <p:extLst>
      <p:ext uri="{BB962C8B-B14F-4D97-AF65-F5344CB8AC3E}">
        <p14:creationId xmlns:p14="http://schemas.microsoft.com/office/powerpoint/2010/main" val="2284858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22960-EFC5-527D-9B2F-1FE0AAC368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AD471E-19A3-2533-CB81-71BDD0ED7FD7}"/>
              </a:ext>
            </a:extLst>
          </p:cNvPr>
          <p:cNvSpPr>
            <a:spLocks noGrp="1"/>
          </p:cNvSpPr>
          <p:nvPr>
            <p:ph type="title"/>
          </p:nvPr>
        </p:nvSpPr>
        <p:spPr>
          <a:xfrm>
            <a:off x="1364850" y="540428"/>
            <a:ext cx="9805913" cy="900000"/>
          </a:xfrm>
        </p:spPr>
        <p:txBody>
          <a:bodyPr/>
          <a:lstStyle/>
          <a:p>
            <a:r>
              <a:rPr lang="de-DE" sz="3200" dirty="0" err="1"/>
              <a:t>Klassengrösse</a:t>
            </a:r>
            <a:r>
              <a:rPr lang="de-DE" sz="3200" dirty="0"/>
              <a:t>, -trennung, -zusammenlegung</a:t>
            </a:r>
            <a:endParaRPr lang="de-CH" sz="3200" dirty="0"/>
          </a:p>
        </p:txBody>
      </p:sp>
      <p:sp>
        <p:nvSpPr>
          <p:cNvPr id="3" name="Inhaltsplatzhalter 2">
            <a:extLst>
              <a:ext uri="{FF2B5EF4-FFF2-40B4-BE49-F238E27FC236}">
                <a16:creationId xmlns:a16="http://schemas.microsoft.com/office/drawing/2014/main" id="{348FFF05-A977-72E3-44EF-043855F99B31}"/>
              </a:ext>
            </a:extLst>
          </p:cNvPr>
          <p:cNvSpPr>
            <a:spLocks noGrp="1"/>
          </p:cNvSpPr>
          <p:nvPr>
            <p:ph idx="1"/>
          </p:nvPr>
        </p:nvSpPr>
        <p:spPr>
          <a:xfrm>
            <a:off x="1364849" y="1902539"/>
            <a:ext cx="8319781" cy="3927989"/>
          </a:xfrm>
        </p:spPr>
        <p:txBody>
          <a:bodyPr>
            <a:normAutofit/>
          </a:bodyPr>
          <a:lstStyle/>
          <a:p>
            <a:r>
              <a:rPr lang="de-DE" sz="1800" dirty="0"/>
              <a:t>Situation Januar 2025:</a:t>
            </a:r>
          </a:p>
          <a:p>
            <a:r>
              <a:rPr lang="de-DE" sz="1800" dirty="0"/>
              <a:t>	AUA 23: 14 Lernende (Maximum erreicht)</a:t>
            </a:r>
          </a:p>
          <a:p>
            <a:r>
              <a:rPr lang="de-DE" sz="1800" dirty="0"/>
              <a:t>	AUF 23: 27 Lernende (über dem Maximum)</a:t>
            </a:r>
          </a:p>
          <a:p>
            <a:r>
              <a:rPr lang="de-DE" sz="1800" dirty="0"/>
              <a:t>	AUF 24: 24 Lernende (2 Klassen in ABU und Sport)</a:t>
            </a:r>
          </a:p>
          <a:p>
            <a:endParaRPr lang="de-DE" sz="1800" dirty="0"/>
          </a:p>
          <a:p>
            <a:r>
              <a:rPr lang="de-DE" sz="1800" dirty="0"/>
              <a:t>Die Vertragsänderung von einem einzigen Lernenden kann </a:t>
            </a:r>
            <a:r>
              <a:rPr lang="de-DE" sz="1800" dirty="0" err="1"/>
              <a:t>grosse</a:t>
            </a:r>
            <a:r>
              <a:rPr lang="de-DE" sz="1800" dirty="0"/>
              <a:t> Auswirkungen haben.</a:t>
            </a:r>
          </a:p>
          <a:p>
            <a:r>
              <a:rPr lang="de-DE" sz="1800" dirty="0"/>
              <a:t>Klassenzusammenlegungen und –</a:t>
            </a:r>
            <a:r>
              <a:rPr lang="de-DE" sz="1800" dirty="0" err="1"/>
              <a:t>trennungen</a:t>
            </a:r>
            <a:r>
              <a:rPr lang="de-DE" sz="1800" dirty="0"/>
              <a:t> können nicht verhindert werden.</a:t>
            </a:r>
          </a:p>
          <a:p>
            <a:endParaRPr lang="de-DE" sz="1800" dirty="0"/>
          </a:p>
          <a:p>
            <a:endParaRPr lang="de-DE" sz="1800" dirty="0"/>
          </a:p>
          <a:p>
            <a:endParaRPr lang="de-CH" sz="1800" dirty="0"/>
          </a:p>
        </p:txBody>
      </p:sp>
    </p:spTree>
    <p:extLst>
      <p:ext uri="{BB962C8B-B14F-4D97-AF65-F5344CB8AC3E}">
        <p14:creationId xmlns:p14="http://schemas.microsoft.com/office/powerpoint/2010/main" val="399492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5C68E5A-2DAA-02C8-D7FF-2F6FDE51939F}"/>
              </a:ext>
            </a:extLst>
          </p:cNvPr>
          <p:cNvSpPr>
            <a:spLocks noGrp="1"/>
          </p:cNvSpPr>
          <p:nvPr>
            <p:ph type="title"/>
          </p:nvPr>
        </p:nvSpPr>
        <p:spPr/>
        <p:txBody>
          <a:bodyPr/>
          <a:lstStyle/>
          <a:p>
            <a:r>
              <a:rPr lang="de-DE" sz="3200" i="0"/>
              <a:t>Fragen?</a:t>
            </a:r>
            <a:endParaRPr lang="de-DE" sz="3200" i="0" dirty="0"/>
          </a:p>
        </p:txBody>
      </p:sp>
    </p:spTree>
    <p:extLst>
      <p:ext uri="{BB962C8B-B14F-4D97-AF65-F5344CB8AC3E}">
        <p14:creationId xmlns:p14="http://schemas.microsoft.com/office/powerpoint/2010/main" val="438255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Auto Gewerbe Verband Sektion Solothurn</a:t>
            </a:r>
          </a:p>
        </p:txBody>
      </p:sp>
      <p:sp>
        <p:nvSpPr>
          <p:cNvPr id="4" name="Textfeld 3">
            <a:extLst>
              <a:ext uri="{FF2B5EF4-FFF2-40B4-BE49-F238E27FC236}">
                <a16:creationId xmlns:a16="http://schemas.microsoft.com/office/drawing/2014/main" id="{6D618648-5635-48EB-B575-02CC0820F154}"/>
              </a:ext>
            </a:extLst>
          </p:cNvPr>
          <p:cNvSpPr txBox="1"/>
          <p:nvPr/>
        </p:nvSpPr>
        <p:spPr>
          <a:xfrm>
            <a:off x="1144988" y="2727297"/>
            <a:ext cx="9199659" cy="523220"/>
          </a:xfrm>
          <a:prstGeom prst="rect">
            <a:avLst/>
          </a:prstGeom>
          <a:noFill/>
        </p:spPr>
        <p:txBody>
          <a:bodyPr wrap="square" rtlCol="0">
            <a:spAutoFit/>
          </a:bodyPr>
          <a:lstStyle/>
          <a:p>
            <a:r>
              <a:rPr lang="de-CH" sz="2800" dirty="0"/>
              <a:t>Thomas Jenni, AGVS SO</a:t>
            </a:r>
          </a:p>
        </p:txBody>
      </p:sp>
    </p:spTree>
    <p:extLst>
      <p:ext uri="{BB962C8B-B14F-4D97-AF65-F5344CB8AC3E}">
        <p14:creationId xmlns:p14="http://schemas.microsoft.com/office/powerpoint/2010/main" val="2747628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Auto Gewerbe Verband Sektion Solothurn </a:t>
            </a:r>
          </a:p>
        </p:txBody>
      </p:sp>
      <p:sp>
        <p:nvSpPr>
          <p:cNvPr id="2" name="Textfeld 1">
            <a:extLst>
              <a:ext uri="{FF2B5EF4-FFF2-40B4-BE49-F238E27FC236}">
                <a16:creationId xmlns:a16="http://schemas.microsoft.com/office/drawing/2014/main" id="{B8C326DA-E516-4426-81DD-578411F5EEAF}"/>
              </a:ext>
            </a:extLst>
          </p:cNvPr>
          <p:cNvSpPr txBox="1"/>
          <p:nvPr/>
        </p:nvSpPr>
        <p:spPr>
          <a:xfrm>
            <a:off x="838200" y="2305878"/>
            <a:ext cx="8162677" cy="1661993"/>
          </a:xfrm>
          <a:prstGeom prst="rect">
            <a:avLst/>
          </a:prstGeom>
          <a:noFill/>
        </p:spPr>
        <p:txBody>
          <a:bodyPr wrap="square" rtlCol="0">
            <a:spAutoFit/>
          </a:bodyPr>
          <a:lstStyle/>
          <a:p>
            <a:r>
              <a:rPr lang="de-CH" sz="2800" dirty="0" err="1"/>
              <a:t>üK</a:t>
            </a:r>
            <a:r>
              <a:rPr lang="de-CH" sz="2800" dirty="0"/>
              <a:t> Planung – Jahresprogramm</a:t>
            </a:r>
          </a:p>
          <a:p>
            <a:r>
              <a:rPr lang="de-CH" sz="2800" dirty="0"/>
              <a:t>Eignungstest</a:t>
            </a:r>
          </a:p>
          <a:p>
            <a:r>
              <a:rPr lang="de-CH" sz="2800" dirty="0"/>
              <a:t>Termine</a:t>
            </a:r>
          </a:p>
          <a:p>
            <a:endParaRPr lang="de-CH" dirty="0"/>
          </a:p>
        </p:txBody>
      </p:sp>
    </p:spTree>
    <p:extLst>
      <p:ext uri="{BB962C8B-B14F-4D97-AF65-F5344CB8AC3E}">
        <p14:creationId xmlns:p14="http://schemas.microsoft.com/office/powerpoint/2010/main" val="787995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Auto Gewerbe Verband Sektion Solothurn </a:t>
            </a:r>
          </a:p>
        </p:txBody>
      </p:sp>
      <p:pic>
        <p:nvPicPr>
          <p:cNvPr id="4" name="Grafik 3">
            <a:extLst>
              <a:ext uri="{FF2B5EF4-FFF2-40B4-BE49-F238E27FC236}">
                <a16:creationId xmlns:a16="http://schemas.microsoft.com/office/drawing/2014/main" id="{1BD676EF-926F-480B-96F8-A4393C4B0B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421296"/>
            <a:ext cx="2676939" cy="2007704"/>
          </a:xfrm>
          <a:prstGeom prst="rect">
            <a:avLst/>
          </a:prstGeom>
        </p:spPr>
      </p:pic>
      <p:pic>
        <p:nvPicPr>
          <p:cNvPr id="6" name="Grafik 5">
            <a:extLst>
              <a:ext uri="{FF2B5EF4-FFF2-40B4-BE49-F238E27FC236}">
                <a16:creationId xmlns:a16="http://schemas.microsoft.com/office/drawing/2014/main" id="{ADE8F495-F71A-4D1B-AE27-31E4B79F45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99" y="3976046"/>
            <a:ext cx="2676940" cy="2007705"/>
          </a:xfrm>
          <a:prstGeom prst="rect">
            <a:avLst/>
          </a:prstGeom>
        </p:spPr>
      </p:pic>
      <p:sp>
        <p:nvSpPr>
          <p:cNvPr id="7" name="Textfeld 6">
            <a:extLst>
              <a:ext uri="{FF2B5EF4-FFF2-40B4-BE49-F238E27FC236}">
                <a16:creationId xmlns:a16="http://schemas.microsoft.com/office/drawing/2014/main" id="{A8C026EF-8818-461F-B45E-F60DC5BEA4C1}"/>
              </a:ext>
            </a:extLst>
          </p:cNvPr>
          <p:cNvSpPr txBox="1"/>
          <p:nvPr/>
        </p:nvSpPr>
        <p:spPr>
          <a:xfrm>
            <a:off x="4516341" y="1421296"/>
            <a:ext cx="6687047" cy="4616648"/>
          </a:xfrm>
          <a:prstGeom prst="rect">
            <a:avLst/>
          </a:prstGeom>
          <a:noFill/>
        </p:spPr>
        <p:txBody>
          <a:bodyPr wrap="square" rtlCol="0">
            <a:spAutoFit/>
          </a:bodyPr>
          <a:lstStyle/>
          <a:p>
            <a:r>
              <a:rPr lang="de-CH" sz="2400" dirty="0"/>
              <a:t>Fakten zur ÜK Planung</a:t>
            </a:r>
          </a:p>
          <a:p>
            <a:endParaRPr lang="de-CH" dirty="0"/>
          </a:p>
          <a:p>
            <a:pPr marL="285750" indent="-285750">
              <a:buFont typeface="Wingdings" panose="05000000000000000000" pitchFamily="2" charset="2"/>
              <a:buChar char="v"/>
            </a:pPr>
            <a:r>
              <a:rPr lang="de-CH" dirty="0"/>
              <a:t>2 Kurse pro Jahr entspricht ca 16 Kurstage</a:t>
            </a:r>
          </a:p>
          <a:p>
            <a:pPr marL="285750" indent="-285750">
              <a:buFont typeface="Wingdings" panose="05000000000000000000" pitchFamily="2" charset="2"/>
              <a:buChar char="v"/>
            </a:pPr>
            <a:r>
              <a:rPr lang="de-CH" dirty="0"/>
              <a:t>Ab zweitletztem Semester keine </a:t>
            </a:r>
            <a:r>
              <a:rPr lang="de-CH" dirty="0" err="1"/>
              <a:t>üK</a:t>
            </a:r>
            <a:r>
              <a:rPr lang="de-CH" dirty="0"/>
              <a:t> mehr für QV Absolventen</a:t>
            </a:r>
          </a:p>
          <a:p>
            <a:pPr marL="285750" indent="-285750">
              <a:buFont typeface="Wingdings" panose="05000000000000000000" pitchFamily="2" charset="2"/>
              <a:buChar char="v"/>
            </a:pPr>
            <a:r>
              <a:rPr lang="de-CH" dirty="0"/>
              <a:t>Lehrplan</a:t>
            </a:r>
          </a:p>
          <a:p>
            <a:pPr marL="285750" indent="-285750">
              <a:buFont typeface="Wingdings" panose="05000000000000000000" pitchFamily="2" charset="2"/>
              <a:buChar char="v"/>
            </a:pPr>
            <a:r>
              <a:rPr lang="de-CH" dirty="0"/>
              <a:t>Schultage</a:t>
            </a:r>
          </a:p>
          <a:p>
            <a:pPr marL="285750" indent="-285750">
              <a:buFont typeface="Wingdings" panose="05000000000000000000" pitchFamily="2" charset="2"/>
              <a:buChar char="v"/>
            </a:pPr>
            <a:r>
              <a:rPr lang="de-CH" dirty="0"/>
              <a:t>AAS: 20 Kurstage/Lehrzeit, 1 Tag Schule</a:t>
            </a:r>
          </a:p>
          <a:p>
            <a:pPr marL="285750" indent="-285750">
              <a:buFont typeface="Wingdings" panose="05000000000000000000" pitchFamily="2" charset="2"/>
              <a:buChar char="v"/>
            </a:pPr>
            <a:r>
              <a:rPr lang="de-CH" dirty="0"/>
              <a:t>AF:   40 Kurstage/Lehrzeit, 1 – 1,5 Tage Schule</a:t>
            </a:r>
          </a:p>
          <a:p>
            <a:pPr marL="285750" indent="-285750">
              <a:buFont typeface="Wingdings" panose="05000000000000000000" pitchFamily="2" charset="2"/>
              <a:buChar char="v"/>
            </a:pPr>
            <a:r>
              <a:rPr lang="de-CH" dirty="0"/>
              <a:t>AM: 68 Kurstage/Lehrzeit, 1 – 1,5 Tage Schule </a:t>
            </a:r>
          </a:p>
          <a:p>
            <a:pPr marL="285750" indent="-285750">
              <a:buFont typeface="Wingdings" panose="05000000000000000000" pitchFamily="2" charset="2"/>
              <a:buChar char="v"/>
            </a:pPr>
            <a:r>
              <a:rPr lang="de-CH" dirty="0"/>
              <a:t>Anz. Lernende: 164, verteilt auf 10 Schulklassen</a:t>
            </a:r>
          </a:p>
          <a:p>
            <a:pPr marL="285750" indent="-285750">
              <a:buFont typeface="Wingdings" panose="05000000000000000000" pitchFamily="2" charset="2"/>
              <a:buChar char="v"/>
            </a:pPr>
            <a:r>
              <a:rPr lang="de-CH" dirty="0"/>
              <a:t>Gruppengrösse ÜK; idealerweise 10, max. 15</a:t>
            </a:r>
          </a:p>
          <a:p>
            <a:pPr marL="285750" indent="-285750">
              <a:buFont typeface="Wingdings" panose="05000000000000000000" pitchFamily="2" charset="2"/>
              <a:buChar char="v"/>
            </a:pPr>
            <a:r>
              <a:rPr lang="de-CH" dirty="0"/>
              <a:t>Aufgebote werden in der Regel mindestens 6 Wochen im Voraus verschickt.</a:t>
            </a:r>
          </a:p>
          <a:p>
            <a:pPr marL="285750" indent="-285750">
              <a:buFont typeface="Wingdings" panose="05000000000000000000" pitchFamily="2" charset="2"/>
              <a:buChar char="v"/>
            </a:pPr>
            <a:r>
              <a:rPr lang="de-CH" dirty="0"/>
              <a:t>Jahresplanung ist auf </a:t>
            </a:r>
            <a:r>
              <a:rPr lang="de-CH" dirty="0">
                <a:hlinkClick r:id="rId4"/>
              </a:rPr>
              <a:t>www.agvs-so.ch</a:t>
            </a:r>
            <a:r>
              <a:rPr lang="de-CH" dirty="0"/>
              <a:t> ersichtlich.</a:t>
            </a:r>
          </a:p>
          <a:p>
            <a:pPr marL="285750" indent="-285750">
              <a:buFont typeface="Wingdings" panose="05000000000000000000" pitchFamily="2" charset="2"/>
              <a:buChar char="v"/>
            </a:pPr>
            <a:endParaRPr lang="de-CH" dirty="0"/>
          </a:p>
          <a:p>
            <a:endParaRPr lang="de-CH" dirty="0"/>
          </a:p>
        </p:txBody>
      </p:sp>
    </p:spTree>
    <p:extLst>
      <p:ext uri="{BB962C8B-B14F-4D97-AF65-F5344CB8AC3E}">
        <p14:creationId xmlns:p14="http://schemas.microsoft.com/office/powerpoint/2010/main" val="3057577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Auto Gewerbe Verband Sektion Solothurn </a:t>
            </a:r>
          </a:p>
        </p:txBody>
      </p:sp>
      <p:graphicFrame>
        <p:nvGraphicFramePr>
          <p:cNvPr id="2" name="Objekt 1">
            <a:extLst>
              <a:ext uri="{FF2B5EF4-FFF2-40B4-BE49-F238E27FC236}">
                <a16:creationId xmlns:a16="http://schemas.microsoft.com/office/drawing/2014/main" id="{4832D450-0F9E-47C8-8A31-41185B696ABE}"/>
              </a:ext>
            </a:extLst>
          </p:cNvPr>
          <p:cNvGraphicFramePr>
            <a:graphicFrameLocks noChangeAspect="1"/>
          </p:cNvGraphicFramePr>
          <p:nvPr>
            <p:extLst>
              <p:ext uri="{D42A27DB-BD31-4B8C-83A1-F6EECF244321}">
                <p14:modId xmlns:p14="http://schemas.microsoft.com/office/powerpoint/2010/main" val="2713423768"/>
              </p:ext>
            </p:extLst>
          </p:nvPr>
        </p:nvGraphicFramePr>
        <p:xfrm>
          <a:off x="838200" y="1430331"/>
          <a:ext cx="6404317" cy="4286657"/>
        </p:xfrm>
        <a:graphic>
          <a:graphicData uri="http://schemas.openxmlformats.org/presentationml/2006/ole">
            <mc:AlternateContent xmlns:mc="http://schemas.openxmlformats.org/markup-compatibility/2006">
              <mc:Choice xmlns:v="urn:schemas-microsoft-com:vml" Requires="v">
                <p:oleObj spid="_x0000_s1030" name="Worksheet" r:id="rId3" imgW="9506084" imgH="6362632" progId="Excel.Sheet.12">
                  <p:embed/>
                </p:oleObj>
              </mc:Choice>
              <mc:Fallback>
                <p:oleObj name="Worksheet" r:id="rId3" imgW="9506084" imgH="6362632" progId="Excel.Sheet.12">
                  <p:embed/>
                  <p:pic>
                    <p:nvPicPr>
                      <p:cNvPr id="0" name=""/>
                      <p:cNvPicPr/>
                      <p:nvPr/>
                    </p:nvPicPr>
                    <p:blipFill>
                      <a:blip r:embed="rId4"/>
                      <a:stretch>
                        <a:fillRect/>
                      </a:stretch>
                    </p:blipFill>
                    <p:spPr>
                      <a:xfrm>
                        <a:off x="838200" y="1430331"/>
                        <a:ext cx="6404317" cy="4286657"/>
                      </a:xfrm>
                      <a:prstGeom prst="rect">
                        <a:avLst/>
                      </a:prstGeom>
                    </p:spPr>
                  </p:pic>
                </p:oleObj>
              </mc:Fallback>
            </mc:AlternateContent>
          </a:graphicData>
        </a:graphic>
      </p:graphicFrame>
      <p:sp>
        <p:nvSpPr>
          <p:cNvPr id="4" name="Textfeld 3">
            <a:extLst>
              <a:ext uri="{FF2B5EF4-FFF2-40B4-BE49-F238E27FC236}">
                <a16:creationId xmlns:a16="http://schemas.microsoft.com/office/drawing/2014/main" id="{468D259A-D378-489A-9123-487C7F6EB7B3}"/>
              </a:ext>
            </a:extLst>
          </p:cNvPr>
          <p:cNvSpPr txBox="1"/>
          <p:nvPr/>
        </p:nvSpPr>
        <p:spPr>
          <a:xfrm>
            <a:off x="7347005" y="1516913"/>
            <a:ext cx="4844995" cy="2062103"/>
          </a:xfrm>
          <a:prstGeom prst="rect">
            <a:avLst/>
          </a:prstGeom>
          <a:noFill/>
        </p:spPr>
        <p:txBody>
          <a:bodyPr wrap="square" rtlCol="0">
            <a:spAutoFit/>
          </a:bodyPr>
          <a:lstStyle/>
          <a:p>
            <a:r>
              <a:rPr lang="de-CH" dirty="0"/>
              <a:t>Kurswochen: grün = 33</a:t>
            </a:r>
          </a:p>
          <a:p>
            <a:r>
              <a:rPr lang="de-CH" dirty="0"/>
              <a:t>QV: 	       gelb = keine Kurse möglich</a:t>
            </a:r>
          </a:p>
          <a:p>
            <a:r>
              <a:rPr lang="de-CH" dirty="0"/>
              <a:t>Schulferien:   braun, keine Kurse möglich</a:t>
            </a:r>
          </a:p>
          <a:p>
            <a:r>
              <a:rPr lang="de-CH" dirty="0"/>
              <a:t>Feiertage:      blau, Brückentage sind kaum</a:t>
            </a:r>
          </a:p>
          <a:p>
            <a:r>
              <a:rPr lang="de-CH" dirty="0"/>
              <a:t>                        planbar</a:t>
            </a:r>
          </a:p>
          <a:p>
            <a:r>
              <a:rPr lang="de-CH" dirty="0"/>
              <a:t>Reifensaison: rot</a:t>
            </a:r>
          </a:p>
          <a:p>
            <a:r>
              <a:rPr lang="de-CH" dirty="0"/>
              <a:t>Kurswoche:    grün – rot </a:t>
            </a:r>
            <a:r>
              <a:rPr lang="de-CH" sz="2000" dirty="0"/>
              <a:t>= 24</a:t>
            </a:r>
            <a:endParaRPr lang="de-CH" dirty="0"/>
          </a:p>
        </p:txBody>
      </p:sp>
      <p:sp>
        <p:nvSpPr>
          <p:cNvPr id="5" name="Rechteck 4">
            <a:extLst>
              <a:ext uri="{FF2B5EF4-FFF2-40B4-BE49-F238E27FC236}">
                <a16:creationId xmlns:a16="http://schemas.microsoft.com/office/drawing/2014/main" id="{E90312AE-D751-454A-B5D4-8C54B8AE6470}"/>
              </a:ext>
            </a:extLst>
          </p:cNvPr>
          <p:cNvSpPr/>
          <p:nvPr/>
        </p:nvSpPr>
        <p:spPr>
          <a:xfrm>
            <a:off x="2083242" y="3573659"/>
            <a:ext cx="524786" cy="17537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echteck 5">
            <a:extLst>
              <a:ext uri="{FF2B5EF4-FFF2-40B4-BE49-F238E27FC236}">
                <a16:creationId xmlns:a16="http://schemas.microsoft.com/office/drawing/2014/main" id="{A483AB7F-9AE8-4DEA-9445-CE7FA3A44C84}"/>
              </a:ext>
            </a:extLst>
          </p:cNvPr>
          <p:cNvSpPr/>
          <p:nvPr/>
        </p:nvSpPr>
        <p:spPr>
          <a:xfrm>
            <a:off x="2608028" y="4410761"/>
            <a:ext cx="524786" cy="7814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extLst>
              <a:ext uri="{FF2B5EF4-FFF2-40B4-BE49-F238E27FC236}">
                <a16:creationId xmlns:a16="http://schemas.microsoft.com/office/drawing/2014/main" id="{DE5122FE-A3BC-467F-A2E4-F1F222873F37}"/>
              </a:ext>
            </a:extLst>
          </p:cNvPr>
          <p:cNvSpPr/>
          <p:nvPr/>
        </p:nvSpPr>
        <p:spPr>
          <a:xfrm>
            <a:off x="5670606" y="3573659"/>
            <a:ext cx="524786" cy="21433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extLst>
              <a:ext uri="{FF2B5EF4-FFF2-40B4-BE49-F238E27FC236}">
                <a16:creationId xmlns:a16="http://schemas.microsoft.com/office/drawing/2014/main" id="{85E9CE7D-1CD5-4CF2-891C-A99E084AF875}"/>
              </a:ext>
            </a:extLst>
          </p:cNvPr>
          <p:cNvSpPr/>
          <p:nvPr/>
        </p:nvSpPr>
        <p:spPr>
          <a:xfrm>
            <a:off x="6196717" y="1675285"/>
            <a:ext cx="524786" cy="40417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9014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Auto Gewerbe Verband Sektion Solothurn </a:t>
            </a:r>
          </a:p>
        </p:txBody>
      </p:sp>
      <p:sp>
        <p:nvSpPr>
          <p:cNvPr id="4" name="Textfeld 3">
            <a:extLst>
              <a:ext uri="{FF2B5EF4-FFF2-40B4-BE49-F238E27FC236}">
                <a16:creationId xmlns:a16="http://schemas.microsoft.com/office/drawing/2014/main" id="{B374E1B7-DCE9-49AA-B9D5-8CB07633564B}"/>
              </a:ext>
            </a:extLst>
          </p:cNvPr>
          <p:cNvSpPr txBox="1"/>
          <p:nvPr/>
        </p:nvSpPr>
        <p:spPr>
          <a:xfrm>
            <a:off x="838200" y="1637969"/>
            <a:ext cx="11353800" cy="4678204"/>
          </a:xfrm>
          <a:prstGeom prst="rect">
            <a:avLst/>
          </a:prstGeom>
          <a:noFill/>
        </p:spPr>
        <p:txBody>
          <a:bodyPr wrap="square" rtlCol="0">
            <a:spAutoFit/>
          </a:bodyPr>
          <a:lstStyle/>
          <a:p>
            <a:r>
              <a:rPr lang="de-CH" sz="2800" dirty="0" err="1">
                <a:solidFill>
                  <a:srgbClr val="FF0000"/>
                </a:solidFill>
              </a:rPr>
              <a:t>üK</a:t>
            </a:r>
            <a:r>
              <a:rPr lang="de-CH" sz="2800" dirty="0">
                <a:solidFill>
                  <a:srgbClr val="FF0000"/>
                </a:solidFill>
              </a:rPr>
              <a:t> Planung  FAZIT</a:t>
            </a:r>
          </a:p>
          <a:p>
            <a:endParaRPr lang="de-CH" sz="2800" dirty="0"/>
          </a:p>
          <a:p>
            <a:pPr marL="457200" indent="-457200">
              <a:buFontTx/>
              <a:buChar char="-"/>
            </a:pPr>
            <a:r>
              <a:rPr lang="de-CH" sz="2800" dirty="0"/>
              <a:t>Teilt uns frühzeitig Änderungen bezüglich Verschiebungen/Lehrvertragsänderungen mit. Kommuniziert mit uns.</a:t>
            </a:r>
          </a:p>
          <a:p>
            <a:pPr marL="457200" indent="-457200">
              <a:buFontTx/>
              <a:buChar char="-"/>
            </a:pPr>
            <a:r>
              <a:rPr lang="de-CH" sz="2800" dirty="0"/>
              <a:t>Jahresplanung ist auf unserer Webseite aufgeschaltet.</a:t>
            </a:r>
          </a:p>
          <a:p>
            <a:pPr marL="457200" indent="-457200">
              <a:buFontTx/>
              <a:buChar char="-"/>
            </a:pPr>
            <a:r>
              <a:rPr lang="de-CH" sz="2800" dirty="0"/>
              <a:t>Die Kurse werden mindestens 6 Wochen im Voraus aufgeboten (Sephir).</a:t>
            </a:r>
          </a:p>
          <a:p>
            <a:pPr marL="457200" indent="-457200">
              <a:buFontTx/>
              <a:buChar char="-"/>
            </a:pPr>
            <a:r>
              <a:rPr lang="de-CH" sz="2800" dirty="0"/>
              <a:t>Verschiebungen sind bedingt möglich, sind aber an verschiedenen Vorgaben gebunden.</a:t>
            </a:r>
          </a:p>
          <a:p>
            <a:pPr marL="457200" indent="-457200">
              <a:buFontTx/>
              <a:buChar char="-"/>
            </a:pPr>
            <a:r>
              <a:rPr lang="de-CH" sz="2800" i="1" dirty="0"/>
              <a:t>Bildet mehr  Lernende aus; das gibt mehr Klassen und unsere Flexibilität wird grösser!</a:t>
            </a:r>
          </a:p>
          <a:p>
            <a:endParaRPr lang="de-CH" dirty="0"/>
          </a:p>
        </p:txBody>
      </p:sp>
      <p:pic>
        <p:nvPicPr>
          <p:cNvPr id="5" name="Grafik 4">
            <a:extLst>
              <a:ext uri="{FF2B5EF4-FFF2-40B4-BE49-F238E27FC236}">
                <a16:creationId xmlns:a16="http://schemas.microsoft.com/office/drawing/2014/main" id="{59285768-7BEB-4C4C-875C-27858EC6483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00169" y="5486400"/>
            <a:ext cx="832244" cy="665464"/>
          </a:xfrm>
          <a:prstGeom prst="rect">
            <a:avLst/>
          </a:prstGeom>
        </p:spPr>
      </p:pic>
    </p:spTree>
    <p:extLst>
      <p:ext uri="{BB962C8B-B14F-4D97-AF65-F5344CB8AC3E}">
        <p14:creationId xmlns:p14="http://schemas.microsoft.com/office/powerpoint/2010/main" val="2168606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Auto Gewerbe Verband Sektion Solothurn </a:t>
            </a:r>
          </a:p>
        </p:txBody>
      </p:sp>
      <p:sp>
        <p:nvSpPr>
          <p:cNvPr id="2" name="Textfeld 1">
            <a:extLst>
              <a:ext uri="{FF2B5EF4-FFF2-40B4-BE49-F238E27FC236}">
                <a16:creationId xmlns:a16="http://schemas.microsoft.com/office/drawing/2014/main" id="{B8C326DA-E516-4426-81DD-578411F5EEAF}"/>
              </a:ext>
            </a:extLst>
          </p:cNvPr>
          <p:cNvSpPr txBox="1"/>
          <p:nvPr/>
        </p:nvSpPr>
        <p:spPr>
          <a:xfrm>
            <a:off x="548718" y="1500681"/>
            <a:ext cx="10129884" cy="5078313"/>
          </a:xfrm>
          <a:prstGeom prst="rect">
            <a:avLst/>
          </a:prstGeom>
          <a:noFill/>
        </p:spPr>
        <p:txBody>
          <a:bodyPr wrap="square" rtlCol="0">
            <a:spAutoFit/>
          </a:bodyPr>
          <a:lstStyle/>
          <a:p>
            <a:r>
              <a:rPr lang="de-CH" sz="2800" dirty="0"/>
              <a:t>Einungstest</a:t>
            </a:r>
          </a:p>
          <a:p>
            <a:endParaRPr lang="de-CH" sz="2800" dirty="0"/>
          </a:p>
          <a:p>
            <a:r>
              <a:rPr lang="de-CH" sz="2000" dirty="0"/>
              <a:t>Pro Jahr führen wir folgende Anzahl Tests durch:</a:t>
            </a:r>
          </a:p>
          <a:p>
            <a:pPr marL="514350" indent="-514350">
              <a:buAutoNum type="arabicPlain" startAt="2024"/>
            </a:pPr>
            <a:r>
              <a:rPr lang="de-CH" sz="2000" dirty="0"/>
              <a:t> 		2023		2022		2021</a:t>
            </a:r>
          </a:p>
          <a:p>
            <a:r>
              <a:rPr lang="de-CH" sz="2800" dirty="0"/>
              <a:t>97		89		87		108</a:t>
            </a:r>
          </a:p>
          <a:p>
            <a:r>
              <a:rPr lang="de-CH" sz="2800" dirty="0"/>
              <a:t> </a:t>
            </a:r>
          </a:p>
          <a:p>
            <a:r>
              <a:rPr lang="de-CH" sz="2800" dirty="0"/>
              <a:t>Feststellung:</a:t>
            </a:r>
          </a:p>
          <a:p>
            <a:pPr marL="342900" indent="-342900">
              <a:buFont typeface="Wingdings" panose="05000000000000000000" pitchFamily="2" charset="2"/>
              <a:buChar char="Ø"/>
            </a:pPr>
            <a:r>
              <a:rPr lang="de-CH" sz="2000" dirty="0"/>
              <a:t>1/3 der Teilnehmer erhalten die Empfehlung AAS</a:t>
            </a:r>
          </a:p>
          <a:p>
            <a:pPr marL="342900" indent="-342900">
              <a:buFont typeface="Wingdings" panose="05000000000000000000" pitchFamily="2" charset="2"/>
              <a:buChar char="Ø"/>
            </a:pPr>
            <a:r>
              <a:rPr lang="de-CH" sz="2000" dirty="0"/>
              <a:t>1/3 der Teilnehmer erhalten die Empfehlung AF</a:t>
            </a:r>
          </a:p>
          <a:p>
            <a:pPr marL="342900" indent="-342900">
              <a:buFont typeface="Wingdings" panose="05000000000000000000" pitchFamily="2" charset="2"/>
              <a:buChar char="Ø"/>
            </a:pPr>
            <a:r>
              <a:rPr lang="de-CH" sz="2000" dirty="0"/>
              <a:t>1/5 der Teilnehmer erhalten die Empfehlung AM</a:t>
            </a:r>
          </a:p>
          <a:p>
            <a:pPr marL="342900" indent="-342900">
              <a:buFont typeface="Wingdings" panose="05000000000000000000" pitchFamily="2" charset="2"/>
              <a:buChar char="Ø"/>
            </a:pPr>
            <a:r>
              <a:rPr lang="de-CH" sz="2000" dirty="0"/>
              <a:t>die restlichen Teilnehmer erhalten keine Empfehlung für eine technische Ausbildung. </a:t>
            </a:r>
          </a:p>
          <a:p>
            <a:r>
              <a:rPr lang="de-CH" sz="2800" dirty="0"/>
              <a:t>     </a:t>
            </a:r>
          </a:p>
          <a:p>
            <a:r>
              <a:rPr lang="de-CH" dirty="0"/>
              <a:t>Der Eignungstest gibt uns aber einen guten Überblick, welcher Schüler für welchen Beruf geeignet ist. Nutzt also dieses Angebot. </a:t>
            </a:r>
          </a:p>
        </p:txBody>
      </p:sp>
    </p:spTree>
    <p:extLst>
      <p:ext uri="{BB962C8B-B14F-4D97-AF65-F5344CB8AC3E}">
        <p14:creationId xmlns:p14="http://schemas.microsoft.com/office/powerpoint/2010/main" val="230674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Auto Gewerbe Verband Sektion Solothurn </a:t>
            </a:r>
          </a:p>
        </p:txBody>
      </p:sp>
      <p:sp>
        <p:nvSpPr>
          <p:cNvPr id="2" name="Textfeld 1">
            <a:extLst>
              <a:ext uri="{FF2B5EF4-FFF2-40B4-BE49-F238E27FC236}">
                <a16:creationId xmlns:a16="http://schemas.microsoft.com/office/drawing/2014/main" id="{B8C326DA-E516-4426-81DD-578411F5EEAF}"/>
              </a:ext>
            </a:extLst>
          </p:cNvPr>
          <p:cNvSpPr txBox="1"/>
          <p:nvPr/>
        </p:nvSpPr>
        <p:spPr>
          <a:xfrm>
            <a:off x="548718" y="1500681"/>
            <a:ext cx="10129884" cy="4339650"/>
          </a:xfrm>
          <a:prstGeom prst="rect">
            <a:avLst/>
          </a:prstGeom>
          <a:noFill/>
        </p:spPr>
        <p:txBody>
          <a:bodyPr wrap="square" rtlCol="0">
            <a:spAutoFit/>
          </a:bodyPr>
          <a:lstStyle/>
          <a:p>
            <a:r>
              <a:rPr lang="de-CH" sz="2800" dirty="0"/>
              <a:t>Personalgewinnung – </a:t>
            </a:r>
            <a:r>
              <a:rPr lang="de-CH" sz="2800" b="1" dirty="0"/>
              <a:t>Auswahl von zukünftigen Lernenden</a:t>
            </a:r>
          </a:p>
          <a:p>
            <a:endParaRPr lang="de-CH" sz="2800" dirty="0"/>
          </a:p>
          <a:p>
            <a:r>
              <a:rPr lang="de-CH" sz="2000" b="1" dirty="0">
                <a:solidFill>
                  <a:srgbClr val="FF0000"/>
                </a:solidFill>
              </a:rPr>
              <a:t>Unsere Unterstützung:</a:t>
            </a:r>
          </a:p>
          <a:p>
            <a:endParaRPr lang="de-CH" sz="2000" dirty="0"/>
          </a:p>
          <a:p>
            <a:pPr marL="342900" indent="-342900">
              <a:buFontTx/>
              <a:buChar char="-"/>
            </a:pPr>
            <a:r>
              <a:rPr lang="de-CH" sz="2000" dirty="0" err="1"/>
              <a:t>Dossierbeurteilung</a:t>
            </a:r>
            <a:endParaRPr lang="de-CH" sz="2000" dirty="0"/>
          </a:p>
          <a:p>
            <a:r>
              <a:rPr lang="de-CH" sz="2000" dirty="0"/>
              <a:t>	Zeugnisse</a:t>
            </a:r>
          </a:p>
          <a:p>
            <a:r>
              <a:rPr lang="de-CH" sz="2000" dirty="0"/>
              <a:t>	Arbeits-, Lern- und Sozialverhalten</a:t>
            </a:r>
          </a:p>
          <a:p>
            <a:r>
              <a:rPr lang="de-CH" sz="2000" dirty="0"/>
              <a:t>	Interessenbeurteilung</a:t>
            </a:r>
          </a:p>
          <a:p>
            <a:r>
              <a:rPr lang="de-CH" sz="2000" dirty="0"/>
              <a:t>	Check S2</a:t>
            </a:r>
          </a:p>
          <a:p>
            <a:pPr marL="285750" indent="-285750">
              <a:buFontTx/>
              <a:buChar char="-"/>
            </a:pPr>
            <a:r>
              <a:rPr lang="de-CH" sz="2000" dirty="0"/>
              <a:t> Aufgebot zum Eignungstest</a:t>
            </a:r>
          </a:p>
          <a:p>
            <a:pPr marL="285750" indent="-285750">
              <a:buFontTx/>
              <a:buChar char="-"/>
            </a:pPr>
            <a:r>
              <a:rPr lang="de-CH" sz="2000" dirty="0"/>
              <a:t> Referenzauskunft</a:t>
            </a:r>
          </a:p>
          <a:p>
            <a:pPr marL="285750" indent="-285750">
              <a:buFontTx/>
              <a:buChar char="-"/>
            </a:pPr>
            <a:r>
              <a:rPr lang="de-CH" sz="2000" dirty="0"/>
              <a:t> Eignungsabklärungen</a:t>
            </a:r>
          </a:p>
          <a:p>
            <a:pPr marL="285750" indent="-285750">
              <a:buFontTx/>
              <a:buChar char="-"/>
            </a:pPr>
            <a:r>
              <a:rPr lang="de-CH" sz="2000" dirty="0"/>
              <a:t> Fazit</a:t>
            </a:r>
          </a:p>
        </p:txBody>
      </p:sp>
      <p:pic>
        <p:nvPicPr>
          <p:cNvPr id="2050" name="Picture 2" descr="Personalgewinnung: Definition, Methoden, Instrumente">
            <a:extLst>
              <a:ext uri="{FF2B5EF4-FFF2-40B4-BE49-F238E27FC236}">
                <a16:creationId xmlns:a16="http://schemas.microsoft.com/office/drawing/2014/main" id="{15E39D42-B08D-44F2-AD50-D4B4736A3B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4800" y="2358681"/>
            <a:ext cx="4614148" cy="307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245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Auto Gewerbe Verband Sektion Solothurn </a:t>
            </a:r>
          </a:p>
        </p:txBody>
      </p:sp>
      <p:sp>
        <p:nvSpPr>
          <p:cNvPr id="2" name="Textfeld 1">
            <a:extLst>
              <a:ext uri="{FF2B5EF4-FFF2-40B4-BE49-F238E27FC236}">
                <a16:creationId xmlns:a16="http://schemas.microsoft.com/office/drawing/2014/main" id="{B8C326DA-E516-4426-81DD-578411F5EEAF}"/>
              </a:ext>
            </a:extLst>
          </p:cNvPr>
          <p:cNvSpPr txBox="1"/>
          <p:nvPr/>
        </p:nvSpPr>
        <p:spPr>
          <a:xfrm>
            <a:off x="838200" y="1455088"/>
            <a:ext cx="8162677" cy="5109091"/>
          </a:xfrm>
          <a:prstGeom prst="rect">
            <a:avLst/>
          </a:prstGeom>
          <a:noFill/>
        </p:spPr>
        <p:txBody>
          <a:bodyPr wrap="square" rtlCol="0">
            <a:spAutoFit/>
          </a:bodyPr>
          <a:lstStyle/>
          <a:p>
            <a:r>
              <a:rPr lang="de-CH" sz="2800" dirty="0"/>
              <a:t>Termine</a:t>
            </a:r>
          </a:p>
          <a:p>
            <a:r>
              <a:rPr lang="de-CH" sz="2800" dirty="0"/>
              <a:t> </a:t>
            </a:r>
          </a:p>
          <a:p>
            <a:r>
              <a:rPr lang="de-CH" dirty="0"/>
              <a:t>08.01.2025	</a:t>
            </a:r>
            <a:r>
              <a:rPr lang="de-CH" dirty="0" err="1"/>
              <a:t>Berufsbildneranlass</a:t>
            </a:r>
            <a:endParaRPr lang="de-CH" dirty="0"/>
          </a:p>
          <a:p>
            <a:r>
              <a:rPr lang="de-CH" dirty="0"/>
              <a:t>21.01.2025	Tag des Garagisten in Bern</a:t>
            </a:r>
          </a:p>
          <a:p>
            <a:r>
              <a:rPr lang="de-CH" b="1" dirty="0"/>
              <a:t>27.03.2025	EBA Tag Altes Spital</a:t>
            </a:r>
          </a:p>
          <a:p>
            <a:r>
              <a:rPr lang="de-CH" b="1" dirty="0"/>
              <a:t>25.03.2025	GV 2025</a:t>
            </a:r>
          </a:p>
          <a:p>
            <a:r>
              <a:rPr lang="de-CH" dirty="0"/>
              <a:t>28.04.2025 bis	QV 2025</a:t>
            </a:r>
          </a:p>
          <a:p>
            <a:r>
              <a:rPr lang="de-CH" dirty="0"/>
              <a:t>06.06.2025</a:t>
            </a:r>
          </a:p>
          <a:p>
            <a:r>
              <a:rPr lang="de-CH" dirty="0"/>
              <a:t>25.06.2025	Delegiertenversammlung AGVS UPSA </a:t>
            </a:r>
          </a:p>
          <a:p>
            <a:r>
              <a:rPr lang="de-CH" b="1" dirty="0"/>
              <a:t>26.06.2025	Lehrabschlussfeier</a:t>
            </a:r>
          </a:p>
          <a:p>
            <a:r>
              <a:rPr lang="de-CH" b="1" dirty="0"/>
              <a:t>Ende August	Lehrstellenbörse Solothurn Umgebung </a:t>
            </a:r>
          </a:p>
          <a:p>
            <a:r>
              <a:rPr lang="de-CH" b="1" dirty="0"/>
              <a:t>Anfang September	Lehrstellenbörse Oensingen</a:t>
            </a:r>
          </a:p>
          <a:p>
            <a:r>
              <a:rPr lang="de-CH" sz="1000" dirty="0"/>
              <a:t>Nicht abschliessend…</a:t>
            </a:r>
          </a:p>
          <a:p>
            <a:endParaRPr lang="de-CH" dirty="0"/>
          </a:p>
          <a:p>
            <a:r>
              <a:rPr lang="de-CH" dirty="0"/>
              <a:t>Wir werden Euch wiederum um Unterstützung für die Mithilfe gewisser Anlässe anfragen. Dabei geht es vorab um Lernende, welche an diverse Anlässe uns helfen kommen. </a:t>
            </a:r>
          </a:p>
        </p:txBody>
      </p:sp>
    </p:spTree>
    <p:extLst>
      <p:ext uri="{BB962C8B-B14F-4D97-AF65-F5344CB8AC3E}">
        <p14:creationId xmlns:p14="http://schemas.microsoft.com/office/powerpoint/2010/main" val="436294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1">
            <a:extLst>
              <a:ext uri="{FF2B5EF4-FFF2-40B4-BE49-F238E27FC236}">
                <a16:creationId xmlns:a16="http://schemas.microsoft.com/office/drawing/2014/main" id="{7C362E38-ABB9-C73F-9792-23CC8D9B50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BD25A3C2-6FF0-AACF-5185-2B3F8B6F8843}"/>
              </a:ext>
            </a:extLst>
          </p:cNvPr>
          <p:cNvSpPr txBox="1">
            <a:spLocks noChangeArrowheads="1"/>
          </p:cNvSpPr>
          <p:nvPr/>
        </p:nvSpPr>
        <p:spPr bwMode="auto">
          <a:xfrm>
            <a:off x="3029879" y="1916832"/>
            <a:ext cx="6027612" cy="2793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tabLst>
                <a:tab pos="863600" algn="l"/>
              </a:tabLst>
              <a:defRPr b="1">
                <a:solidFill>
                  <a:schemeClr val="tx1"/>
                </a:solidFill>
                <a:latin typeface="Frutiger 55 Roman" pitchFamily="34" charset="0"/>
              </a:defRPr>
            </a:lvl1pPr>
            <a:lvl2pPr marL="742950" indent="-285750">
              <a:spcBef>
                <a:spcPct val="20000"/>
              </a:spcBef>
              <a:buChar char="•"/>
              <a:tabLst>
                <a:tab pos="863600" algn="l"/>
              </a:tabLst>
              <a:defRPr>
                <a:solidFill>
                  <a:schemeClr val="tx1"/>
                </a:solidFill>
                <a:latin typeface="Frutiger 55 Roman" pitchFamily="34" charset="0"/>
              </a:defRPr>
            </a:lvl2pPr>
            <a:lvl3pPr marL="1143000" indent="-228600">
              <a:spcBef>
                <a:spcPct val="20000"/>
              </a:spcBef>
              <a:buChar char="•"/>
              <a:tabLst>
                <a:tab pos="863600" algn="l"/>
              </a:tabLst>
              <a:defRPr sz="1600">
                <a:solidFill>
                  <a:schemeClr val="tx1"/>
                </a:solidFill>
                <a:latin typeface="Frutiger 55 Roman" pitchFamily="34" charset="0"/>
              </a:defRPr>
            </a:lvl3pPr>
            <a:lvl4pPr marL="1600200" indent="-228600">
              <a:spcBef>
                <a:spcPct val="20000"/>
              </a:spcBef>
              <a:buChar char="–"/>
              <a:tabLst>
                <a:tab pos="863600" algn="l"/>
              </a:tabLst>
              <a:defRPr sz="1400">
                <a:solidFill>
                  <a:schemeClr val="tx1"/>
                </a:solidFill>
                <a:latin typeface="Frutiger 55 Roman" pitchFamily="34" charset="0"/>
              </a:defRPr>
            </a:lvl4pPr>
            <a:lvl5pPr marL="2057400" indent="-228600">
              <a:spcBef>
                <a:spcPct val="20000"/>
              </a:spcBef>
              <a:buChar char="»"/>
              <a:tabLst>
                <a:tab pos="863600" algn="l"/>
              </a:tabLst>
              <a:defRPr sz="1200">
                <a:solidFill>
                  <a:schemeClr val="tx1"/>
                </a:solidFill>
                <a:latin typeface="Frutiger 55 Roman" pitchFamily="34" charset="0"/>
              </a:defRPr>
            </a:lvl5pPr>
            <a:lvl6pPr marL="2514600" indent="-228600" eaLnBrk="0" fontAlgn="base" hangingPunct="0">
              <a:spcBef>
                <a:spcPct val="20000"/>
              </a:spcBef>
              <a:spcAft>
                <a:spcPct val="0"/>
              </a:spcAft>
              <a:buChar char="»"/>
              <a:tabLst>
                <a:tab pos="863600" algn="l"/>
              </a:tabLst>
              <a:defRPr sz="1200">
                <a:solidFill>
                  <a:schemeClr val="tx1"/>
                </a:solidFill>
                <a:latin typeface="Frutiger 55 Roman" pitchFamily="34" charset="0"/>
              </a:defRPr>
            </a:lvl6pPr>
            <a:lvl7pPr marL="2971800" indent="-228600" eaLnBrk="0" fontAlgn="base" hangingPunct="0">
              <a:spcBef>
                <a:spcPct val="20000"/>
              </a:spcBef>
              <a:spcAft>
                <a:spcPct val="0"/>
              </a:spcAft>
              <a:buChar char="»"/>
              <a:tabLst>
                <a:tab pos="863600" algn="l"/>
              </a:tabLst>
              <a:defRPr sz="1200">
                <a:solidFill>
                  <a:schemeClr val="tx1"/>
                </a:solidFill>
                <a:latin typeface="Frutiger 55 Roman" pitchFamily="34" charset="0"/>
              </a:defRPr>
            </a:lvl7pPr>
            <a:lvl8pPr marL="3429000" indent="-228600" eaLnBrk="0" fontAlgn="base" hangingPunct="0">
              <a:spcBef>
                <a:spcPct val="20000"/>
              </a:spcBef>
              <a:spcAft>
                <a:spcPct val="0"/>
              </a:spcAft>
              <a:buChar char="»"/>
              <a:tabLst>
                <a:tab pos="863600" algn="l"/>
              </a:tabLst>
              <a:defRPr sz="1200">
                <a:solidFill>
                  <a:schemeClr val="tx1"/>
                </a:solidFill>
                <a:latin typeface="Frutiger 55 Roman" pitchFamily="34" charset="0"/>
              </a:defRPr>
            </a:lvl8pPr>
            <a:lvl9pPr marL="3886200" indent="-228600" eaLnBrk="0" fontAlgn="base" hangingPunct="0">
              <a:spcBef>
                <a:spcPct val="20000"/>
              </a:spcBef>
              <a:spcAft>
                <a:spcPct val="0"/>
              </a:spcAft>
              <a:buChar char="»"/>
              <a:tabLst>
                <a:tab pos="863600" algn="l"/>
              </a:tabLst>
              <a:defRPr sz="1200">
                <a:solidFill>
                  <a:schemeClr val="tx1"/>
                </a:solidFill>
                <a:latin typeface="Frutiger 55 Roman" pitchFamily="34" charset="0"/>
              </a:defRPr>
            </a:lvl9pPr>
          </a:lstStyle>
          <a:p>
            <a:pPr defTabSz="685800" eaLnBrk="0" hangingPunct="0">
              <a:spcBef>
                <a:spcPct val="0"/>
              </a:spcBef>
              <a:buNone/>
              <a:tabLst>
                <a:tab pos="647700" algn="l"/>
              </a:tabLst>
            </a:pPr>
            <a:r>
              <a:rPr lang="de-DE" altLang="de-DE" sz="4050" i="1" dirty="0">
                <a:solidFill>
                  <a:srgbClr val="339933"/>
                </a:solidFill>
                <a:latin typeface="Frutiger LT Com 55 Roman" panose="020B0503030504020204" pitchFamily="34" charset="0"/>
                <a:cs typeface="Arial" panose="020B0604020202020204" pitchFamily="34" charset="0"/>
              </a:rPr>
              <a:t>Herzlich willkommen!</a:t>
            </a:r>
          </a:p>
          <a:p>
            <a:pPr defTabSz="685800" eaLnBrk="0" hangingPunct="0">
              <a:spcBef>
                <a:spcPct val="0"/>
              </a:spcBef>
              <a:buNone/>
              <a:tabLst>
                <a:tab pos="647700" algn="l"/>
              </a:tabLst>
            </a:pPr>
            <a:endParaRPr lang="de-DE" altLang="de-DE" sz="2400" i="1" dirty="0">
              <a:solidFill>
                <a:srgbClr val="339933"/>
              </a:solidFill>
              <a:latin typeface="Frutiger LT Com 55 Roman" panose="020B0503030504020204" pitchFamily="34" charset="0"/>
              <a:cs typeface="Arial" panose="020B0604020202020204" pitchFamily="34" charset="0"/>
            </a:endParaRPr>
          </a:p>
          <a:p>
            <a:pPr defTabSz="685800" eaLnBrk="0" hangingPunct="0">
              <a:spcBef>
                <a:spcPct val="0"/>
              </a:spcBef>
              <a:buNone/>
              <a:tabLst>
                <a:tab pos="647700" algn="l"/>
              </a:tabLst>
            </a:pPr>
            <a:r>
              <a:rPr lang="de-DE" altLang="de-DE" sz="2400" i="1" dirty="0">
                <a:solidFill>
                  <a:srgbClr val="000000"/>
                </a:solidFill>
                <a:latin typeface="Frutiger LT Com 55 Roman" panose="020B0503030504020204" pitchFamily="34" charset="0"/>
                <a:cs typeface="Arial" panose="020B0604020202020204" pitchFamily="34" charset="0"/>
              </a:rPr>
              <a:t>Berufsbildner-/Berufsbildnerinnen-</a:t>
            </a:r>
            <a:br>
              <a:rPr lang="de-DE" altLang="de-DE" sz="2400" i="1" dirty="0">
                <a:solidFill>
                  <a:srgbClr val="000000"/>
                </a:solidFill>
                <a:latin typeface="Frutiger LT Com 55 Roman" panose="020B0503030504020204" pitchFamily="34" charset="0"/>
                <a:cs typeface="Arial" panose="020B0604020202020204" pitchFamily="34" charset="0"/>
              </a:rPr>
            </a:br>
            <a:r>
              <a:rPr lang="de-DE" altLang="de-DE" sz="2400" i="1" dirty="0">
                <a:solidFill>
                  <a:srgbClr val="000000"/>
                </a:solidFill>
                <a:latin typeface="Frutiger LT Com 55 Roman" panose="020B0503030504020204" pitchFamily="34" charset="0"/>
                <a:cs typeface="Arial" panose="020B0604020202020204" pitchFamily="34" charset="0"/>
              </a:rPr>
              <a:t>Tagung vom 8.01.2025</a:t>
            </a:r>
          </a:p>
          <a:p>
            <a:pPr defTabSz="685800" eaLnBrk="0" hangingPunct="0">
              <a:spcBef>
                <a:spcPct val="0"/>
              </a:spcBef>
              <a:buNone/>
              <a:tabLst>
                <a:tab pos="647700" algn="l"/>
              </a:tabLst>
            </a:pPr>
            <a:endParaRPr lang="de-DE" altLang="de-DE" sz="2400" i="1" dirty="0">
              <a:solidFill>
                <a:srgbClr val="000000"/>
              </a:solidFill>
              <a:latin typeface="Frutiger LT Com 55 Roman" panose="020B0503030504020204" pitchFamily="34" charset="0"/>
              <a:cs typeface="Arial" panose="020B0604020202020204" pitchFamily="34" charset="0"/>
            </a:endParaRPr>
          </a:p>
          <a:p>
            <a:pPr defTabSz="685800" eaLnBrk="0" hangingPunct="0">
              <a:spcBef>
                <a:spcPct val="0"/>
              </a:spcBef>
              <a:buNone/>
              <a:tabLst>
                <a:tab pos="647700" algn="l"/>
              </a:tabLst>
            </a:pPr>
            <a:r>
              <a:rPr lang="de-DE" altLang="de-DE" sz="2400" i="1" dirty="0">
                <a:solidFill>
                  <a:srgbClr val="000000"/>
                </a:solidFill>
                <a:latin typeface="Frutiger LT Com 55 Roman" panose="020B0503030504020204" pitchFamily="34" charset="0"/>
                <a:cs typeface="Arial" panose="020B0604020202020204" pitchFamily="34" charset="0"/>
              </a:rPr>
              <a:t>Ruedi Zimmerli, Berufsinspektor</a:t>
            </a:r>
          </a:p>
          <a:p>
            <a:pPr defTabSz="685800" eaLnBrk="0" hangingPunct="0">
              <a:spcBef>
                <a:spcPct val="0"/>
              </a:spcBef>
              <a:buNone/>
              <a:tabLst>
                <a:tab pos="647700" algn="l"/>
              </a:tabLst>
            </a:pPr>
            <a:r>
              <a:rPr lang="de-DE" altLang="de-DE" sz="1500" i="1" dirty="0">
                <a:solidFill>
                  <a:srgbClr val="000000"/>
                </a:solidFill>
                <a:latin typeface="Frutiger LT Com 55 Roman" panose="020B0503030504020204" pitchFamily="34" charset="0"/>
                <a:cs typeface="Arial" panose="020B0604020202020204" pitchFamily="34" charset="0"/>
              </a:rPr>
              <a:t>Amt für Berufsbildung, Mittel- und Hochschulen</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Auto Gewerbe Verband Sektion Solothurn</a:t>
            </a:r>
          </a:p>
        </p:txBody>
      </p:sp>
      <p:sp>
        <p:nvSpPr>
          <p:cNvPr id="4" name="Textfeld 3">
            <a:extLst>
              <a:ext uri="{FF2B5EF4-FFF2-40B4-BE49-F238E27FC236}">
                <a16:creationId xmlns:a16="http://schemas.microsoft.com/office/drawing/2014/main" id="{6D618648-5635-48EB-B575-02CC0820F154}"/>
              </a:ext>
            </a:extLst>
          </p:cNvPr>
          <p:cNvSpPr txBox="1"/>
          <p:nvPr/>
        </p:nvSpPr>
        <p:spPr>
          <a:xfrm>
            <a:off x="1144988" y="2727297"/>
            <a:ext cx="9199659" cy="523220"/>
          </a:xfrm>
          <a:prstGeom prst="rect">
            <a:avLst/>
          </a:prstGeom>
          <a:noFill/>
        </p:spPr>
        <p:txBody>
          <a:bodyPr wrap="square" rtlCol="0">
            <a:spAutoFit/>
          </a:bodyPr>
          <a:lstStyle/>
          <a:p>
            <a:r>
              <a:rPr lang="de-CH" sz="2800" dirty="0"/>
              <a:t>Adrian Fischer, AGVS SO</a:t>
            </a:r>
          </a:p>
        </p:txBody>
      </p:sp>
    </p:spTree>
    <p:extLst>
      <p:ext uri="{BB962C8B-B14F-4D97-AF65-F5344CB8AC3E}">
        <p14:creationId xmlns:p14="http://schemas.microsoft.com/office/powerpoint/2010/main" val="1586989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ED51461-462F-85CC-6083-570EFC4FD3D0}"/>
              </a:ext>
            </a:extLst>
          </p:cNvPr>
          <p:cNvSpPr>
            <a:spLocks noGrp="1"/>
          </p:cNvSpPr>
          <p:nvPr>
            <p:ph sz="quarter" idx="10"/>
          </p:nvPr>
        </p:nvSpPr>
        <p:spPr>
          <a:xfrm>
            <a:off x="2928621" y="3429000"/>
            <a:ext cx="5793959" cy="1013184"/>
          </a:xfrm>
        </p:spPr>
        <p:txBody>
          <a:bodyPr>
            <a:normAutofit fontScale="77500" lnSpcReduction="20000"/>
          </a:bodyPr>
          <a:lstStyle/>
          <a:p>
            <a:pPr marL="0" indent="0" algn="ctr">
              <a:buNone/>
            </a:pPr>
            <a:r>
              <a:rPr lang="de-DE" dirty="0"/>
              <a:t>Herzlich willkommen</a:t>
            </a:r>
          </a:p>
          <a:p>
            <a:pPr marL="0" indent="0" algn="ctr">
              <a:buNone/>
            </a:pPr>
            <a:endParaRPr lang="de-DE" dirty="0"/>
          </a:p>
        </p:txBody>
      </p:sp>
    </p:spTree>
    <p:extLst>
      <p:ext uri="{BB962C8B-B14F-4D97-AF65-F5344CB8AC3E}">
        <p14:creationId xmlns:p14="http://schemas.microsoft.com/office/powerpoint/2010/main" val="3106081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ECD6A4-FC5B-5D76-B678-D12EC6336BFC}"/>
              </a:ext>
            </a:extLst>
          </p:cNvPr>
          <p:cNvSpPr>
            <a:spLocks noGrp="1"/>
          </p:cNvSpPr>
          <p:nvPr>
            <p:ph sz="quarter" idx="10"/>
          </p:nvPr>
        </p:nvSpPr>
        <p:spPr/>
        <p:txBody>
          <a:bodyPr/>
          <a:lstStyle/>
          <a:p>
            <a:pPr eaLnBrk="1" hangingPunct="1">
              <a:spcBef>
                <a:spcPct val="50000"/>
              </a:spcBef>
            </a:pPr>
            <a:r>
              <a:rPr lang="de-CH" dirty="0"/>
              <a:t>Informationsanlass für Interessierte zum Ausbilden von Lernenden im Detailhandel der Branche «Automobil Sales»</a:t>
            </a:r>
            <a:br>
              <a:rPr lang="de-CH" dirty="0"/>
            </a:br>
            <a:r>
              <a:rPr lang="de-CH" dirty="0"/>
              <a:t>08. </a:t>
            </a:r>
            <a:r>
              <a:rPr lang="de-CH"/>
              <a:t>Januar 2025</a:t>
            </a:r>
            <a:endParaRPr lang="de-CH" altLang="de-DE" kern="0" dirty="0">
              <a:solidFill>
                <a:schemeClr val="tx1"/>
              </a:solidFill>
              <a:ea typeface="ＭＳ Ｐゴシック" pitchFamily="34" charset="-128"/>
            </a:endParaRPr>
          </a:p>
        </p:txBody>
      </p:sp>
    </p:spTree>
    <p:extLst>
      <p:ext uri="{BB962C8B-B14F-4D97-AF65-F5344CB8AC3E}">
        <p14:creationId xmlns:p14="http://schemas.microsoft.com/office/powerpoint/2010/main" val="12381639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278CD-C40A-9DC9-C6D0-D0C5528C5EE4}"/>
              </a:ext>
            </a:extLst>
          </p:cNvPr>
          <p:cNvSpPr>
            <a:spLocks noGrp="1"/>
          </p:cNvSpPr>
          <p:nvPr>
            <p:ph type="title"/>
          </p:nvPr>
        </p:nvSpPr>
        <p:spPr>
          <a:xfrm>
            <a:off x="720001" y="836712"/>
            <a:ext cx="10750100" cy="863360"/>
          </a:xfrm>
        </p:spPr>
        <p:txBody>
          <a:bodyPr anchor="ctr">
            <a:normAutofit/>
          </a:bodyPr>
          <a:lstStyle/>
          <a:p>
            <a:r>
              <a:rPr lang="de-CH" dirty="0"/>
              <a:t>Allgemeine Informationen</a:t>
            </a:r>
          </a:p>
        </p:txBody>
      </p:sp>
      <p:pic>
        <p:nvPicPr>
          <p:cNvPr id="5" name="Picture 2" descr="Informationen des Ordnungsamtes - Berlin.de">
            <a:extLst>
              <a:ext uri="{FF2B5EF4-FFF2-40B4-BE49-F238E27FC236}">
                <a16:creationId xmlns:a16="http://schemas.microsoft.com/office/drawing/2014/main" id="{E8B5ADD9-0220-DA1D-B715-72EE096FD6CF}"/>
              </a:ext>
            </a:extLst>
          </p:cNvPr>
          <p:cNvPicPr>
            <a:picLocks noGrp="1" noChangeAspect="1" noChangeArrowheads="1"/>
          </p:cNvPicPr>
          <p:nvPr>
            <p:ph type="pic" sz="quarter" idx="4294967295"/>
          </p:nvPr>
        </p:nvPicPr>
        <p:blipFill rotWithShape="1">
          <a:blip r:embed="rId2">
            <a:extLst>
              <a:ext uri="{28A0092B-C50C-407E-A947-70E740481C1C}">
                <a14:useLocalDpi xmlns:a14="http://schemas.microsoft.com/office/drawing/2010/main" val="0"/>
              </a:ext>
            </a:extLst>
          </a:blip>
          <a:srcRect l="9329" r="21075" b="-1"/>
          <a:stretch/>
        </p:blipFill>
        <p:spPr bwMode="auto">
          <a:xfrm>
            <a:off x="6384864" y="1968001"/>
            <a:ext cx="5411461" cy="388778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32CAE3C4-184D-7D05-2B90-46F78BB534A4}"/>
              </a:ext>
            </a:extLst>
          </p:cNvPr>
          <p:cNvPicPr>
            <a:picLocks noChangeAspect="1"/>
          </p:cNvPicPr>
          <p:nvPr/>
        </p:nvPicPr>
        <p:blipFill>
          <a:blip r:embed="rId3"/>
          <a:stretch>
            <a:fillRect/>
          </a:stretch>
        </p:blipFill>
        <p:spPr>
          <a:xfrm>
            <a:off x="2063552" y="2276872"/>
            <a:ext cx="3648405" cy="2976331"/>
          </a:xfrm>
          <a:prstGeom prst="rect">
            <a:avLst/>
          </a:prstGeom>
        </p:spPr>
      </p:pic>
    </p:spTree>
    <p:extLst>
      <p:ext uri="{BB962C8B-B14F-4D97-AF65-F5344CB8AC3E}">
        <p14:creationId xmlns:p14="http://schemas.microsoft.com/office/powerpoint/2010/main" val="1391452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278CD-C40A-9DC9-C6D0-D0C5528C5EE4}"/>
              </a:ext>
            </a:extLst>
          </p:cNvPr>
          <p:cNvSpPr>
            <a:spLocks noGrp="1"/>
          </p:cNvSpPr>
          <p:nvPr>
            <p:ph type="title"/>
          </p:nvPr>
        </p:nvSpPr>
        <p:spPr/>
        <p:txBody>
          <a:bodyPr/>
          <a:lstStyle/>
          <a:p>
            <a:r>
              <a:rPr lang="de-CH" dirty="0"/>
              <a:t>Unsere Branchen ab dem Jahr 2022</a:t>
            </a:r>
          </a:p>
        </p:txBody>
      </p:sp>
      <p:sp>
        <p:nvSpPr>
          <p:cNvPr id="3" name="Textplatzhalter 2">
            <a:extLst>
              <a:ext uri="{FF2B5EF4-FFF2-40B4-BE49-F238E27FC236}">
                <a16:creationId xmlns:a16="http://schemas.microsoft.com/office/drawing/2014/main" id="{962677FA-6913-A521-688C-E0898A794B26}"/>
              </a:ext>
            </a:extLst>
          </p:cNvPr>
          <p:cNvSpPr>
            <a:spLocks noGrp="1"/>
          </p:cNvSpPr>
          <p:nvPr>
            <p:ph type="body" sz="quarter" idx="10"/>
          </p:nvPr>
        </p:nvSpPr>
        <p:spPr>
          <a:xfrm>
            <a:off x="736379" y="5349213"/>
            <a:ext cx="10719243" cy="863360"/>
          </a:xfrm>
        </p:spPr>
        <p:txBody>
          <a:bodyPr/>
          <a:lstStyle/>
          <a:p>
            <a:pPr marL="237061" indent="-237061" algn="ctr"/>
            <a:r>
              <a:rPr lang="de-CH" dirty="0"/>
              <a:t>Die Branche und der Schwerpunkte «Gestalten von Einkaufserlebnissen» </a:t>
            </a:r>
            <a:r>
              <a:rPr lang="de-CH" b="1" dirty="0"/>
              <a:t>ODER</a:t>
            </a:r>
            <a:r>
              <a:rPr lang="de-CH" dirty="0"/>
              <a:t> «Betreuen von Online-Shops»</a:t>
            </a:r>
          </a:p>
          <a:p>
            <a:pPr marL="237061" indent="-237061" algn="ctr"/>
            <a:r>
              <a:rPr lang="de-CH" dirty="0"/>
              <a:t>müssen bei der Lehrvertragsunterzeichnung auf dem Lehrvertrag festgehalten werden!</a:t>
            </a:r>
          </a:p>
        </p:txBody>
      </p:sp>
      <p:graphicFrame>
        <p:nvGraphicFramePr>
          <p:cNvPr id="9" name="Diagramm 8">
            <a:extLst>
              <a:ext uri="{FF2B5EF4-FFF2-40B4-BE49-F238E27FC236}">
                <a16:creationId xmlns:a16="http://schemas.microsoft.com/office/drawing/2014/main" id="{127475E9-8E2F-5524-AF86-3BD29BD966D4}"/>
              </a:ext>
            </a:extLst>
          </p:cNvPr>
          <p:cNvGraphicFramePr/>
          <p:nvPr>
            <p:extLst/>
          </p:nvPr>
        </p:nvGraphicFramePr>
        <p:xfrm>
          <a:off x="2526471" y="1268392"/>
          <a:ext cx="7137156" cy="4080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3730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F3621-47B1-B33B-D9BC-05761F488FD7}"/>
              </a:ext>
            </a:extLst>
          </p:cNvPr>
          <p:cNvSpPr>
            <a:spLocks noGrp="1"/>
          </p:cNvSpPr>
          <p:nvPr>
            <p:ph type="title"/>
          </p:nvPr>
        </p:nvSpPr>
        <p:spPr/>
        <p:txBody>
          <a:bodyPr/>
          <a:lstStyle/>
          <a:p>
            <a:r>
              <a:rPr lang="de-CH" dirty="0"/>
              <a:t>Das Grundbildungs-Autohaus ab dem Jahr 2022</a:t>
            </a:r>
          </a:p>
        </p:txBody>
      </p:sp>
      <p:grpSp>
        <p:nvGrpSpPr>
          <p:cNvPr id="25" name="Gruppieren 24">
            <a:extLst>
              <a:ext uri="{FF2B5EF4-FFF2-40B4-BE49-F238E27FC236}">
                <a16:creationId xmlns:a16="http://schemas.microsoft.com/office/drawing/2014/main" id="{8C00F39C-C04F-4997-631C-A2D28825E922}"/>
              </a:ext>
            </a:extLst>
          </p:cNvPr>
          <p:cNvGrpSpPr>
            <a:grpSpLocks noChangeAspect="1"/>
          </p:cNvGrpSpPr>
          <p:nvPr/>
        </p:nvGrpSpPr>
        <p:grpSpPr>
          <a:xfrm>
            <a:off x="1391478" y="1412777"/>
            <a:ext cx="9143572" cy="5038372"/>
            <a:chOff x="189082" y="955671"/>
            <a:chExt cx="8428444" cy="4644304"/>
          </a:xfrm>
        </p:grpSpPr>
        <p:sp>
          <p:nvSpPr>
            <p:cNvPr id="4" name="Rechteck 3">
              <a:extLst>
                <a:ext uri="{FF2B5EF4-FFF2-40B4-BE49-F238E27FC236}">
                  <a16:creationId xmlns:a16="http://schemas.microsoft.com/office/drawing/2014/main" id="{6145E13E-0793-AF4C-B69A-AF1763EC587D}"/>
                </a:ext>
              </a:extLst>
            </p:cNvPr>
            <p:cNvSpPr/>
            <p:nvPr/>
          </p:nvSpPr>
          <p:spPr>
            <a:xfrm>
              <a:off x="1639202" y="4649682"/>
              <a:ext cx="5638226" cy="324036"/>
            </a:xfrm>
            <a:prstGeom prst="rect">
              <a:avLst/>
            </a:prstGeom>
            <a:solidFill>
              <a:srgbClr val="DCE3E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sz="2160" dirty="0">
                  <a:solidFill>
                    <a:schemeClr val="tx1"/>
                  </a:solidFill>
                </a:rPr>
                <a:t>Administration</a:t>
              </a:r>
            </a:p>
          </p:txBody>
        </p:sp>
        <p:sp>
          <p:nvSpPr>
            <p:cNvPr id="5" name="Rechteck 4">
              <a:extLst>
                <a:ext uri="{FF2B5EF4-FFF2-40B4-BE49-F238E27FC236}">
                  <a16:creationId xmlns:a16="http://schemas.microsoft.com/office/drawing/2014/main" id="{83D9CF34-9317-807C-4A57-5C183E6E7D18}"/>
                </a:ext>
              </a:extLst>
            </p:cNvPr>
            <p:cNvSpPr/>
            <p:nvPr/>
          </p:nvSpPr>
          <p:spPr>
            <a:xfrm>
              <a:off x="1635968" y="2048088"/>
              <a:ext cx="1360952" cy="2536787"/>
            </a:xfrm>
            <a:prstGeom prst="rect">
              <a:avLst/>
            </a:prstGeom>
            <a:solidFill>
              <a:srgbClr val="DCE3EC"/>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de-CH" sz="2160" dirty="0">
                  <a:solidFill>
                    <a:schemeClr val="tx1"/>
                  </a:solidFill>
                </a:rPr>
                <a:t>Werkstatt</a:t>
              </a:r>
            </a:p>
          </p:txBody>
        </p:sp>
        <p:sp>
          <p:nvSpPr>
            <p:cNvPr id="6" name="Rechteck 5">
              <a:extLst>
                <a:ext uri="{FF2B5EF4-FFF2-40B4-BE49-F238E27FC236}">
                  <a16:creationId xmlns:a16="http://schemas.microsoft.com/office/drawing/2014/main" id="{8FAAD88C-8EAC-7CE0-D02F-9BDB738D235D}"/>
                </a:ext>
              </a:extLst>
            </p:cNvPr>
            <p:cNvSpPr/>
            <p:nvPr/>
          </p:nvSpPr>
          <p:spPr>
            <a:xfrm>
              <a:off x="3058495" y="2048088"/>
              <a:ext cx="910535" cy="1823908"/>
            </a:xfrm>
            <a:prstGeom prst="rect">
              <a:avLst/>
            </a:prstGeom>
            <a:solidFill>
              <a:srgbClr val="DCE3EC"/>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de-CH" sz="2160" dirty="0">
                  <a:solidFill>
                    <a:schemeClr val="tx1"/>
                  </a:solidFill>
                </a:rPr>
                <a:t>Ersatzteile</a:t>
              </a:r>
            </a:p>
          </p:txBody>
        </p:sp>
        <p:sp>
          <p:nvSpPr>
            <p:cNvPr id="7" name="Rechteck 6">
              <a:extLst>
                <a:ext uri="{FF2B5EF4-FFF2-40B4-BE49-F238E27FC236}">
                  <a16:creationId xmlns:a16="http://schemas.microsoft.com/office/drawing/2014/main" id="{AE08A4CD-BFFF-75DE-8BC4-A27A09966B1E}"/>
                </a:ext>
              </a:extLst>
            </p:cNvPr>
            <p:cNvSpPr/>
            <p:nvPr/>
          </p:nvSpPr>
          <p:spPr>
            <a:xfrm>
              <a:off x="4030603" y="2048088"/>
              <a:ext cx="910535" cy="1823908"/>
            </a:xfrm>
            <a:prstGeom prst="rect">
              <a:avLst/>
            </a:prstGeom>
            <a:solidFill>
              <a:srgbClr val="DCE3EC"/>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de-CH" sz="2160" dirty="0">
                  <a:solidFill>
                    <a:schemeClr val="tx1"/>
                  </a:solidFill>
                </a:rPr>
                <a:t>Empfang &amp; Kundendienst</a:t>
              </a:r>
            </a:p>
          </p:txBody>
        </p:sp>
        <p:sp>
          <p:nvSpPr>
            <p:cNvPr id="8" name="Rechteck 7">
              <a:extLst>
                <a:ext uri="{FF2B5EF4-FFF2-40B4-BE49-F238E27FC236}">
                  <a16:creationId xmlns:a16="http://schemas.microsoft.com/office/drawing/2014/main" id="{3898D83E-E8AC-84FB-C239-C4EFB52C1D26}"/>
                </a:ext>
              </a:extLst>
            </p:cNvPr>
            <p:cNvSpPr/>
            <p:nvPr/>
          </p:nvSpPr>
          <p:spPr>
            <a:xfrm>
              <a:off x="5073984" y="2048088"/>
              <a:ext cx="2203445" cy="1823908"/>
            </a:xfrm>
            <a:prstGeom prst="rect">
              <a:avLst/>
            </a:prstGeom>
            <a:solidFill>
              <a:srgbClr val="DCE3EC"/>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de-CH" sz="2160" dirty="0">
                  <a:solidFill>
                    <a:schemeClr val="tx1"/>
                  </a:solidFill>
                </a:rPr>
                <a:t>Showroom</a:t>
              </a:r>
            </a:p>
          </p:txBody>
        </p:sp>
        <p:sp>
          <p:nvSpPr>
            <p:cNvPr id="9" name="Rechteck 8">
              <a:extLst>
                <a:ext uri="{FF2B5EF4-FFF2-40B4-BE49-F238E27FC236}">
                  <a16:creationId xmlns:a16="http://schemas.microsoft.com/office/drawing/2014/main" id="{381B3EF0-45D7-5CAF-419B-ABECB30FF961}"/>
                </a:ext>
              </a:extLst>
            </p:cNvPr>
            <p:cNvSpPr/>
            <p:nvPr/>
          </p:nvSpPr>
          <p:spPr>
            <a:xfrm>
              <a:off x="1635968" y="1668550"/>
              <a:ext cx="3305168" cy="324036"/>
            </a:xfrm>
            <a:prstGeom prst="rect">
              <a:avLst/>
            </a:prstGeom>
            <a:solidFill>
              <a:srgbClr val="DCE3E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sz="2160" dirty="0">
                  <a:solidFill>
                    <a:schemeClr val="tx1"/>
                  </a:solidFill>
                </a:rPr>
                <a:t>After-Sales</a:t>
              </a:r>
            </a:p>
          </p:txBody>
        </p:sp>
        <p:sp>
          <p:nvSpPr>
            <p:cNvPr id="10" name="Rechteck 9">
              <a:extLst>
                <a:ext uri="{FF2B5EF4-FFF2-40B4-BE49-F238E27FC236}">
                  <a16:creationId xmlns:a16="http://schemas.microsoft.com/office/drawing/2014/main" id="{B7CE6CA5-2B4D-3D61-7765-8A47EA361DEB}"/>
                </a:ext>
              </a:extLst>
            </p:cNvPr>
            <p:cNvSpPr/>
            <p:nvPr/>
          </p:nvSpPr>
          <p:spPr>
            <a:xfrm>
              <a:off x="5073986" y="1668550"/>
              <a:ext cx="2175632" cy="324036"/>
            </a:xfrm>
            <a:prstGeom prst="rect">
              <a:avLst/>
            </a:prstGeom>
            <a:solidFill>
              <a:srgbClr val="DCE3E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sz="2160" dirty="0">
                  <a:solidFill>
                    <a:schemeClr val="tx1"/>
                  </a:solidFill>
                </a:rPr>
                <a:t>Sales</a:t>
              </a:r>
            </a:p>
          </p:txBody>
        </p:sp>
        <p:sp>
          <p:nvSpPr>
            <p:cNvPr id="11" name="Gleichschenkliges Dreieck 10">
              <a:extLst>
                <a:ext uri="{FF2B5EF4-FFF2-40B4-BE49-F238E27FC236}">
                  <a16:creationId xmlns:a16="http://schemas.microsoft.com/office/drawing/2014/main" id="{0F68AA0E-C1A9-5152-BF42-4E8507F6CE0A}"/>
                </a:ext>
              </a:extLst>
            </p:cNvPr>
            <p:cNvSpPr/>
            <p:nvPr/>
          </p:nvSpPr>
          <p:spPr>
            <a:xfrm>
              <a:off x="1635970" y="955671"/>
              <a:ext cx="5613647" cy="638766"/>
            </a:xfrm>
            <a:prstGeom prst="triangle">
              <a:avLst/>
            </a:prstGeom>
            <a:solidFill>
              <a:srgbClr val="DCE3E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CH" sz="2160" dirty="0">
                <a:solidFill>
                  <a:schemeClr val="tx1"/>
                </a:solidFill>
              </a:endParaRPr>
            </a:p>
          </p:txBody>
        </p:sp>
        <p:sp>
          <p:nvSpPr>
            <p:cNvPr id="12" name="Rechteck 11">
              <a:extLst>
                <a:ext uri="{FF2B5EF4-FFF2-40B4-BE49-F238E27FC236}">
                  <a16:creationId xmlns:a16="http://schemas.microsoft.com/office/drawing/2014/main" id="{D563B8CB-4BB6-4D4E-B6DC-9AB8357CF752}"/>
                </a:ext>
              </a:extLst>
            </p:cNvPr>
            <p:cNvSpPr/>
            <p:nvPr/>
          </p:nvSpPr>
          <p:spPr>
            <a:xfrm>
              <a:off x="3058494" y="4325646"/>
              <a:ext cx="4218935" cy="259229"/>
            </a:xfrm>
            <a:prstGeom prst="rect">
              <a:avLst/>
            </a:prstGeom>
            <a:solidFill>
              <a:schemeClr val="accent5">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sz="2160" dirty="0"/>
                <a:t>Zubehör</a:t>
              </a:r>
            </a:p>
          </p:txBody>
        </p:sp>
        <p:sp>
          <p:nvSpPr>
            <p:cNvPr id="13" name="Rechteck 12">
              <a:extLst>
                <a:ext uri="{FF2B5EF4-FFF2-40B4-BE49-F238E27FC236}">
                  <a16:creationId xmlns:a16="http://schemas.microsoft.com/office/drawing/2014/main" id="{DDCE25A2-831E-6296-7BA7-7F88881DEB98}"/>
                </a:ext>
              </a:extLst>
            </p:cNvPr>
            <p:cNvSpPr/>
            <p:nvPr/>
          </p:nvSpPr>
          <p:spPr>
            <a:xfrm>
              <a:off x="3058495" y="3966498"/>
              <a:ext cx="4222169" cy="294341"/>
            </a:xfrm>
            <a:prstGeom prst="rect">
              <a:avLst/>
            </a:prstGeom>
            <a:solidFill>
              <a:schemeClr val="accent5">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de-CH" sz="2160" dirty="0"/>
                <a:t>                        Dienstleistungen</a:t>
              </a:r>
            </a:p>
          </p:txBody>
        </p:sp>
        <p:sp>
          <p:nvSpPr>
            <p:cNvPr id="14" name="Ovale Legende 5">
              <a:extLst>
                <a:ext uri="{FF2B5EF4-FFF2-40B4-BE49-F238E27FC236}">
                  <a16:creationId xmlns:a16="http://schemas.microsoft.com/office/drawing/2014/main" id="{6B8E6802-E712-238A-ECDA-DFED6FA4323B}"/>
                </a:ext>
              </a:extLst>
            </p:cNvPr>
            <p:cNvSpPr/>
            <p:nvPr/>
          </p:nvSpPr>
          <p:spPr>
            <a:xfrm>
              <a:off x="546769" y="3902770"/>
              <a:ext cx="1749718" cy="651460"/>
            </a:xfrm>
            <a:prstGeom prst="wedgeEllipseCallout">
              <a:avLst>
                <a:gd name="adj1" fmla="val 32642"/>
                <a:gd name="adj2" fmla="val -71348"/>
              </a:avLst>
            </a:prstGeom>
            <a:solidFill>
              <a:srgbClr val="78859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320" dirty="0"/>
                <a:t>Automobil- Assistent/-in EBA</a:t>
              </a:r>
            </a:p>
          </p:txBody>
        </p:sp>
        <p:sp>
          <p:nvSpPr>
            <p:cNvPr id="15" name="Ovale Legende 14">
              <a:extLst>
                <a:ext uri="{FF2B5EF4-FFF2-40B4-BE49-F238E27FC236}">
                  <a16:creationId xmlns:a16="http://schemas.microsoft.com/office/drawing/2014/main" id="{FFB7D86D-74F1-F4BF-DC37-CD9041BE3A57}"/>
                </a:ext>
              </a:extLst>
            </p:cNvPr>
            <p:cNvSpPr/>
            <p:nvPr/>
          </p:nvSpPr>
          <p:spPr>
            <a:xfrm>
              <a:off x="189082" y="2823004"/>
              <a:ext cx="1869859" cy="790647"/>
            </a:xfrm>
            <a:prstGeom prst="wedgeEllipseCallout">
              <a:avLst>
                <a:gd name="adj1" fmla="val 54435"/>
                <a:gd name="adj2" fmla="val 41438"/>
              </a:avLst>
            </a:prstGeom>
            <a:solidFill>
              <a:srgbClr val="78859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320" dirty="0"/>
                <a:t>Automobil-Fachmann/-frau EFZ</a:t>
              </a:r>
            </a:p>
          </p:txBody>
        </p:sp>
        <p:sp>
          <p:nvSpPr>
            <p:cNvPr id="16" name="Ovale Legende 15">
              <a:extLst>
                <a:ext uri="{FF2B5EF4-FFF2-40B4-BE49-F238E27FC236}">
                  <a16:creationId xmlns:a16="http://schemas.microsoft.com/office/drawing/2014/main" id="{96698B52-60C2-01F9-0B3E-9AF09DA05D84}"/>
                </a:ext>
              </a:extLst>
            </p:cNvPr>
            <p:cNvSpPr/>
            <p:nvPr/>
          </p:nvSpPr>
          <p:spPr>
            <a:xfrm>
              <a:off x="360327" y="2009003"/>
              <a:ext cx="1749718" cy="675193"/>
            </a:xfrm>
            <a:prstGeom prst="wedgeEllipseCallout">
              <a:avLst>
                <a:gd name="adj1" fmla="val 55664"/>
                <a:gd name="adj2" fmla="val 53442"/>
              </a:avLst>
            </a:prstGeom>
            <a:solidFill>
              <a:srgbClr val="78859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320" dirty="0"/>
                <a:t>Automobil-Mechatroniker/-in EFZ</a:t>
              </a:r>
            </a:p>
          </p:txBody>
        </p:sp>
        <p:sp>
          <p:nvSpPr>
            <p:cNvPr id="17" name="Ovale Legende 17">
              <a:extLst>
                <a:ext uri="{FF2B5EF4-FFF2-40B4-BE49-F238E27FC236}">
                  <a16:creationId xmlns:a16="http://schemas.microsoft.com/office/drawing/2014/main" id="{119F9F7F-A64D-1836-CCF3-3FB4C89E34F3}"/>
                </a:ext>
              </a:extLst>
            </p:cNvPr>
            <p:cNvSpPr/>
            <p:nvPr/>
          </p:nvSpPr>
          <p:spPr>
            <a:xfrm>
              <a:off x="3596565" y="3607630"/>
              <a:ext cx="1517612" cy="795834"/>
            </a:xfrm>
            <a:prstGeom prst="wedgeEllipseCallout">
              <a:avLst>
                <a:gd name="adj1" fmla="val -24957"/>
                <a:gd name="adj2" fmla="val -88218"/>
              </a:avLst>
            </a:prstGeom>
            <a:solidFill>
              <a:schemeClr val="accent5">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dirty="0"/>
                <a:t>DHA Automobil </a:t>
              </a:r>
              <a:r>
                <a:rPr lang="de-CH" sz="1260" dirty="0"/>
                <a:t>After-Sales</a:t>
              </a:r>
            </a:p>
            <a:p>
              <a:pPr algn="ctr"/>
              <a:r>
                <a:rPr lang="de-CH" sz="1260" dirty="0"/>
                <a:t>EBA</a:t>
              </a:r>
            </a:p>
          </p:txBody>
        </p:sp>
        <p:sp>
          <p:nvSpPr>
            <p:cNvPr id="18" name="Ovale Legende 18">
              <a:extLst>
                <a:ext uri="{FF2B5EF4-FFF2-40B4-BE49-F238E27FC236}">
                  <a16:creationId xmlns:a16="http://schemas.microsoft.com/office/drawing/2014/main" id="{50C4FA96-0633-16FD-0E5F-4B5832934BC8}"/>
                </a:ext>
              </a:extLst>
            </p:cNvPr>
            <p:cNvSpPr/>
            <p:nvPr/>
          </p:nvSpPr>
          <p:spPr>
            <a:xfrm>
              <a:off x="3993561" y="1381989"/>
              <a:ext cx="1594116" cy="795834"/>
            </a:xfrm>
            <a:prstGeom prst="wedgeEllipseCallout">
              <a:avLst>
                <a:gd name="adj1" fmla="val -52328"/>
                <a:gd name="adj2" fmla="val 134530"/>
              </a:avLst>
            </a:prstGeom>
            <a:solidFill>
              <a:schemeClr val="accent5">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333" dirty="0"/>
                <a:t>DHF Automobil After-Sales EFZ</a:t>
              </a:r>
            </a:p>
          </p:txBody>
        </p:sp>
        <p:sp>
          <p:nvSpPr>
            <p:cNvPr id="19" name="Ovale Legende 19">
              <a:extLst>
                <a:ext uri="{FF2B5EF4-FFF2-40B4-BE49-F238E27FC236}">
                  <a16:creationId xmlns:a16="http://schemas.microsoft.com/office/drawing/2014/main" id="{2312B0B2-E34B-FA95-BC1C-B87CEC19724C}"/>
                </a:ext>
              </a:extLst>
            </p:cNvPr>
            <p:cNvSpPr/>
            <p:nvPr/>
          </p:nvSpPr>
          <p:spPr>
            <a:xfrm>
              <a:off x="5913244" y="4271312"/>
              <a:ext cx="1490566" cy="837103"/>
            </a:xfrm>
            <a:prstGeom prst="wedgeEllipseCallout">
              <a:avLst>
                <a:gd name="adj1" fmla="val -73978"/>
                <a:gd name="adj2" fmla="val 17319"/>
              </a:avLst>
            </a:prstGeom>
            <a:solidFill>
              <a:schemeClr val="accent5">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320" dirty="0"/>
                <a:t>Kaufmann/-frau</a:t>
              </a:r>
            </a:p>
            <a:p>
              <a:pPr algn="ctr"/>
              <a:r>
                <a:rPr lang="de-CH" sz="1320" dirty="0"/>
                <a:t>EFZ</a:t>
              </a:r>
            </a:p>
          </p:txBody>
        </p:sp>
        <p:sp>
          <p:nvSpPr>
            <p:cNvPr id="20" name="Ovale Legende 20">
              <a:extLst>
                <a:ext uri="{FF2B5EF4-FFF2-40B4-BE49-F238E27FC236}">
                  <a16:creationId xmlns:a16="http://schemas.microsoft.com/office/drawing/2014/main" id="{DE6B3968-7D99-7803-8CE7-A30BA5747839}"/>
                </a:ext>
              </a:extLst>
            </p:cNvPr>
            <p:cNvSpPr/>
            <p:nvPr/>
          </p:nvSpPr>
          <p:spPr>
            <a:xfrm>
              <a:off x="6371733" y="1972669"/>
              <a:ext cx="1517612" cy="684305"/>
            </a:xfrm>
            <a:prstGeom prst="wedgeEllipseCallout">
              <a:avLst>
                <a:gd name="adj1" fmla="val -36540"/>
                <a:gd name="adj2" fmla="val 84136"/>
              </a:avLst>
            </a:prstGeom>
            <a:solidFill>
              <a:schemeClr val="accent5">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dirty="0"/>
                <a:t>DHF Automobil </a:t>
              </a:r>
              <a:r>
                <a:rPr lang="de-CH" sz="1260" dirty="0"/>
                <a:t>Sales</a:t>
              </a:r>
            </a:p>
            <a:p>
              <a:pPr algn="ctr"/>
              <a:r>
                <a:rPr lang="de-CH" sz="1260" dirty="0"/>
                <a:t>EFZ</a:t>
              </a:r>
            </a:p>
          </p:txBody>
        </p:sp>
        <p:sp>
          <p:nvSpPr>
            <p:cNvPr id="21" name="Ellipse 20">
              <a:extLst>
                <a:ext uri="{FF2B5EF4-FFF2-40B4-BE49-F238E27FC236}">
                  <a16:creationId xmlns:a16="http://schemas.microsoft.com/office/drawing/2014/main" id="{469048C2-EF9B-C935-0725-FE603A46D143}"/>
                </a:ext>
              </a:extLst>
            </p:cNvPr>
            <p:cNvSpPr/>
            <p:nvPr/>
          </p:nvSpPr>
          <p:spPr>
            <a:xfrm>
              <a:off x="7324491" y="2300469"/>
              <a:ext cx="829733" cy="425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600" dirty="0"/>
                <a:t>neu</a:t>
              </a:r>
            </a:p>
          </p:txBody>
        </p:sp>
        <p:sp>
          <p:nvSpPr>
            <p:cNvPr id="22" name="Ellipse 21">
              <a:extLst>
                <a:ext uri="{FF2B5EF4-FFF2-40B4-BE49-F238E27FC236}">
                  <a16:creationId xmlns:a16="http://schemas.microsoft.com/office/drawing/2014/main" id="{DE6C577C-8D2E-347F-C060-816A5E4CBDA4}"/>
                </a:ext>
              </a:extLst>
            </p:cNvPr>
            <p:cNvSpPr/>
            <p:nvPr/>
          </p:nvSpPr>
          <p:spPr>
            <a:xfrm>
              <a:off x="4694798" y="3561533"/>
              <a:ext cx="892879" cy="45980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600" dirty="0"/>
                <a:t>neu*</a:t>
              </a:r>
            </a:p>
          </p:txBody>
        </p:sp>
        <p:sp>
          <p:nvSpPr>
            <p:cNvPr id="23" name="Ellipse 22">
              <a:extLst>
                <a:ext uri="{FF2B5EF4-FFF2-40B4-BE49-F238E27FC236}">
                  <a16:creationId xmlns:a16="http://schemas.microsoft.com/office/drawing/2014/main" id="{837E30F1-8D97-EEFC-CEAB-7D43CEEC535D}"/>
                </a:ext>
              </a:extLst>
            </p:cNvPr>
            <p:cNvSpPr/>
            <p:nvPr/>
          </p:nvSpPr>
          <p:spPr>
            <a:xfrm>
              <a:off x="5097053" y="1950536"/>
              <a:ext cx="910533" cy="490104"/>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600" dirty="0"/>
                <a:t>neu*</a:t>
              </a:r>
            </a:p>
          </p:txBody>
        </p:sp>
        <p:sp>
          <p:nvSpPr>
            <p:cNvPr id="24" name="Textfeld 23">
              <a:extLst>
                <a:ext uri="{FF2B5EF4-FFF2-40B4-BE49-F238E27FC236}">
                  <a16:creationId xmlns:a16="http://schemas.microsoft.com/office/drawing/2014/main" id="{4C9B27EA-B96B-136C-B9B1-C6ED7B1C2519}"/>
                </a:ext>
              </a:extLst>
            </p:cNvPr>
            <p:cNvSpPr txBox="1"/>
            <p:nvPr/>
          </p:nvSpPr>
          <p:spPr>
            <a:xfrm>
              <a:off x="7127066" y="5136710"/>
              <a:ext cx="1490460" cy="463265"/>
            </a:xfrm>
            <a:prstGeom prst="rect">
              <a:avLst/>
            </a:prstGeom>
            <a:noFill/>
          </p:spPr>
          <p:txBody>
            <a:bodyPr wrap="square" rtlCol="0">
              <a:spAutoFit/>
            </a:bodyPr>
            <a:lstStyle/>
            <a:p>
              <a:r>
                <a:rPr lang="de-CH" sz="1333" dirty="0"/>
                <a:t>neu*= neu positioniert</a:t>
              </a:r>
            </a:p>
          </p:txBody>
        </p:sp>
      </p:grpSp>
    </p:spTree>
    <p:extLst>
      <p:ext uri="{BB962C8B-B14F-4D97-AF65-F5344CB8AC3E}">
        <p14:creationId xmlns:p14="http://schemas.microsoft.com/office/powerpoint/2010/main" val="3403883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8727936-AC62-ABF9-F0EF-63721C5F85DA}"/>
              </a:ext>
            </a:extLst>
          </p:cNvPr>
          <p:cNvSpPr>
            <a:spLocks noGrp="1"/>
          </p:cNvSpPr>
          <p:nvPr>
            <p:ph type="title"/>
          </p:nvPr>
        </p:nvSpPr>
        <p:spPr>
          <a:xfrm>
            <a:off x="11280577" y="1604797"/>
            <a:ext cx="189524" cy="95275"/>
          </a:xfrm>
        </p:spPr>
        <p:txBody>
          <a:bodyPr anchor="t">
            <a:normAutofit fontScale="90000"/>
          </a:bodyPr>
          <a:lstStyle/>
          <a:p>
            <a:endParaRPr lang="de-CH" dirty="0"/>
          </a:p>
        </p:txBody>
      </p:sp>
      <p:pic>
        <p:nvPicPr>
          <p:cNvPr id="5" name="Grafik 4">
            <a:extLst>
              <a:ext uri="{FF2B5EF4-FFF2-40B4-BE49-F238E27FC236}">
                <a16:creationId xmlns:a16="http://schemas.microsoft.com/office/drawing/2014/main" id="{499AA49D-7B2F-4907-C6B9-D0DE9E801A4D}"/>
              </a:ext>
            </a:extLst>
          </p:cNvPr>
          <p:cNvPicPr>
            <a:picLocks noChangeAspect="1"/>
          </p:cNvPicPr>
          <p:nvPr/>
        </p:nvPicPr>
        <p:blipFill>
          <a:blip r:embed="rId3"/>
          <a:stretch>
            <a:fillRect/>
          </a:stretch>
        </p:blipFill>
        <p:spPr>
          <a:xfrm>
            <a:off x="672075" y="1105633"/>
            <a:ext cx="10512491" cy="5530268"/>
          </a:xfrm>
          <a:prstGeom prst="rect">
            <a:avLst/>
          </a:prstGeom>
        </p:spPr>
      </p:pic>
    </p:spTree>
    <p:extLst>
      <p:ext uri="{BB962C8B-B14F-4D97-AF65-F5344CB8AC3E}">
        <p14:creationId xmlns:p14="http://schemas.microsoft.com/office/powerpoint/2010/main" val="3803765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830B02A-DC93-F3F8-5F04-9781CC65AB4E}"/>
              </a:ext>
            </a:extLst>
          </p:cNvPr>
          <p:cNvPicPr>
            <a:picLocks noChangeAspect="1"/>
          </p:cNvPicPr>
          <p:nvPr/>
        </p:nvPicPr>
        <p:blipFill>
          <a:blip r:embed="rId2"/>
          <a:stretch>
            <a:fillRect/>
          </a:stretch>
        </p:blipFill>
        <p:spPr>
          <a:xfrm>
            <a:off x="530477" y="951955"/>
            <a:ext cx="10750100" cy="5721508"/>
          </a:xfrm>
          <a:prstGeom prst="rect">
            <a:avLst/>
          </a:prstGeom>
        </p:spPr>
      </p:pic>
      <p:sp>
        <p:nvSpPr>
          <p:cNvPr id="7" name="Titel 6">
            <a:extLst>
              <a:ext uri="{FF2B5EF4-FFF2-40B4-BE49-F238E27FC236}">
                <a16:creationId xmlns:a16="http://schemas.microsoft.com/office/drawing/2014/main" id="{9A785DF7-33F4-F686-E9D9-38BB3E94C26D}"/>
              </a:ext>
            </a:extLst>
          </p:cNvPr>
          <p:cNvSpPr>
            <a:spLocks noGrp="1"/>
          </p:cNvSpPr>
          <p:nvPr>
            <p:ph type="title"/>
          </p:nvPr>
        </p:nvSpPr>
        <p:spPr>
          <a:xfrm>
            <a:off x="10416481" y="836712"/>
            <a:ext cx="1053620" cy="115243"/>
          </a:xfrm>
        </p:spPr>
        <p:txBody>
          <a:bodyPr>
            <a:normAutofit fontScale="90000"/>
          </a:bodyPr>
          <a:lstStyle/>
          <a:p>
            <a:endParaRPr lang="de-CH" dirty="0"/>
          </a:p>
        </p:txBody>
      </p:sp>
    </p:spTree>
    <p:extLst>
      <p:ext uri="{BB962C8B-B14F-4D97-AF65-F5344CB8AC3E}">
        <p14:creationId xmlns:p14="http://schemas.microsoft.com/office/powerpoint/2010/main" val="1267518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76C49-3D14-D6B6-F0BB-C5D52641B9B7}"/>
              </a:ext>
            </a:extLst>
          </p:cNvPr>
          <p:cNvSpPr>
            <a:spLocks noGrp="1"/>
          </p:cNvSpPr>
          <p:nvPr>
            <p:ph type="title"/>
          </p:nvPr>
        </p:nvSpPr>
        <p:spPr/>
        <p:txBody>
          <a:bodyPr/>
          <a:lstStyle/>
          <a:p>
            <a:r>
              <a:rPr lang="de-CH" dirty="0"/>
              <a:t>Mindestanforderungen an Betriebe und Berufsbildner*innen</a:t>
            </a:r>
          </a:p>
        </p:txBody>
      </p:sp>
      <p:sp>
        <p:nvSpPr>
          <p:cNvPr id="3" name="Textplatzhalter 2">
            <a:extLst>
              <a:ext uri="{FF2B5EF4-FFF2-40B4-BE49-F238E27FC236}">
                <a16:creationId xmlns:a16="http://schemas.microsoft.com/office/drawing/2014/main" id="{B4FDDA94-99DC-4546-B8C7-0A23FD00C4A5}"/>
              </a:ext>
            </a:extLst>
          </p:cNvPr>
          <p:cNvSpPr>
            <a:spLocks noGrp="1"/>
          </p:cNvSpPr>
          <p:nvPr>
            <p:ph type="body" sz="quarter" idx="10"/>
          </p:nvPr>
        </p:nvSpPr>
        <p:spPr/>
        <p:txBody>
          <a:bodyPr/>
          <a:lstStyle/>
          <a:p>
            <a:r>
              <a:rPr lang="de-CH" sz="2133" dirty="0">
                <a:hlinkClick r:id="rId3"/>
              </a:rPr>
              <a:t>Voraussetzungen für Berufsbildende:</a:t>
            </a:r>
            <a:r>
              <a:rPr lang="de-CH" sz="2133" dirty="0"/>
              <a:t>		</a:t>
            </a:r>
            <a:r>
              <a:rPr lang="de-CH" sz="2133" dirty="0">
                <a:hlinkClick r:id="rId4"/>
              </a:rPr>
              <a:t>Betriebliche Voraussetzungen:</a:t>
            </a:r>
            <a:endParaRPr lang="de-CH" sz="2133" dirty="0"/>
          </a:p>
          <a:p>
            <a:endParaRPr lang="de-CH" sz="2133" dirty="0"/>
          </a:p>
          <a:p>
            <a:endParaRPr lang="de-CH" sz="2133" dirty="0"/>
          </a:p>
          <a:p>
            <a:endParaRPr lang="de-CH" sz="2133" dirty="0"/>
          </a:p>
          <a:p>
            <a:endParaRPr lang="de-CH" sz="2133" dirty="0"/>
          </a:p>
          <a:p>
            <a:r>
              <a:rPr lang="de-CH" sz="2133" b="1" dirty="0"/>
              <a:t>Wichtiger Hinweis: </a:t>
            </a:r>
            <a:br>
              <a:rPr lang="de-CH" sz="2133" b="1" dirty="0"/>
            </a:br>
            <a:r>
              <a:rPr lang="de-CH" sz="2133" dirty="0"/>
              <a:t>Alle Betriebe brauchen für beide Branchen neue Ausbildungsbewilligungen! </a:t>
            </a:r>
            <a:br>
              <a:rPr lang="de-CH" sz="2133" dirty="0"/>
            </a:br>
            <a:endParaRPr lang="de-CH" sz="2133" i="1" dirty="0"/>
          </a:p>
          <a:p>
            <a:r>
              <a:rPr lang="de-CH" sz="2133" i="1" dirty="0"/>
              <a:t>Die erwähnten Dokumente können Sie auf der Webseite von BDS herunterladen!</a:t>
            </a:r>
            <a:endParaRPr lang="de-CH" sz="2133" dirty="0"/>
          </a:p>
          <a:p>
            <a:endParaRPr lang="de-CH" sz="2133" dirty="0"/>
          </a:p>
          <a:p>
            <a:endParaRPr lang="de-CH" sz="2133" dirty="0"/>
          </a:p>
          <a:p>
            <a:endParaRPr lang="de-CH" sz="2133" dirty="0"/>
          </a:p>
          <a:p>
            <a:endParaRPr lang="de-CH" sz="2133" dirty="0"/>
          </a:p>
          <a:p>
            <a:endParaRPr lang="de-CH" sz="2133" dirty="0"/>
          </a:p>
          <a:p>
            <a:endParaRPr lang="de-CH" sz="2133" dirty="0"/>
          </a:p>
        </p:txBody>
      </p:sp>
      <p:pic>
        <p:nvPicPr>
          <p:cNvPr id="4" name="Grafik 3" descr="Büromitarbeiter mit einfarbiger Füllung">
            <a:extLst>
              <a:ext uri="{FF2B5EF4-FFF2-40B4-BE49-F238E27FC236}">
                <a16:creationId xmlns:a16="http://schemas.microsoft.com/office/drawing/2014/main" id="{E4AF25AF-AFB6-EFCA-D871-E8388AA679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1623" y="2660915"/>
            <a:ext cx="1219200" cy="1219200"/>
          </a:xfrm>
          <a:prstGeom prst="rect">
            <a:avLst/>
          </a:prstGeom>
        </p:spPr>
      </p:pic>
      <p:pic>
        <p:nvPicPr>
          <p:cNvPr id="5" name="Grafik 4" descr="Bauarbeiter mit einfarbiger Füllung">
            <a:extLst>
              <a:ext uri="{FF2B5EF4-FFF2-40B4-BE49-F238E27FC236}">
                <a16:creationId xmlns:a16="http://schemas.microsoft.com/office/drawing/2014/main" id="{AD15111C-7832-7507-DEC8-3D35D170B0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54999" y="2658716"/>
            <a:ext cx="1219200" cy="1219200"/>
          </a:xfrm>
          <a:prstGeom prst="rect">
            <a:avLst/>
          </a:prstGeom>
        </p:spPr>
      </p:pic>
      <p:pic>
        <p:nvPicPr>
          <p:cNvPr id="6" name="Grafik 5" descr="Fabrik mit einfarbiger Füllung">
            <a:extLst>
              <a:ext uri="{FF2B5EF4-FFF2-40B4-BE49-F238E27FC236}">
                <a16:creationId xmlns:a16="http://schemas.microsoft.com/office/drawing/2014/main" id="{3EE12FB0-5F49-5E55-3839-0A8F39FC1D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08235" y="2660915"/>
            <a:ext cx="1219200" cy="1219200"/>
          </a:xfrm>
          <a:prstGeom prst="rect">
            <a:avLst/>
          </a:prstGeom>
        </p:spPr>
      </p:pic>
    </p:spTree>
    <p:extLst>
      <p:ext uri="{BB962C8B-B14F-4D97-AF65-F5344CB8AC3E}">
        <p14:creationId xmlns:p14="http://schemas.microsoft.com/office/powerpoint/2010/main" val="1098844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403" y="644691"/>
            <a:ext cx="10750100" cy="863360"/>
          </a:xfrm>
        </p:spPr>
        <p:txBody>
          <a:bodyPr/>
          <a:lstStyle/>
          <a:p>
            <a:r>
              <a:rPr lang="de-CH" dirty="0"/>
              <a:t>Mindestsortimentsliste Automobil Sales</a:t>
            </a:r>
          </a:p>
        </p:txBody>
      </p:sp>
      <p:pic>
        <p:nvPicPr>
          <p:cNvPr id="4" name="Grafik 3"/>
          <p:cNvPicPr>
            <a:picLocks noChangeAspect="1"/>
          </p:cNvPicPr>
          <p:nvPr/>
        </p:nvPicPr>
        <p:blipFill>
          <a:blip r:embed="rId2"/>
          <a:stretch>
            <a:fillRect/>
          </a:stretch>
        </p:blipFill>
        <p:spPr>
          <a:xfrm>
            <a:off x="2361537" y="1458628"/>
            <a:ext cx="6543434" cy="5223409"/>
          </a:xfrm>
          <a:prstGeom prst="rect">
            <a:avLst/>
          </a:prstGeom>
        </p:spPr>
      </p:pic>
    </p:spTree>
    <p:extLst>
      <p:ext uri="{BB962C8B-B14F-4D97-AF65-F5344CB8AC3E}">
        <p14:creationId xmlns:p14="http://schemas.microsoft.com/office/powerpoint/2010/main" val="1183011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3A822-4E58-EE7E-741E-C050E8499513}"/>
            </a:ext>
          </a:extLst>
        </p:cNvPr>
        <p:cNvGrpSpPr/>
        <p:nvPr/>
      </p:nvGrpSpPr>
      <p:grpSpPr>
        <a:xfrm>
          <a:off x="0" y="0"/>
          <a:ext cx="0" cy="0"/>
          <a:chOff x="0" y="0"/>
          <a:chExt cx="0" cy="0"/>
        </a:xfrm>
      </p:grpSpPr>
      <p:pic>
        <p:nvPicPr>
          <p:cNvPr id="5122" name="Grafik 1">
            <a:extLst>
              <a:ext uri="{FF2B5EF4-FFF2-40B4-BE49-F238E27FC236}">
                <a16:creationId xmlns:a16="http://schemas.microsoft.com/office/drawing/2014/main" id="{1A1DEC33-816C-DC6F-8C97-F2E36DAA26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9A4BC0C9-041B-03DD-0B4B-3146DB319DA6}"/>
              </a:ext>
            </a:extLst>
          </p:cNvPr>
          <p:cNvSpPr txBox="1"/>
          <p:nvPr/>
        </p:nvSpPr>
        <p:spPr>
          <a:xfrm>
            <a:off x="744537" y="970464"/>
            <a:ext cx="3886200" cy="369332"/>
          </a:xfrm>
          <a:prstGeom prst="rect">
            <a:avLst/>
          </a:prstGeom>
          <a:noFill/>
        </p:spPr>
        <p:txBody>
          <a:bodyPr wrap="square" rtlCol="0">
            <a:spAutoFit/>
          </a:bodyPr>
          <a:lstStyle/>
          <a:p>
            <a:r>
              <a:rPr lang="de-CH" b="1" dirty="0"/>
              <a:t>Aktuelle Lehrstellensituation</a:t>
            </a:r>
          </a:p>
        </p:txBody>
      </p:sp>
      <p:sp>
        <p:nvSpPr>
          <p:cNvPr id="5" name="Textfeld 4">
            <a:extLst>
              <a:ext uri="{FF2B5EF4-FFF2-40B4-BE49-F238E27FC236}">
                <a16:creationId xmlns:a16="http://schemas.microsoft.com/office/drawing/2014/main" id="{10487CE4-A9C4-29DE-FA10-2CB2BB1A2853}"/>
              </a:ext>
            </a:extLst>
          </p:cNvPr>
          <p:cNvSpPr txBox="1"/>
          <p:nvPr/>
        </p:nvSpPr>
        <p:spPr>
          <a:xfrm>
            <a:off x="962025" y="1638300"/>
            <a:ext cx="1038225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b="1" dirty="0"/>
              <a:t>Mehr Schulabgänger als in der Vergangenheit -&gt; geburtenstärkere Jahrgänge</a:t>
            </a:r>
          </a:p>
        </p:txBody>
      </p:sp>
      <p:sp>
        <p:nvSpPr>
          <p:cNvPr id="3" name="Textfeld 2">
            <a:extLst>
              <a:ext uri="{FF2B5EF4-FFF2-40B4-BE49-F238E27FC236}">
                <a16:creationId xmlns:a16="http://schemas.microsoft.com/office/drawing/2014/main" id="{EC80BAC0-CE3D-085A-D50E-BF2EC3AAE3D4}"/>
              </a:ext>
            </a:extLst>
          </p:cNvPr>
          <p:cNvSpPr txBox="1"/>
          <p:nvPr/>
        </p:nvSpPr>
        <p:spPr>
          <a:xfrm>
            <a:off x="962025" y="2036207"/>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Viele Lehrstellen bleiben nach wie vor unbesetzt</a:t>
            </a:r>
          </a:p>
        </p:txBody>
      </p:sp>
      <p:sp>
        <p:nvSpPr>
          <p:cNvPr id="4" name="Textfeld 3">
            <a:extLst>
              <a:ext uri="{FF2B5EF4-FFF2-40B4-BE49-F238E27FC236}">
                <a16:creationId xmlns:a16="http://schemas.microsoft.com/office/drawing/2014/main" id="{699FCE09-C817-736A-0D0F-64BAC73DA9F7}"/>
              </a:ext>
            </a:extLst>
          </p:cNvPr>
          <p:cNvSpPr txBox="1"/>
          <p:nvPr/>
        </p:nvSpPr>
        <p:spPr>
          <a:xfrm>
            <a:off x="962025" y="2434114"/>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54% der Schüler machen eine Lehre</a:t>
            </a:r>
          </a:p>
        </p:txBody>
      </p:sp>
      <p:sp>
        <p:nvSpPr>
          <p:cNvPr id="6" name="Textfeld 5">
            <a:extLst>
              <a:ext uri="{FF2B5EF4-FFF2-40B4-BE49-F238E27FC236}">
                <a16:creationId xmlns:a16="http://schemas.microsoft.com/office/drawing/2014/main" id="{3808DF97-B110-14F9-7BBA-330B1CD4F763}"/>
              </a:ext>
            </a:extLst>
          </p:cNvPr>
          <p:cNvSpPr txBox="1"/>
          <p:nvPr/>
        </p:nvSpPr>
        <p:spPr>
          <a:xfrm>
            <a:off x="962025" y="2832021"/>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29% der Schüler gehen ans Gymnasium </a:t>
            </a:r>
          </a:p>
        </p:txBody>
      </p:sp>
      <p:sp>
        <p:nvSpPr>
          <p:cNvPr id="7" name="Textfeld 6">
            <a:extLst>
              <a:ext uri="{FF2B5EF4-FFF2-40B4-BE49-F238E27FC236}">
                <a16:creationId xmlns:a16="http://schemas.microsoft.com/office/drawing/2014/main" id="{5AD7C58F-338F-E4BF-64DE-C4C8895E1BF4}"/>
              </a:ext>
            </a:extLst>
          </p:cNvPr>
          <p:cNvSpPr txBox="1"/>
          <p:nvPr/>
        </p:nvSpPr>
        <p:spPr>
          <a:xfrm>
            <a:off x="962025" y="3677603"/>
            <a:ext cx="10801350" cy="369332"/>
          </a:xfrm>
          <a:prstGeom prst="rect">
            <a:avLst/>
          </a:prstGeom>
          <a:noFill/>
        </p:spPr>
        <p:txBody>
          <a:bodyPr wrap="square" rtlCol="0">
            <a:spAutoFit/>
          </a:bodyPr>
          <a:lstStyle/>
          <a:p>
            <a:pPr marL="285750" indent="-285750">
              <a:buFont typeface="Arial" panose="020B0604020202020204" pitchFamily="34" charset="0"/>
              <a:buChar char="•"/>
            </a:pPr>
            <a:r>
              <a:rPr lang="de-CH" dirty="0">
                <a:solidFill>
                  <a:schemeClr val="bg1">
                    <a:lumMod val="65000"/>
                  </a:schemeClr>
                </a:solidFill>
              </a:rPr>
              <a:t>Vertragsauflösungen im Jahr 2024 auf Höchstwert von 10.4%  -&gt; </a:t>
            </a:r>
            <a:r>
              <a:rPr lang="de-CH" b="1" dirty="0">
                <a:solidFill>
                  <a:schemeClr val="bg1">
                    <a:lumMod val="65000"/>
                  </a:schemeClr>
                </a:solidFill>
              </a:rPr>
              <a:t>Automobil-Fachmann 21% </a:t>
            </a:r>
          </a:p>
        </p:txBody>
      </p:sp>
      <p:sp>
        <p:nvSpPr>
          <p:cNvPr id="8" name="Textfeld 7">
            <a:extLst>
              <a:ext uri="{FF2B5EF4-FFF2-40B4-BE49-F238E27FC236}">
                <a16:creationId xmlns:a16="http://schemas.microsoft.com/office/drawing/2014/main" id="{13E58AAC-BE0C-2868-A162-875A30BE646E}"/>
              </a:ext>
            </a:extLst>
          </p:cNvPr>
          <p:cNvSpPr txBox="1"/>
          <p:nvPr/>
        </p:nvSpPr>
        <p:spPr>
          <a:xfrm>
            <a:off x="962025" y="4120992"/>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err="1">
                <a:solidFill>
                  <a:schemeClr val="bg1">
                    <a:lumMod val="65000"/>
                  </a:schemeClr>
                </a:solidFill>
              </a:rPr>
              <a:t>Bestehenquote</a:t>
            </a:r>
            <a:r>
              <a:rPr lang="de-CH" dirty="0">
                <a:solidFill>
                  <a:schemeClr val="bg1">
                    <a:lumMod val="65000"/>
                  </a:schemeClr>
                </a:solidFill>
              </a:rPr>
              <a:t> alle Berufe ist stabil bei 92%  -&gt; </a:t>
            </a:r>
            <a:r>
              <a:rPr lang="de-CH" b="1" dirty="0">
                <a:solidFill>
                  <a:schemeClr val="bg1">
                    <a:lumMod val="65000"/>
                  </a:schemeClr>
                </a:solidFill>
              </a:rPr>
              <a:t>Automobil-Fachmann 83%  </a:t>
            </a:r>
          </a:p>
        </p:txBody>
      </p:sp>
      <p:sp>
        <p:nvSpPr>
          <p:cNvPr id="9" name="Textfeld 8">
            <a:extLst>
              <a:ext uri="{FF2B5EF4-FFF2-40B4-BE49-F238E27FC236}">
                <a16:creationId xmlns:a16="http://schemas.microsoft.com/office/drawing/2014/main" id="{84734529-BECB-FAAC-FFB2-1975AB706BA8}"/>
              </a:ext>
            </a:extLst>
          </p:cNvPr>
          <p:cNvSpPr txBox="1"/>
          <p:nvPr/>
        </p:nvSpPr>
        <p:spPr>
          <a:xfrm>
            <a:off x="962025" y="4537949"/>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Zweitausbildungen im Berufsfeld Automobil</a:t>
            </a:r>
          </a:p>
        </p:txBody>
      </p:sp>
      <p:sp>
        <p:nvSpPr>
          <p:cNvPr id="10" name="Textfeld 9">
            <a:extLst>
              <a:ext uri="{FF2B5EF4-FFF2-40B4-BE49-F238E27FC236}">
                <a16:creationId xmlns:a16="http://schemas.microsoft.com/office/drawing/2014/main" id="{62BEBB8F-EAA8-6133-7CF4-8DBF4E2BFC0F}"/>
              </a:ext>
            </a:extLst>
          </p:cNvPr>
          <p:cNvSpPr txBox="1"/>
          <p:nvPr/>
        </p:nvSpPr>
        <p:spPr>
          <a:xfrm>
            <a:off x="962025" y="3251121"/>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14% absolvieren ein Brückenangebot/Zwischenlösung </a:t>
            </a:r>
          </a:p>
        </p:txBody>
      </p:sp>
    </p:spTree>
    <p:extLst>
      <p:ext uri="{BB962C8B-B14F-4D97-AF65-F5344CB8AC3E}">
        <p14:creationId xmlns:p14="http://schemas.microsoft.com/office/powerpoint/2010/main" val="1273249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C9D5F0-157F-D8EA-89CA-AABA2E028258}"/>
              </a:ext>
            </a:extLst>
          </p:cNvPr>
          <p:cNvSpPr>
            <a:spLocks noGrp="1"/>
          </p:cNvSpPr>
          <p:nvPr>
            <p:ph type="title"/>
          </p:nvPr>
        </p:nvSpPr>
        <p:spPr/>
        <p:txBody>
          <a:bodyPr/>
          <a:lstStyle/>
          <a:p>
            <a:r>
              <a:rPr lang="de-CH" dirty="0"/>
              <a:t>Die betrieblichen Bildungspläne</a:t>
            </a:r>
          </a:p>
        </p:txBody>
      </p:sp>
      <p:sp>
        <p:nvSpPr>
          <p:cNvPr id="3" name="Textplatzhalter 2">
            <a:extLst>
              <a:ext uri="{FF2B5EF4-FFF2-40B4-BE49-F238E27FC236}">
                <a16:creationId xmlns:a16="http://schemas.microsoft.com/office/drawing/2014/main" id="{970E2E4F-C98D-8370-9A2F-BA9664635DAA}"/>
              </a:ext>
            </a:extLst>
          </p:cNvPr>
          <p:cNvSpPr>
            <a:spLocks noGrp="1"/>
          </p:cNvSpPr>
          <p:nvPr>
            <p:ph type="body" sz="quarter" idx="10"/>
          </p:nvPr>
        </p:nvSpPr>
        <p:spPr>
          <a:xfrm>
            <a:off x="719999" y="5627504"/>
            <a:ext cx="10750099" cy="806672"/>
          </a:xfrm>
        </p:spPr>
        <p:txBody>
          <a:bodyPr/>
          <a:lstStyle/>
          <a:p>
            <a:r>
              <a:rPr lang="de-CH" sz="2133" dirty="0">
                <a:latin typeface="+mj-lt"/>
                <a:hlinkClick r:id="rId3"/>
              </a:rPr>
              <a:t>https://www.bds-fcs.ch/de/Digitale-Medien/Download-Center?download=16</a:t>
            </a:r>
            <a:endParaRPr lang="de-CH" sz="2133" dirty="0">
              <a:latin typeface="+mj-lt"/>
            </a:endParaRPr>
          </a:p>
          <a:p>
            <a:r>
              <a:rPr lang="de-CH" sz="2133" dirty="0">
                <a:latin typeface="+mj-lt"/>
                <a:hlinkClick r:id="rId4"/>
              </a:rPr>
              <a:t>https://www.bds-fcs.ch/de/Digitale-Medien/Download-Center?download=17</a:t>
            </a:r>
            <a:endParaRPr lang="de-CH" sz="2133" dirty="0">
              <a:latin typeface="+mj-lt"/>
            </a:endParaRPr>
          </a:p>
        </p:txBody>
      </p:sp>
      <p:pic>
        <p:nvPicPr>
          <p:cNvPr id="4" name="Grafik 3">
            <a:extLst>
              <a:ext uri="{FF2B5EF4-FFF2-40B4-BE49-F238E27FC236}">
                <a16:creationId xmlns:a16="http://schemas.microsoft.com/office/drawing/2014/main" id="{689DEC9E-F132-0CD7-9D37-A5D20856D592}"/>
              </a:ext>
            </a:extLst>
          </p:cNvPr>
          <p:cNvPicPr>
            <a:picLocks noChangeAspect="1"/>
          </p:cNvPicPr>
          <p:nvPr/>
        </p:nvPicPr>
        <p:blipFill rotWithShape="1">
          <a:blip r:embed="rId5"/>
          <a:srcRect l="2267" t="1359" r="2504" b="1646"/>
          <a:stretch/>
        </p:blipFill>
        <p:spPr>
          <a:xfrm>
            <a:off x="4072697" y="1364903"/>
            <a:ext cx="3005191" cy="4137747"/>
          </a:xfrm>
          <a:prstGeom prst="rect">
            <a:avLst/>
          </a:prstGeom>
          <a:ln>
            <a:solidFill>
              <a:schemeClr val="tx1"/>
            </a:solidFill>
          </a:ln>
        </p:spPr>
      </p:pic>
      <p:pic>
        <p:nvPicPr>
          <p:cNvPr id="5" name="Grafik 4">
            <a:extLst>
              <a:ext uri="{FF2B5EF4-FFF2-40B4-BE49-F238E27FC236}">
                <a16:creationId xmlns:a16="http://schemas.microsoft.com/office/drawing/2014/main" id="{335FE554-2089-BE95-61B2-95653C8970B6}"/>
              </a:ext>
            </a:extLst>
          </p:cNvPr>
          <p:cNvPicPr>
            <a:picLocks noChangeAspect="1"/>
          </p:cNvPicPr>
          <p:nvPr/>
        </p:nvPicPr>
        <p:blipFill rotWithShape="1">
          <a:blip r:embed="rId6"/>
          <a:srcRect l="2276" t="2272"/>
          <a:stretch/>
        </p:blipFill>
        <p:spPr>
          <a:xfrm>
            <a:off x="720000" y="1366051"/>
            <a:ext cx="3071744" cy="4137748"/>
          </a:xfrm>
          <a:prstGeom prst="rect">
            <a:avLst/>
          </a:prstGeom>
          <a:ln>
            <a:solidFill>
              <a:schemeClr val="tx1"/>
            </a:solidFill>
          </a:ln>
        </p:spPr>
      </p:pic>
      <p:sp>
        <p:nvSpPr>
          <p:cNvPr id="9" name="Textfeld 8">
            <a:extLst>
              <a:ext uri="{FF2B5EF4-FFF2-40B4-BE49-F238E27FC236}">
                <a16:creationId xmlns:a16="http://schemas.microsoft.com/office/drawing/2014/main" id="{01B43ADC-C7FF-CD9F-3791-108B45F35795}"/>
              </a:ext>
            </a:extLst>
          </p:cNvPr>
          <p:cNvSpPr txBox="1"/>
          <p:nvPr/>
        </p:nvSpPr>
        <p:spPr>
          <a:xfrm>
            <a:off x="7444686" y="2054264"/>
            <a:ext cx="4029221" cy="2718180"/>
          </a:xfrm>
          <a:prstGeom prst="rect">
            <a:avLst/>
          </a:prstGeom>
          <a:noFill/>
        </p:spPr>
        <p:txBody>
          <a:bodyPr wrap="square">
            <a:spAutoFit/>
          </a:bodyPr>
          <a:lstStyle/>
          <a:p>
            <a:r>
              <a:rPr lang="de-CH" sz="2133" b="1" dirty="0">
                <a:latin typeface="+mj-lt"/>
              </a:rPr>
              <a:t>Hinweis: </a:t>
            </a:r>
          </a:p>
          <a:p>
            <a:r>
              <a:rPr lang="de-CH" sz="2133" dirty="0">
                <a:latin typeface="+mj-lt"/>
              </a:rPr>
              <a:t>Die Bildungspläne mit den betrieblichen und schulischen Handlungskompetenzen</a:t>
            </a:r>
          </a:p>
          <a:p>
            <a:r>
              <a:rPr lang="de-CH" sz="2133" dirty="0">
                <a:latin typeface="+mj-lt"/>
              </a:rPr>
              <a:t>wurden von BDS für alle 22 Branchen formuliert und sind bei allen 22 Branchen </a:t>
            </a:r>
          </a:p>
          <a:p>
            <a:r>
              <a:rPr lang="de-CH" sz="2133" dirty="0">
                <a:latin typeface="+mj-lt"/>
              </a:rPr>
              <a:t>identisch</a:t>
            </a:r>
          </a:p>
        </p:txBody>
      </p:sp>
    </p:spTree>
    <p:extLst>
      <p:ext uri="{BB962C8B-B14F-4D97-AF65-F5344CB8AC3E}">
        <p14:creationId xmlns:p14="http://schemas.microsoft.com/office/powerpoint/2010/main" val="2690437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a:extLst>
              <a:ext uri="{FF2B5EF4-FFF2-40B4-BE49-F238E27FC236}">
                <a16:creationId xmlns:a16="http://schemas.microsoft.com/office/drawing/2014/main" id="{A029EC9D-4B82-75AE-8195-5A13C1309185}"/>
              </a:ext>
            </a:extLst>
          </p:cNvPr>
          <p:cNvSpPr txBox="1">
            <a:spLocks noChangeArrowheads="1"/>
          </p:cNvSpPr>
          <p:nvPr/>
        </p:nvSpPr>
        <p:spPr bwMode="auto">
          <a:xfrm>
            <a:off x="911424" y="5061181"/>
            <a:ext cx="11076923" cy="900000"/>
          </a:xfrm>
          <a:prstGeom prst="rect">
            <a:avLst/>
          </a:prstGeom>
          <a:noFill/>
          <a:ln w="9525">
            <a:noFill/>
            <a:miter lim="800000"/>
            <a:headEnd/>
            <a:tailEnd/>
          </a:ln>
          <a:effectLst>
            <a:outerShdw blurRad="50800" dist="38100" dir="2700000" algn="tl" rotWithShape="0">
              <a:prstClr val="black">
                <a:alpha val="40000"/>
              </a:prstClr>
            </a:outerShdw>
          </a:effectLst>
        </p:spPr>
        <p:txBody>
          <a:bodyPr>
            <a:noAutofit/>
          </a:bodyPr>
          <a:lstStyle>
            <a:lvl1pPr algn="l" rtl="0" eaLnBrk="1" fontAlgn="base" hangingPunct="1">
              <a:spcBef>
                <a:spcPct val="0"/>
              </a:spcBef>
              <a:spcAft>
                <a:spcPct val="0"/>
              </a:spcAft>
              <a:defRPr sz="5400" b="1">
                <a:solidFill>
                  <a:schemeClr val="bg1"/>
                </a:solidFill>
                <a:latin typeface="+mj-lt"/>
                <a:ea typeface="ＭＳ Ｐゴシック" pitchFamily="63" charset="-128"/>
                <a:cs typeface="ＭＳ Ｐゴシック" pitchFamily="63" charset="-128"/>
              </a:defRPr>
            </a:lvl1pPr>
            <a:lvl2pPr algn="l" rtl="0" eaLnBrk="1" fontAlgn="base" hangingPunct="1">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2pPr>
            <a:lvl3pPr algn="l" rtl="0" eaLnBrk="1" fontAlgn="base" hangingPunct="1">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3pPr>
            <a:lvl4pPr algn="l" rtl="0" eaLnBrk="1" fontAlgn="base" hangingPunct="1">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4pPr>
            <a:lvl5pPr algn="l" rtl="0" eaLnBrk="1" fontAlgn="base" hangingPunct="1">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5pPr>
            <a:lvl6pPr marL="364687" algn="l" rtl="0" eaLnBrk="1" fontAlgn="base" hangingPunct="1">
              <a:spcBef>
                <a:spcPct val="0"/>
              </a:spcBef>
              <a:spcAft>
                <a:spcPct val="0"/>
              </a:spcAft>
              <a:defRPr sz="1890" b="1">
                <a:solidFill>
                  <a:schemeClr val="tx2"/>
                </a:solidFill>
                <a:latin typeface="Arial" pitchFamily="63" charset="0"/>
              </a:defRPr>
            </a:lvl6pPr>
            <a:lvl7pPr marL="729375" algn="l" rtl="0" eaLnBrk="1" fontAlgn="base" hangingPunct="1">
              <a:spcBef>
                <a:spcPct val="0"/>
              </a:spcBef>
              <a:spcAft>
                <a:spcPct val="0"/>
              </a:spcAft>
              <a:defRPr sz="1890" b="1">
                <a:solidFill>
                  <a:schemeClr val="tx2"/>
                </a:solidFill>
                <a:latin typeface="Arial" pitchFamily="63" charset="0"/>
              </a:defRPr>
            </a:lvl7pPr>
            <a:lvl8pPr marL="1094063" algn="l" rtl="0" eaLnBrk="1" fontAlgn="base" hangingPunct="1">
              <a:spcBef>
                <a:spcPct val="0"/>
              </a:spcBef>
              <a:spcAft>
                <a:spcPct val="0"/>
              </a:spcAft>
              <a:defRPr sz="1890" b="1">
                <a:solidFill>
                  <a:schemeClr val="tx2"/>
                </a:solidFill>
                <a:latin typeface="Arial" pitchFamily="63" charset="0"/>
              </a:defRPr>
            </a:lvl8pPr>
            <a:lvl9pPr marL="1458750" algn="l" rtl="0" eaLnBrk="1" fontAlgn="base" hangingPunct="1">
              <a:spcBef>
                <a:spcPct val="0"/>
              </a:spcBef>
              <a:spcAft>
                <a:spcPct val="0"/>
              </a:spcAft>
              <a:defRPr sz="1890" b="1">
                <a:solidFill>
                  <a:schemeClr val="tx2"/>
                </a:solidFill>
                <a:latin typeface="Arial" pitchFamily="63" charset="0"/>
              </a:defRPr>
            </a:lvl9pPr>
          </a:lstStyle>
          <a:p>
            <a:endParaRPr lang="de-DE" sz="7200" kern="0" dirty="0"/>
          </a:p>
        </p:txBody>
      </p:sp>
      <p:pic>
        <p:nvPicPr>
          <p:cNvPr id="12" name="Grafik 11">
            <a:extLst>
              <a:ext uri="{FF2B5EF4-FFF2-40B4-BE49-F238E27FC236}">
                <a16:creationId xmlns:a16="http://schemas.microsoft.com/office/drawing/2014/main" id="{E10EB3CB-EA6C-C46D-EA5D-4278FF597B65}"/>
              </a:ext>
            </a:extLst>
          </p:cNvPr>
          <p:cNvPicPr>
            <a:picLocks noChangeAspect="1"/>
          </p:cNvPicPr>
          <p:nvPr/>
        </p:nvPicPr>
        <p:blipFill>
          <a:blip r:embed="rId3"/>
          <a:stretch>
            <a:fillRect/>
          </a:stretch>
        </p:blipFill>
        <p:spPr>
          <a:xfrm>
            <a:off x="3839" y="1220523"/>
            <a:ext cx="12192000" cy="5280819"/>
          </a:xfrm>
          <a:prstGeom prst="rect">
            <a:avLst/>
          </a:prstGeom>
        </p:spPr>
      </p:pic>
      <p:sp>
        <p:nvSpPr>
          <p:cNvPr id="14" name="Bildplatzhalter 13">
            <a:extLst>
              <a:ext uri="{FF2B5EF4-FFF2-40B4-BE49-F238E27FC236}">
                <a16:creationId xmlns:a16="http://schemas.microsoft.com/office/drawing/2014/main" id="{799AE7A2-ED37-8262-E40F-1C227329B2E3}"/>
              </a:ext>
            </a:extLst>
          </p:cNvPr>
          <p:cNvSpPr>
            <a:spLocks noGrp="1"/>
          </p:cNvSpPr>
          <p:nvPr>
            <p:ph type="pic" sz="quarter" idx="15"/>
          </p:nvPr>
        </p:nvSpPr>
        <p:spPr>
          <a:xfrm>
            <a:off x="10" y="356659"/>
            <a:ext cx="12191991" cy="6858000"/>
          </a:xfrm>
        </p:spPr>
        <p:txBody>
          <a:bodyPr/>
          <a:lstStyle/>
          <a:p>
            <a:r>
              <a:rPr lang="de-CH" sz="3333" dirty="0">
                <a:hlinkClick r:id="rId4"/>
              </a:rPr>
              <a:t>www.bds-fcs.ch</a:t>
            </a:r>
            <a:endParaRPr lang="de-DE" sz="3333" dirty="0"/>
          </a:p>
          <a:p>
            <a:endParaRPr lang="de-CH" dirty="0"/>
          </a:p>
        </p:txBody>
      </p:sp>
    </p:spTree>
    <p:extLst>
      <p:ext uri="{BB962C8B-B14F-4D97-AF65-F5344CB8AC3E}">
        <p14:creationId xmlns:p14="http://schemas.microsoft.com/office/powerpoint/2010/main" val="1880413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35868-2CF9-B6B8-4A90-DD727BCE6B3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259621-A073-7B3B-EF15-D0F73B10F289}"/>
              </a:ext>
            </a:extLst>
          </p:cNvPr>
          <p:cNvSpPr>
            <a:spLocks noGrp="1"/>
          </p:cNvSpPr>
          <p:nvPr>
            <p:ph type="title"/>
          </p:nvPr>
        </p:nvSpPr>
        <p:spPr/>
        <p:txBody>
          <a:bodyPr/>
          <a:lstStyle/>
          <a:p>
            <a:r>
              <a:rPr lang="de-CH" dirty="0"/>
              <a:t>Statistik Lehrverhältnisse EFZ/EBA</a:t>
            </a:r>
          </a:p>
        </p:txBody>
      </p:sp>
      <p:pic>
        <p:nvPicPr>
          <p:cNvPr id="4" name="Grafik 3">
            <a:extLst>
              <a:ext uri="{FF2B5EF4-FFF2-40B4-BE49-F238E27FC236}">
                <a16:creationId xmlns:a16="http://schemas.microsoft.com/office/drawing/2014/main" id="{639C0129-A24F-6846-B835-928F26D0685D}"/>
              </a:ext>
            </a:extLst>
          </p:cNvPr>
          <p:cNvPicPr>
            <a:picLocks noChangeAspect="1"/>
          </p:cNvPicPr>
          <p:nvPr/>
        </p:nvPicPr>
        <p:blipFill>
          <a:blip r:embed="rId3"/>
          <a:stretch>
            <a:fillRect/>
          </a:stretch>
        </p:blipFill>
        <p:spPr>
          <a:xfrm>
            <a:off x="2552531" y="1355787"/>
            <a:ext cx="4699060" cy="5246089"/>
          </a:xfrm>
          <a:prstGeom prst="rect">
            <a:avLst/>
          </a:prstGeom>
        </p:spPr>
      </p:pic>
    </p:spTree>
    <p:extLst>
      <p:ext uri="{BB962C8B-B14F-4D97-AF65-F5344CB8AC3E}">
        <p14:creationId xmlns:p14="http://schemas.microsoft.com/office/powerpoint/2010/main" val="1693154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0448FA4-8244-62DA-8DFF-61628927DBC1}"/>
              </a:ext>
            </a:extLst>
          </p:cNvPr>
          <p:cNvSpPr>
            <a:spLocks noGrp="1"/>
          </p:cNvSpPr>
          <p:nvPr>
            <p:ph idx="12"/>
          </p:nvPr>
        </p:nvSpPr>
        <p:spPr>
          <a:xfrm>
            <a:off x="5677231" y="2782957"/>
            <a:ext cx="5993138" cy="4075042"/>
          </a:xfrm>
        </p:spPr>
        <p:txBody>
          <a:bodyPr/>
          <a:lstStyle/>
          <a:p>
            <a:r>
              <a:rPr lang="de-CH" b="1" dirty="0"/>
              <a:t>Persönlich:</a:t>
            </a:r>
          </a:p>
          <a:p>
            <a:r>
              <a:rPr lang="de-CH" dirty="0"/>
              <a:t>Brigitte Hostettler</a:t>
            </a:r>
          </a:p>
          <a:p>
            <a:r>
              <a:rPr lang="de-CH" dirty="0"/>
              <a:t>Mail: </a:t>
            </a:r>
            <a:r>
              <a:rPr lang="de-CH" dirty="0">
                <a:hlinkClick r:id="rId2"/>
              </a:rPr>
              <a:t>brigitte.hostettler@agvs-upsa.ch</a:t>
            </a:r>
            <a:endParaRPr lang="de-CH" dirty="0"/>
          </a:p>
          <a:p>
            <a:r>
              <a:rPr lang="de-CH" dirty="0"/>
              <a:t>Tel: 031 307 15 28</a:t>
            </a:r>
          </a:p>
          <a:p>
            <a:r>
              <a:rPr lang="de-CH" b="1" dirty="0"/>
              <a:t>Online:</a:t>
            </a:r>
          </a:p>
          <a:p>
            <a:r>
              <a:rPr lang="de-CH" dirty="0">
                <a:hlinkClick r:id="rId3"/>
              </a:rPr>
              <a:t>www.bds-fcs.ch</a:t>
            </a:r>
            <a:endParaRPr lang="de-CH" dirty="0"/>
          </a:p>
          <a:p>
            <a:r>
              <a:rPr lang="de-CH" dirty="0">
                <a:hlinkClick r:id="rId4"/>
              </a:rPr>
              <a:t>www.autoberufe.ch</a:t>
            </a:r>
            <a:endParaRPr lang="de-CH" dirty="0"/>
          </a:p>
          <a:p>
            <a:r>
              <a:rPr lang="de-CH" dirty="0">
                <a:hlinkClick r:id="rId5"/>
              </a:rPr>
              <a:t>www.agvs-upsa.ch</a:t>
            </a:r>
            <a:endParaRPr lang="de-CH" dirty="0"/>
          </a:p>
          <a:p>
            <a:r>
              <a:rPr lang="de-CH" dirty="0">
                <a:hlinkClick r:id="rId6"/>
              </a:rPr>
              <a:t>www.sbfi.admin.ch</a:t>
            </a:r>
            <a:endParaRPr lang="de-CH" dirty="0"/>
          </a:p>
          <a:p>
            <a:r>
              <a:rPr lang="de-CH" b="1" dirty="0"/>
              <a:t>Technischer Support </a:t>
            </a:r>
            <a:r>
              <a:rPr lang="de-CH" b="1" dirty="0" err="1"/>
              <a:t>Konvink</a:t>
            </a:r>
            <a:r>
              <a:rPr lang="de-CH" b="1" dirty="0"/>
              <a:t>:</a:t>
            </a:r>
          </a:p>
          <a:p>
            <a:r>
              <a:rPr lang="de-CH" dirty="0">
                <a:hlinkClick r:id="rId7"/>
              </a:rPr>
              <a:t>support@konvink.ch</a:t>
            </a:r>
            <a:endParaRPr lang="de-CH" dirty="0"/>
          </a:p>
        </p:txBody>
      </p:sp>
      <p:sp>
        <p:nvSpPr>
          <p:cNvPr id="4" name="Bildplatzhalter 3">
            <a:extLst>
              <a:ext uri="{FF2B5EF4-FFF2-40B4-BE49-F238E27FC236}">
                <a16:creationId xmlns:a16="http://schemas.microsoft.com/office/drawing/2014/main" id="{FBF8BFB8-A7C0-32BF-C8C3-A89DA4F5ACC1}"/>
              </a:ext>
            </a:extLst>
          </p:cNvPr>
          <p:cNvSpPr>
            <a:spLocks noGrp="1"/>
          </p:cNvSpPr>
          <p:nvPr>
            <p:ph type="pic" sz="quarter" idx="15"/>
          </p:nvPr>
        </p:nvSpPr>
        <p:spPr/>
        <p:txBody>
          <a:bodyPr/>
          <a:lstStyle/>
          <a:p>
            <a:endParaRPr lang="de-CH" dirty="0"/>
          </a:p>
        </p:txBody>
      </p:sp>
      <p:sp>
        <p:nvSpPr>
          <p:cNvPr id="2" name="Titel 1">
            <a:extLst>
              <a:ext uri="{FF2B5EF4-FFF2-40B4-BE49-F238E27FC236}">
                <a16:creationId xmlns:a16="http://schemas.microsoft.com/office/drawing/2014/main" id="{2EBC8951-A056-1152-074F-25FCBAA4AA8A}"/>
              </a:ext>
            </a:extLst>
          </p:cNvPr>
          <p:cNvSpPr>
            <a:spLocks noGrp="1"/>
          </p:cNvSpPr>
          <p:nvPr>
            <p:ph type="title"/>
          </p:nvPr>
        </p:nvSpPr>
        <p:spPr/>
        <p:txBody>
          <a:bodyPr>
            <a:normAutofit/>
          </a:bodyPr>
          <a:lstStyle/>
          <a:p>
            <a:r>
              <a:rPr lang="de-CH" sz="2800" dirty="0"/>
              <a:t>Wo finde ich die wichtigsten Informationen zu den DH-Berufen?</a:t>
            </a:r>
          </a:p>
        </p:txBody>
      </p:sp>
      <p:pic>
        <p:nvPicPr>
          <p:cNvPr id="1028" name="Picture 4" descr="Danke, Brigitte Hostettler! | AGVS | UPSA">
            <a:extLst>
              <a:ext uri="{FF2B5EF4-FFF2-40B4-BE49-F238E27FC236}">
                <a16:creationId xmlns:a16="http://schemas.microsoft.com/office/drawing/2014/main" id="{9BED0B64-39A5-38B4-80FE-E5DD3B18485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774" r="40139" b="28833"/>
          <a:stretch/>
        </p:blipFill>
        <p:spPr bwMode="auto">
          <a:xfrm>
            <a:off x="623393" y="1412777"/>
            <a:ext cx="4449636" cy="44584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734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36034251-B0D6-43E5-A1A7-037B61197E14}"/>
              </a:ext>
            </a:extLst>
          </p:cNvPr>
          <p:cNvSpPr>
            <a:spLocks noGrp="1"/>
          </p:cNvSpPr>
          <p:nvPr>
            <p:ph sz="quarter" idx="10"/>
          </p:nvPr>
        </p:nvSpPr>
        <p:spPr>
          <a:xfrm>
            <a:off x="2351584" y="2682382"/>
            <a:ext cx="7488832" cy="1493237"/>
          </a:xfrm>
          <a:prstGeom prst="rect">
            <a:avLst/>
          </a:prstGeom>
        </p:spPr>
        <p:txBody>
          <a:bodyPr/>
          <a:lstStyle/>
          <a:p>
            <a:pPr algn="ctr"/>
            <a:r>
              <a:rPr lang="de-DE" sz="4267" dirty="0">
                <a:solidFill>
                  <a:srgbClr val="FF0000"/>
                </a:solidFill>
              </a:rPr>
              <a:t>Viel Erfolg beim Ausbilden von Lernenden</a:t>
            </a:r>
            <a:endParaRPr lang="de-DE" dirty="0">
              <a:solidFill>
                <a:srgbClr val="FF0000"/>
              </a:solidFill>
            </a:endParaRPr>
          </a:p>
          <a:p>
            <a:endParaRPr lang="de-DE" dirty="0">
              <a:solidFill>
                <a:schemeClr val="tx1"/>
              </a:solidFill>
            </a:endParaRPr>
          </a:p>
        </p:txBody>
      </p:sp>
    </p:spTree>
    <p:extLst>
      <p:ext uri="{BB962C8B-B14F-4D97-AF65-F5344CB8AC3E}">
        <p14:creationId xmlns:p14="http://schemas.microsoft.com/office/powerpoint/2010/main" val="1497463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Auto Gewerbe Verband Schweiz</a:t>
            </a:r>
          </a:p>
        </p:txBody>
      </p:sp>
      <p:sp>
        <p:nvSpPr>
          <p:cNvPr id="4" name="Textfeld 3">
            <a:extLst>
              <a:ext uri="{FF2B5EF4-FFF2-40B4-BE49-F238E27FC236}">
                <a16:creationId xmlns:a16="http://schemas.microsoft.com/office/drawing/2014/main" id="{F4F9B7CC-8D24-4E91-8DF0-12C06F1D2AE1}"/>
              </a:ext>
            </a:extLst>
          </p:cNvPr>
          <p:cNvSpPr txBox="1"/>
          <p:nvPr/>
        </p:nvSpPr>
        <p:spPr>
          <a:xfrm>
            <a:off x="1144988" y="2727297"/>
            <a:ext cx="9199659" cy="523220"/>
          </a:xfrm>
          <a:prstGeom prst="rect">
            <a:avLst/>
          </a:prstGeom>
          <a:noFill/>
        </p:spPr>
        <p:txBody>
          <a:bodyPr wrap="square" rtlCol="0">
            <a:spAutoFit/>
          </a:bodyPr>
          <a:lstStyle/>
          <a:p>
            <a:r>
              <a:rPr lang="de-CH" sz="2800" dirty="0"/>
              <a:t>Arnold Schöpfer, AGVS - UPSA</a:t>
            </a:r>
          </a:p>
        </p:txBody>
      </p:sp>
    </p:spTree>
    <p:extLst>
      <p:ext uri="{BB962C8B-B14F-4D97-AF65-F5344CB8AC3E}">
        <p14:creationId xmlns:p14="http://schemas.microsoft.com/office/powerpoint/2010/main" val="241653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Inhaltsplatzhalter 11"/>
          <p:cNvSpPr>
            <a:spLocks noGrp="1"/>
          </p:cNvSpPr>
          <p:nvPr>
            <p:ph sz="quarter" idx="10"/>
          </p:nvPr>
        </p:nvSpPr>
        <p:spPr>
          <a:xfrm>
            <a:off x="1517997" y="3485931"/>
            <a:ext cx="9570462" cy="2276128"/>
          </a:xfrm>
        </p:spPr>
        <p:txBody>
          <a:bodyPr/>
          <a:lstStyle/>
          <a:p>
            <a:pPr eaLnBrk="1" hangingPunct="1">
              <a:spcBef>
                <a:spcPct val="50000"/>
              </a:spcBef>
            </a:pPr>
            <a:r>
              <a:rPr lang="de-CH" altLang="de-DE" sz="2880" dirty="0">
                <a:ea typeface="ＭＳ Ｐゴシック" panose="020B0600070205080204" pitchFamily="34" charset="-128"/>
              </a:rPr>
              <a:t>Präsentation «Höhere Berufsbildungen AGVS»</a:t>
            </a:r>
          </a:p>
          <a:p>
            <a:pPr>
              <a:spcBef>
                <a:spcPct val="50000"/>
              </a:spcBef>
            </a:pPr>
            <a:r>
              <a:rPr lang="de-CH" altLang="de-DE" sz="1920" b="0" dirty="0">
                <a:solidFill>
                  <a:schemeClr val="tx1"/>
                </a:solidFill>
                <a:ea typeface="ＭＳ Ｐゴシック" panose="020B0600070205080204" pitchFamily="34" charset="-128"/>
              </a:rPr>
              <a:t>Arnold Schöpfer, Verantwortlicher technische Grund- und Höhere Berufsbildung</a:t>
            </a:r>
          </a:p>
          <a:p>
            <a:pPr eaLnBrk="1" hangingPunct="1">
              <a:spcBef>
                <a:spcPct val="50000"/>
              </a:spcBef>
            </a:pPr>
            <a:endParaRPr lang="de-CH" altLang="de-DE" sz="1620" b="0" dirty="0">
              <a:solidFill>
                <a:schemeClr val="tx1"/>
              </a:solidFill>
              <a:ea typeface="ＭＳ Ｐゴシック" panose="020B0600070205080204" pitchFamily="34" charset="-128"/>
            </a:endParaRPr>
          </a:p>
        </p:txBody>
      </p:sp>
      <p:pic>
        <p:nvPicPr>
          <p:cNvPr id="2" name="Grafik 1">
            <a:extLst>
              <a:ext uri="{FF2B5EF4-FFF2-40B4-BE49-F238E27FC236}">
                <a16:creationId xmlns:a16="http://schemas.microsoft.com/office/drawing/2014/main" id="{A2E83373-F0C8-E197-A074-F6F34D122B4A}"/>
              </a:ext>
            </a:extLst>
          </p:cNvPr>
          <p:cNvPicPr>
            <a:picLocks noChangeAspect="1"/>
          </p:cNvPicPr>
          <p:nvPr/>
        </p:nvPicPr>
        <p:blipFill rotWithShape="1">
          <a:blip r:embed="rId3"/>
          <a:srcRect b="13465"/>
          <a:stretch/>
        </p:blipFill>
        <p:spPr>
          <a:xfrm>
            <a:off x="6396725" y="577483"/>
            <a:ext cx="4970551" cy="24194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29A485B-3B3E-415D-B3E3-B1A29E4EABAE}"/>
              </a:ext>
            </a:extLst>
          </p:cNvPr>
          <p:cNvPicPr>
            <a:picLocks noChangeAspect="1"/>
          </p:cNvPicPr>
          <p:nvPr/>
        </p:nvPicPr>
        <p:blipFill>
          <a:blip r:embed="rId3"/>
          <a:stretch>
            <a:fillRect/>
          </a:stretch>
        </p:blipFill>
        <p:spPr>
          <a:xfrm>
            <a:off x="1315356" y="854664"/>
            <a:ext cx="8669077" cy="6003336"/>
          </a:xfrm>
          <a:prstGeom prst="rect">
            <a:avLst/>
          </a:prstGeom>
          <a:noFill/>
        </p:spPr>
      </p:pic>
      <p:sp>
        <p:nvSpPr>
          <p:cNvPr id="14339" name="Titel 2"/>
          <p:cNvSpPr>
            <a:spLocks noGrp="1"/>
          </p:cNvSpPr>
          <p:nvPr>
            <p:ph type="title"/>
          </p:nvPr>
        </p:nvSpPr>
        <p:spPr>
          <a:xfrm>
            <a:off x="1315356" y="174076"/>
            <a:ext cx="8307692" cy="900000"/>
          </a:xfrm>
        </p:spPr>
        <p:txBody>
          <a:bodyPr wrap="square" anchor="t">
            <a:normAutofit/>
          </a:bodyPr>
          <a:lstStyle/>
          <a:p>
            <a:r>
              <a:rPr lang="de-CH" dirty="0"/>
              <a:t>D</a:t>
            </a:r>
            <a:r>
              <a:rPr lang="de-CH" sz="3200" dirty="0"/>
              <a:t>as duale Bildungssystem</a:t>
            </a:r>
          </a:p>
        </p:txBody>
      </p:sp>
    </p:spTree>
    <p:extLst>
      <p:ext uri="{BB962C8B-B14F-4D97-AF65-F5344CB8AC3E}">
        <p14:creationId xmlns:p14="http://schemas.microsoft.com/office/powerpoint/2010/main" val="3925132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a:extLst>
              <a:ext uri="{FF2B5EF4-FFF2-40B4-BE49-F238E27FC236}">
                <a16:creationId xmlns:a16="http://schemas.microsoft.com/office/drawing/2014/main" id="{41820D43-0C21-19D9-FC32-BC82F19877C7}"/>
              </a:ext>
            </a:extLst>
          </p:cNvPr>
          <p:cNvSpPr>
            <a:spLocks noGrp="1"/>
          </p:cNvSpPr>
          <p:nvPr>
            <p:ph type="title"/>
          </p:nvPr>
        </p:nvSpPr>
        <p:spPr>
          <a:xfrm>
            <a:off x="1111385" y="655174"/>
            <a:ext cx="9969230" cy="900000"/>
          </a:xfrm>
        </p:spPr>
        <p:txBody>
          <a:bodyPr/>
          <a:lstStyle/>
          <a:p>
            <a:r>
              <a:rPr lang="en-US" dirty="0" err="1"/>
              <a:t>Höhere</a:t>
            </a:r>
            <a:r>
              <a:rPr lang="en-US" dirty="0"/>
              <a:t> </a:t>
            </a:r>
            <a:r>
              <a:rPr lang="en-US" dirty="0" err="1"/>
              <a:t>Berufsbildung</a:t>
            </a:r>
            <a:r>
              <a:rPr lang="en-US" dirty="0"/>
              <a:t> (HBB) AGVS</a:t>
            </a:r>
          </a:p>
        </p:txBody>
      </p:sp>
      <p:sp>
        <p:nvSpPr>
          <p:cNvPr id="15362" name="Inhaltsplatzhalter 1"/>
          <p:cNvSpPr>
            <a:spLocks noGrp="1"/>
          </p:cNvSpPr>
          <p:nvPr>
            <p:ph idx="4294967295"/>
          </p:nvPr>
        </p:nvSpPr>
        <p:spPr>
          <a:xfrm>
            <a:off x="1170653" y="1795048"/>
            <a:ext cx="6307901" cy="4536341"/>
          </a:xfrm>
        </p:spPr>
        <p:txBody>
          <a:bodyPr wrap="square" anchor="t">
            <a:normAutofit/>
          </a:bodyPr>
          <a:lstStyle/>
          <a:p>
            <a:r>
              <a:rPr lang="de-CH" sz="2160" b="1" dirty="0"/>
              <a:t>Höhere Fachprüfung (HFP)</a:t>
            </a:r>
          </a:p>
          <a:p>
            <a:pPr marL="342900" indent="-342900"/>
            <a:r>
              <a:rPr lang="de-CH" sz="2160" dirty="0"/>
              <a:t>Eidg. </a:t>
            </a:r>
            <a:r>
              <a:rPr lang="de-CH" sz="2160" dirty="0" err="1"/>
              <a:t>dipl.</a:t>
            </a:r>
            <a:r>
              <a:rPr lang="de-CH" sz="2160" dirty="0"/>
              <a:t> </a:t>
            </a:r>
            <a:r>
              <a:rPr lang="de-CH" sz="2160" dirty="0" err="1"/>
              <a:t>Betriebswirt:in</a:t>
            </a:r>
            <a:r>
              <a:rPr lang="de-CH" sz="2160" dirty="0"/>
              <a:t> im Automobilgewerbe</a:t>
            </a:r>
          </a:p>
          <a:p>
            <a:endParaRPr lang="de-CH" sz="2160" b="1" dirty="0"/>
          </a:p>
          <a:p>
            <a:r>
              <a:rPr lang="de-CH" sz="2160" b="1" dirty="0"/>
              <a:t>Berufsprüfungen (BP)</a:t>
            </a:r>
          </a:p>
          <a:p>
            <a:pPr marL="342900" indent="-342900"/>
            <a:r>
              <a:rPr lang="de-CH" sz="2160" dirty="0" err="1"/>
              <a:t>Automobil-Diagnostiker:in</a:t>
            </a:r>
            <a:endParaRPr lang="de-CH" sz="2160" dirty="0"/>
          </a:p>
          <a:p>
            <a:pPr marL="342900" indent="-342900"/>
            <a:r>
              <a:rPr lang="de-CH" sz="2160" dirty="0" err="1"/>
              <a:t>Automobil-Werkstattkoordinator:in</a:t>
            </a:r>
            <a:endParaRPr lang="de-CH" sz="2160" dirty="0"/>
          </a:p>
          <a:p>
            <a:pPr marL="342900" indent="-342900"/>
            <a:r>
              <a:rPr lang="de-CH" sz="2160" dirty="0"/>
              <a:t>Automobil-Verkaufsberater:in</a:t>
            </a:r>
          </a:p>
          <a:p>
            <a:pPr marL="342900" indent="-342900"/>
            <a:r>
              <a:rPr lang="de-CH" sz="2160" dirty="0" err="1"/>
              <a:t>Automobil-Serviceberater:in</a:t>
            </a:r>
            <a:endParaRPr lang="de-CH" sz="2160" dirty="0"/>
          </a:p>
          <a:p>
            <a:pPr marL="342900" indent="-342900"/>
            <a:r>
              <a:rPr lang="de-CH" sz="2160" dirty="0" err="1"/>
              <a:t>Fahrzeugrestaurator:in</a:t>
            </a:r>
            <a:endParaRPr lang="de-CH" sz="2160" dirty="0"/>
          </a:p>
          <a:p>
            <a:pPr marL="342900" indent="-342900"/>
            <a:r>
              <a:rPr lang="de-CH" sz="2160" dirty="0" err="1"/>
              <a:t>Strassenhelfer:in</a:t>
            </a:r>
            <a:endParaRPr lang="de-CH" sz="2160" dirty="0"/>
          </a:p>
          <a:p>
            <a:endParaRPr lang="de-DE" altLang="de-DE" dirty="0"/>
          </a:p>
        </p:txBody>
      </p:sp>
      <p:pic>
        <p:nvPicPr>
          <p:cNvPr id="6" name="Grafik 5">
            <a:extLst>
              <a:ext uri="{FF2B5EF4-FFF2-40B4-BE49-F238E27FC236}">
                <a16:creationId xmlns:a16="http://schemas.microsoft.com/office/drawing/2014/main" id="{F31EB648-2409-4C8D-A4B7-228D01EFED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6325" y="2180424"/>
            <a:ext cx="3235022" cy="2497153"/>
          </a:xfrm>
          <a:prstGeom prst="rect">
            <a:avLst/>
          </a:prstGeom>
          <a:effectLst>
            <a:softEdge rad="635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feld 6"/>
          <p:cNvSpPr txBox="1"/>
          <p:nvPr/>
        </p:nvSpPr>
        <p:spPr bwMode="auto">
          <a:xfrm>
            <a:off x="1170653" y="1499950"/>
            <a:ext cx="6048672" cy="3522869"/>
          </a:xfrm>
          <a:prstGeom prst="rect">
            <a:avLst/>
          </a:prstGeom>
          <a:noFill/>
          <a:ln>
            <a:noFill/>
          </a:ln>
        </p:spPr>
        <p:txBody>
          <a:bodyPr vert="horz" wrap="square" lIns="67536" tIns="33768" rIns="67536" bIns="33768" numCol="1" rtlCol="0" anchor="t" anchorCtr="0" compatLnSpc="1">
            <a:prstTxWarp prst="textNoShape">
              <a:avLst/>
            </a:prstTxWarp>
            <a:noAutofit/>
          </a:bodyPr>
          <a:lstStyle/>
          <a:p>
            <a:pPr>
              <a:lnSpc>
                <a:spcPct val="90000"/>
              </a:lnSpc>
              <a:spcBef>
                <a:spcPts val="709"/>
              </a:spcBef>
              <a:buFont typeface="Arial" charset="0"/>
            </a:pPr>
            <a:r>
              <a:rPr lang="de-DE" sz="1680" b="1" dirty="0">
                <a:ea typeface="ＭＳ Ｐゴシック" pitchFamily="63" charset="-128"/>
                <a:cs typeface="ＭＳ Ｐゴシック" pitchFamily="63" charset="-128"/>
              </a:rPr>
              <a:t>Fähigkeiten / Aufgaben</a:t>
            </a:r>
            <a:endParaRPr lang="de-DE" sz="1680" dirty="0">
              <a:ea typeface="ＭＳ Ｐゴシック" pitchFamily="63" charset="-128"/>
              <a:cs typeface="ＭＳ Ｐゴシック" pitchFamily="63" charset="-128"/>
            </a:endParaRPr>
          </a:p>
          <a:p>
            <a:pPr>
              <a:lnSpc>
                <a:spcPct val="90000"/>
              </a:lnSpc>
              <a:spcBef>
                <a:spcPts val="709"/>
              </a:spcBef>
            </a:pPr>
            <a:endParaRPr lang="de-DE" sz="1680" dirty="0">
              <a:ea typeface="ＭＳ Ｐゴシック" pitchFamily="63" charset="-128"/>
              <a:cs typeface="ＭＳ Ｐゴシック" pitchFamily="63" charset="-128"/>
            </a:endParaRP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Ausgeprägte Diagnosefähigkeiten </a:t>
            </a:r>
            <a:br>
              <a:rPr lang="de-DE" sz="1920" dirty="0">
                <a:ea typeface="ＭＳ Ｐゴシック" pitchFamily="63" charset="-128"/>
                <a:cs typeface="ＭＳ Ｐゴシック" pitchFamily="63" charset="-128"/>
              </a:rPr>
            </a:br>
            <a:r>
              <a:rPr lang="de-DE" sz="1920" dirty="0">
                <a:ea typeface="ＭＳ Ｐゴシック" pitchFamily="63" charset="-128"/>
                <a:cs typeface="ＭＳ Ｐゴシック" pitchFamily="63" charset="-128"/>
              </a:rPr>
              <a:t>Spezialisten für das Ermitteln von Fehlern an Fahrzeugkomponenten und an –</a:t>
            </a:r>
            <a:r>
              <a:rPr lang="de-DE" sz="1920" dirty="0" err="1">
                <a:ea typeface="ＭＳ Ｐゴシック" pitchFamily="63" charset="-128"/>
                <a:cs typeface="ＭＳ Ｐゴシック" pitchFamily="63" charset="-128"/>
              </a:rPr>
              <a:t>systemen</a:t>
            </a:r>
            <a:endParaRPr lang="de-DE" sz="1920" dirty="0">
              <a:ea typeface="ＭＳ Ｐゴシック" pitchFamily="63" charset="-128"/>
              <a:cs typeface="ＭＳ Ｐゴシック" pitchFamily="63" charset="-128"/>
            </a:endParaRP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analytisches Denken</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Ausdauer</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Führen anspruchsvolle Reparaturen durch</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hohe Fachkompetenz</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Verantwortlich für die Ausbildung der Lehrlinge</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Kommunikationsfähigkeit</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Kundenorientierung</a:t>
            </a:r>
          </a:p>
          <a:p>
            <a:pPr>
              <a:lnSpc>
                <a:spcPct val="90000"/>
              </a:lnSpc>
              <a:spcBef>
                <a:spcPts val="709"/>
              </a:spcBef>
              <a:buFont typeface="Arial" charset="0"/>
              <a:buChar char="Ø"/>
            </a:pPr>
            <a:endParaRPr lang="de-DE" sz="1680" dirty="0">
              <a:ea typeface="ＭＳ Ｐゴシック" pitchFamily="63" charset="-128"/>
              <a:cs typeface="ＭＳ Ｐゴシック" pitchFamily="63" charset="-128"/>
            </a:endParaRPr>
          </a:p>
          <a:p>
            <a:pPr>
              <a:lnSpc>
                <a:spcPct val="90000"/>
              </a:lnSpc>
              <a:spcBef>
                <a:spcPts val="709"/>
              </a:spcBef>
              <a:buFont typeface="Arial" charset="0"/>
            </a:pPr>
            <a:r>
              <a:rPr lang="de-DE" sz="1680" b="1" dirty="0">
                <a:ea typeface="ＭＳ Ｐゴシック" pitchFamily="63" charset="-128"/>
                <a:cs typeface="ＭＳ Ｐゴシック" pitchFamily="63" charset="-128"/>
              </a:rPr>
              <a:t>Der technische Fachspezialist eine Schlüsselfunktion im Betrieb</a:t>
            </a:r>
          </a:p>
          <a:p>
            <a:pPr>
              <a:lnSpc>
                <a:spcPct val="90000"/>
              </a:lnSpc>
              <a:spcBef>
                <a:spcPts val="709"/>
              </a:spcBef>
              <a:buFont typeface="Arial" charset="0"/>
              <a:buChar char="Ø"/>
            </a:pPr>
            <a:endParaRPr lang="de-DE" sz="1680" dirty="0">
              <a:ea typeface="ＭＳ Ｐゴシック" pitchFamily="63" charset="-128"/>
              <a:cs typeface="ＭＳ Ｐゴシック" pitchFamily="63" charset="-128"/>
            </a:endParaRPr>
          </a:p>
        </p:txBody>
      </p:sp>
      <p:pic>
        <p:nvPicPr>
          <p:cNvPr id="2" name="Grafik 1">
            <a:extLst>
              <a:ext uri="{FF2B5EF4-FFF2-40B4-BE49-F238E27FC236}">
                <a16:creationId xmlns:a16="http://schemas.microsoft.com/office/drawing/2014/main" id="{5C47C9E0-DEF6-4D7D-A8C8-4B210FFE669A}"/>
              </a:ext>
            </a:extLst>
          </p:cNvPr>
          <p:cNvPicPr>
            <a:picLocks noChangeAspect="1"/>
          </p:cNvPicPr>
          <p:nvPr/>
        </p:nvPicPr>
        <p:blipFill rotWithShape="1">
          <a:blip r:embed="rId3"/>
          <a:srcRect t="2057" r="7009"/>
          <a:stretch/>
        </p:blipFill>
        <p:spPr>
          <a:xfrm>
            <a:off x="7478554" y="1606495"/>
            <a:ext cx="3189446" cy="4212286"/>
          </a:xfrm>
          <a:prstGeom prst="rect">
            <a:avLst/>
          </a:prstGeom>
          <a:noFill/>
        </p:spPr>
      </p:pic>
      <p:sp>
        <p:nvSpPr>
          <p:cNvPr id="6" name="Titel 2">
            <a:extLst>
              <a:ext uri="{FF2B5EF4-FFF2-40B4-BE49-F238E27FC236}">
                <a16:creationId xmlns:a16="http://schemas.microsoft.com/office/drawing/2014/main" id="{4ED61AB2-E5BF-46B3-A4CE-ED2D8DBF447E}"/>
              </a:ext>
            </a:extLst>
          </p:cNvPr>
          <p:cNvSpPr txBox="1">
            <a:spLocks/>
          </p:cNvSpPr>
          <p:nvPr/>
        </p:nvSpPr>
        <p:spPr bwMode="auto">
          <a:xfrm>
            <a:off x="1170653" y="745812"/>
            <a:ext cx="7586320" cy="750000"/>
          </a:xfrm>
          <a:prstGeom prst="rect">
            <a:avLst/>
          </a:prstGeom>
          <a:noFill/>
          <a:ln w="9525">
            <a:noFill/>
            <a:miter lim="800000"/>
            <a:headEnd/>
            <a:tailEnd/>
          </a:ln>
        </p:spPr>
        <p:txBody>
          <a:bodyPr vert="horz" wrap="square" lIns="67536" tIns="33768" rIns="67536" bIns="33768" numCol="1" anchor="t" anchorCtr="0" compatLnSpc="1">
            <a:prstTxWarp prst="textNoShape">
              <a:avLst/>
            </a:prstTxWarp>
            <a:normAutofit/>
          </a:bodyPr>
          <a:lstStyle>
            <a:lvl1pPr algn="l" rtl="0" eaLnBrk="0" fontAlgn="base" hangingPunct="0">
              <a:spcBef>
                <a:spcPct val="0"/>
              </a:spcBef>
              <a:spcAft>
                <a:spcPct val="0"/>
              </a:spcAft>
              <a:defRPr b="1">
                <a:solidFill>
                  <a:srgbClr val="FF0000"/>
                </a:solidFill>
                <a:latin typeface="+mj-lt"/>
                <a:ea typeface="ＭＳ Ｐゴシック" pitchFamily="63" charset="-128"/>
                <a:cs typeface="ＭＳ Ｐゴシック" pitchFamily="63" charset="-128"/>
              </a:defRPr>
            </a:lvl1pPr>
            <a:lvl2pPr algn="l" rtl="0" eaLnBrk="0" fontAlgn="base" hangingPunct="0">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2pPr>
            <a:lvl3pPr algn="l" rtl="0" eaLnBrk="0" fontAlgn="base" hangingPunct="0">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3pPr>
            <a:lvl4pPr algn="l" rtl="0" eaLnBrk="0" fontAlgn="base" hangingPunct="0">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4pPr>
            <a:lvl5pPr algn="l" rtl="0" eaLnBrk="0" fontAlgn="base" hangingPunct="0">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5pPr>
            <a:lvl6pPr marL="405216" algn="l" rtl="0" eaLnBrk="1" fontAlgn="base" hangingPunct="1">
              <a:spcBef>
                <a:spcPct val="0"/>
              </a:spcBef>
              <a:spcAft>
                <a:spcPct val="0"/>
              </a:spcAft>
              <a:defRPr sz="2100" b="1">
                <a:solidFill>
                  <a:schemeClr val="tx2"/>
                </a:solidFill>
                <a:latin typeface="Arial" pitchFamily="63" charset="0"/>
              </a:defRPr>
            </a:lvl6pPr>
            <a:lvl7pPr marL="810433" algn="l" rtl="0" eaLnBrk="1" fontAlgn="base" hangingPunct="1">
              <a:spcBef>
                <a:spcPct val="0"/>
              </a:spcBef>
              <a:spcAft>
                <a:spcPct val="0"/>
              </a:spcAft>
              <a:defRPr sz="2100" b="1">
                <a:solidFill>
                  <a:schemeClr val="tx2"/>
                </a:solidFill>
                <a:latin typeface="Arial" pitchFamily="63" charset="0"/>
              </a:defRPr>
            </a:lvl7pPr>
            <a:lvl8pPr marL="1215649" algn="l" rtl="0" eaLnBrk="1" fontAlgn="base" hangingPunct="1">
              <a:spcBef>
                <a:spcPct val="0"/>
              </a:spcBef>
              <a:spcAft>
                <a:spcPct val="0"/>
              </a:spcAft>
              <a:defRPr sz="2100" b="1">
                <a:solidFill>
                  <a:schemeClr val="tx2"/>
                </a:solidFill>
                <a:latin typeface="Arial" pitchFamily="63" charset="0"/>
              </a:defRPr>
            </a:lvl8pPr>
            <a:lvl9pPr marL="1620865" algn="l" rtl="0" eaLnBrk="1" fontAlgn="base" hangingPunct="1">
              <a:spcBef>
                <a:spcPct val="0"/>
              </a:spcBef>
              <a:spcAft>
                <a:spcPct val="0"/>
              </a:spcAft>
              <a:defRPr sz="2100" b="1">
                <a:solidFill>
                  <a:schemeClr val="tx2"/>
                </a:solidFill>
                <a:latin typeface="Arial" pitchFamily="63" charset="0"/>
              </a:defRPr>
            </a:lvl9pPr>
          </a:lstStyle>
          <a:p>
            <a:pPr>
              <a:spcAft>
                <a:spcPts val="500"/>
              </a:spcAft>
            </a:pPr>
            <a:r>
              <a:rPr lang="de-DE" sz="2160" kern="0" dirty="0"/>
              <a:t>Weiterbildung – </a:t>
            </a:r>
            <a:r>
              <a:rPr lang="de-DE" sz="2160" kern="0" dirty="0" err="1"/>
              <a:t>Automobil-Diagnostiker:in</a:t>
            </a:r>
            <a:r>
              <a:rPr lang="de-DE" sz="2160" kern="0" dirty="0"/>
              <a:t> mit eidg. Fachausweis</a:t>
            </a:r>
          </a:p>
        </p:txBody>
      </p:sp>
      <p:sp>
        <p:nvSpPr>
          <p:cNvPr id="5" name="Textfeld 4">
            <a:extLst>
              <a:ext uri="{FF2B5EF4-FFF2-40B4-BE49-F238E27FC236}">
                <a16:creationId xmlns:a16="http://schemas.microsoft.com/office/drawing/2014/main" id="{0DC37379-4F1C-433B-B0B9-47904808180C}"/>
              </a:ext>
            </a:extLst>
          </p:cNvPr>
          <p:cNvSpPr txBox="1"/>
          <p:nvPr/>
        </p:nvSpPr>
        <p:spPr>
          <a:xfrm>
            <a:off x="8201554" y="5892937"/>
            <a:ext cx="1743445" cy="307777"/>
          </a:xfrm>
          <a:prstGeom prst="rect">
            <a:avLst/>
          </a:prstGeom>
          <a:noFill/>
        </p:spPr>
        <p:txBody>
          <a:bodyPr wrap="square" rtlCol="0">
            <a:spAutoFit/>
          </a:bodyPr>
          <a:lstStyle/>
          <a:p>
            <a:r>
              <a:rPr lang="de-CH" sz="1400" b="1" dirty="0">
                <a:sym typeface="Wingdings" panose="05000000000000000000" pitchFamily="2" charset="2"/>
                <a:hlinkClick r:id="rId4"/>
              </a:rPr>
              <a:t> </a:t>
            </a:r>
            <a:r>
              <a:rPr lang="de-CH" sz="1400" b="1" dirty="0">
                <a:hlinkClick r:id="rId4"/>
              </a:rPr>
              <a:t>Berufsvideo</a:t>
            </a:r>
            <a:endParaRPr lang="de-CH" sz="1400" b="1" dirty="0"/>
          </a:p>
        </p:txBody>
      </p:sp>
    </p:spTree>
    <p:extLst>
      <p:ext uri="{BB962C8B-B14F-4D97-AF65-F5344CB8AC3E}">
        <p14:creationId xmlns:p14="http://schemas.microsoft.com/office/powerpoint/2010/main" val="4183946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1">
            <a:extLst>
              <a:ext uri="{FF2B5EF4-FFF2-40B4-BE49-F238E27FC236}">
                <a16:creationId xmlns:a16="http://schemas.microsoft.com/office/drawing/2014/main" id="{7C362E38-ABB9-C73F-9792-23CC8D9B50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m 3">
            <a:extLst>
              <a:ext uri="{FF2B5EF4-FFF2-40B4-BE49-F238E27FC236}">
                <a16:creationId xmlns:a16="http://schemas.microsoft.com/office/drawing/2014/main" id="{F9E21436-CD72-BDEF-95AD-93F77595486F}"/>
              </a:ext>
            </a:extLst>
          </p:cNvPr>
          <p:cNvGraphicFramePr>
            <a:graphicFrameLocks/>
          </p:cNvGraphicFramePr>
          <p:nvPr>
            <p:extLst/>
          </p:nvPr>
        </p:nvGraphicFramePr>
        <p:xfrm>
          <a:off x="1639887" y="2181225"/>
          <a:ext cx="7913688" cy="3582486"/>
        </p:xfrm>
        <a:graphic>
          <a:graphicData uri="http://schemas.openxmlformats.org/drawingml/2006/chart">
            <c:chart xmlns:c="http://schemas.openxmlformats.org/drawingml/2006/chart" xmlns:r="http://schemas.openxmlformats.org/officeDocument/2006/relationships" r:id="rId3"/>
          </a:graphicData>
        </a:graphic>
      </p:graphicFrame>
      <p:sp>
        <p:nvSpPr>
          <p:cNvPr id="5" name="Titel 1">
            <a:extLst>
              <a:ext uri="{FF2B5EF4-FFF2-40B4-BE49-F238E27FC236}">
                <a16:creationId xmlns:a16="http://schemas.microsoft.com/office/drawing/2014/main" id="{32FF0CE1-6488-9DBA-3CA7-B7E5CF014CAC}"/>
              </a:ext>
            </a:extLst>
          </p:cNvPr>
          <p:cNvSpPr>
            <a:spLocks noGrp="1"/>
          </p:cNvSpPr>
          <p:nvPr>
            <p:ph type="title"/>
          </p:nvPr>
        </p:nvSpPr>
        <p:spPr>
          <a:xfrm>
            <a:off x="1639886" y="1211926"/>
            <a:ext cx="8304213" cy="721649"/>
          </a:xfrm>
        </p:spPr>
        <p:txBody>
          <a:bodyPr/>
          <a:lstStyle/>
          <a:p>
            <a:pPr algn="l" eaLnBrk="1" hangingPunct="1"/>
            <a:r>
              <a:rPr lang="de-CH" altLang="de-DE" sz="1600" b="1" dirty="0">
                <a:solidFill>
                  <a:srgbClr val="000000"/>
                </a:solidFill>
              </a:rPr>
              <a:t>Anzahl 16-jährige Personen im Kt. SO</a:t>
            </a:r>
            <a:br>
              <a:rPr lang="de-CH" altLang="de-DE" sz="1400" dirty="0">
                <a:solidFill>
                  <a:srgbClr val="000000"/>
                </a:solidFill>
              </a:rPr>
            </a:br>
            <a:r>
              <a:rPr lang="de-CH" altLang="de-DE" sz="1000" dirty="0">
                <a:solidFill>
                  <a:srgbClr val="000000"/>
                </a:solidFill>
              </a:rPr>
              <a:t>(Quelle: AFIN Stichtag 31.12.2022)</a:t>
            </a:r>
            <a:endParaRPr lang="de-CH" altLang="de-DE" sz="1000" dirty="0"/>
          </a:p>
        </p:txBody>
      </p:sp>
      <p:sp>
        <p:nvSpPr>
          <p:cNvPr id="6" name="Pfeil: nach unten 5">
            <a:extLst>
              <a:ext uri="{FF2B5EF4-FFF2-40B4-BE49-F238E27FC236}">
                <a16:creationId xmlns:a16="http://schemas.microsoft.com/office/drawing/2014/main" id="{AB24E7F7-B47F-EA6E-CF0F-14B09C6C519F}"/>
              </a:ext>
            </a:extLst>
          </p:cNvPr>
          <p:cNvSpPr/>
          <p:nvPr/>
        </p:nvSpPr>
        <p:spPr bwMode="auto">
          <a:xfrm rot="10800000">
            <a:off x="5687216" y="5763711"/>
            <a:ext cx="209552" cy="49421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000" b="0" i="0" u="none" strike="noStrike" cap="none" normalizeH="0" baseline="0">
              <a:ln>
                <a:noFill/>
              </a:ln>
              <a:solidFill>
                <a:schemeClr val="tx1"/>
              </a:solidFill>
              <a:effectLst/>
              <a:latin typeface="Frutiger 55 Roman" pitchFamily="34" charset="0"/>
            </a:endParaRPr>
          </a:p>
        </p:txBody>
      </p:sp>
    </p:spTree>
    <p:extLst>
      <p:ext uri="{BB962C8B-B14F-4D97-AF65-F5344CB8AC3E}">
        <p14:creationId xmlns:p14="http://schemas.microsoft.com/office/powerpoint/2010/main" val="286947657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30DD3DC-6482-47DE-8153-F0048F1EDBAB}"/>
              </a:ext>
            </a:extLst>
          </p:cNvPr>
          <p:cNvPicPr>
            <a:picLocks noChangeAspect="1"/>
          </p:cNvPicPr>
          <p:nvPr/>
        </p:nvPicPr>
        <p:blipFill>
          <a:blip r:embed="rId3"/>
          <a:stretch>
            <a:fillRect/>
          </a:stretch>
        </p:blipFill>
        <p:spPr>
          <a:xfrm>
            <a:off x="1375596" y="2132857"/>
            <a:ext cx="5325271" cy="3216402"/>
          </a:xfrm>
          <a:prstGeom prst="rect">
            <a:avLst/>
          </a:prstGeom>
        </p:spPr>
      </p:pic>
      <p:pic>
        <p:nvPicPr>
          <p:cNvPr id="6" name="Grafik 5">
            <a:extLst>
              <a:ext uri="{FF2B5EF4-FFF2-40B4-BE49-F238E27FC236}">
                <a16:creationId xmlns:a16="http://schemas.microsoft.com/office/drawing/2014/main" id="{90A8D420-0B87-45C7-BCE8-D391BAB98023}"/>
              </a:ext>
            </a:extLst>
          </p:cNvPr>
          <p:cNvPicPr>
            <a:picLocks noChangeAspect="1"/>
          </p:cNvPicPr>
          <p:nvPr/>
        </p:nvPicPr>
        <p:blipFill rotWithShape="1">
          <a:blip r:embed="rId4"/>
          <a:srcRect b="53587"/>
          <a:stretch/>
        </p:blipFill>
        <p:spPr>
          <a:xfrm>
            <a:off x="6787277" y="2219265"/>
            <a:ext cx="4666118" cy="2705566"/>
          </a:xfrm>
          <a:prstGeom prst="rect">
            <a:avLst/>
          </a:prstGeom>
        </p:spPr>
      </p:pic>
      <p:sp>
        <p:nvSpPr>
          <p:cNvPr id="9" name="Textfeld 8">
            <a:extLst>
              <a:ext uri="{FF2B5EF4-FFF2-40B4-BE49-F238E27FC236}">
                <a16:creationId xmlns:a16="http://schemas.microsoft.com/office/drawing/2014/main" id="{4D21777B-A77D-4494-8BBB-EFA57F9ECF08}"/>
              </a:ext>
            </a:extLst>
          </p:cNvPr>
          <p:cNvSpPr txBox="1"/>
          <p:nvPr/>
        </p:nvSpPr>
        <p:spPr>
          <a:xfrm>
            <a:off x="1257063" y="1439984"/>
            <a:ext cx="6613610" cy="609398"/>
          </a:xfrm>
          <a:prstGeom prst="rect">
            <a:avLst/>
          </a:prstGeom>
          <a:noFill/>
        </p:spPr>
        <p:txBody>
          <a:bodyPr wrap="square" rtlCol="0">
            <a:spAutoFit/>
          </a:bodyPr>
          <a:lstStyle/>
          <a:p>
            <a:r>
              <a:rPr lang="de-CH" sz="2160" b="1" dirty="0"/>
              <a:t>Kompetenzbereiche im Überblick / Module</a:t>
            </a:r>
          </a:p>
          <a:p>
            <a:r>
              <a:rPr lang="de-CH" sz="1200" dirty="0"/>
              <a:t>Die Weiterbildung umfasst 7 Kompetenzbereiche</a:t>
            </a:r>
          </a:p>
        </p:txBody>
      </p:sp>
      <p:sp>
        <p:nvSpPr>
          <p:cNvPr id="13" name="Textfeld 12">
            <a:extLst>
              <a:ext uri="{FF2B5EF4-FFF2-40B4-BE49-F238E27FC236}">
                <a16:creationId xmlns:a16="http://schemas.microsoft.com/office/drawing/2014/main" id="{0ED36B8E-D531-4567-8052-B554D6D0182E}"/>
              </a:ext>
            </a:extLst>
          </p:cNvPr>
          <p:cNvSpPr txBox="1"/>
          <p:nvPr/>
        </p:nvSpPr>
        <p:spPr>
          <a:xfrm>
            <a:off x="2898845" y="5857812"/>
            <a:ext cx="3600400" cy="307777"/>
          </a:xfrm>
          <a:prstGeom prst="rect">
            <a:avLst/>
          </a:prstGeom>
          <a:noFill/>
        </p:spPr>
        <p:txBody>
          <a:bodyPr wrap="square" rtlCol="0">
            <a:spAutoFit/>
          </a:bodyPr>
          <a:lstStyle/>
          <a:p>
            <a:r>
              <a:rPr lang="de-CH" sz="1400" b="1" dirty="0">
                <a:hlinkClick r:id="rId5"/>
              </a:rPr>
              <a:t>www.autoberufe.ch/de/node/23582</a:t>
            </a:r>
            <a:endParaRPr lang="de-CH" sz="1400" b="1" dirty="0"/>
          </a:p>
        </p:txBody>
      </p:sp>
      <p:pic>
        <p:nvPicPr>
          <p:cNvPr id="17" name="Picture 2" descr="Webseite - Kostenlose multimedia Icons">
            <a:extLst>
              <a:ext uri="{FF2B5EF4-FFF2-40B4-BE49-F238E27FC236}">
                <a16:creationId xmlns:a16="http://schemas.microsoft.com/office/drawing/2014/main" id="{00BF758C-E896-40A4-A597-ACA1089F8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5596" y="5440931"/>
            <a:ext cx="1155964" cy="1155964"/>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a:extLst>
              <a:ext uri="{FF2B5EF4-FFF2-40B4-BE49-F238E27FC236}">
                <a16:creationId xmlns:a16="http://schemas.microsoft.com/office/drawing/2014/main" id="{54ACCDB3-6022-499E-B48D-16B82134146F}"/>
              </a:ext>
            </a:extLst>
          </p:cNvPr>
          <p:cNvSpPr>
            <a:spLocks noGrp="1"/>
          </p:cNvSpPr>
          <p:nvPr>
            <p:ph type="title"/>
          </p:nvPr>
        </p:nvSpPr>
        <p:spPr>
          <a:xfrm>
            <a:off x="1375596" y="539026"/>
            <a:ext cx="10621279" cy="784810"/>
          </a:xfrm>
        </p:spPr>
        <p:txBody>
          <a:bodyPr>
            <a:noAutofit/>
          </a:bodyPr>
          <a:lstStyle/>
          <a:p>
            <a:r>
              <a:rPr lang="de-DE" sz="3200" dirty="0"/>
              <a:t>Weiterbildung – </a:t>
            </a:r>
            <a:r>
              <a:rPr lang="de-DE" sz="3200" dirty="0" err="1"/>
              <a:t>Automobil-Diagnostiker:in</a:t>
            </a:r>
            <a:r>
              <a:rPr lang="de-DE" sz="3200" dirty="0"/>
              <a:t> mit eidg. Fachausweis</a:t>
            </a:r>
            <a:endParaRPr lang="de-CH" sz="3200" dirty="0"/>
          </a:p>
        </p:txBody>
      </p:sp>
    </p:spTree>
    <p:extLst>
      <p:ext uri="{BB962C8B-B14F-4D97-AF65-F5344CB8AC3E}">
        <p14:creationId xmlns:p14="http://schemas.microsoft.com/office/powerpoint/2010/main" val="3918186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bwMode="auto">
          <a:xfrm>
            <a:off x="1170653" y="1268760"/>
            <a:ext cx="6221491" cy="3522869"/>
          </a:xfrm>
          <a:prstGeom prst="rect">
            <a:avLst/>
          </a:prstGeom>
          <a:noFill/>
          <a:ln>
            <a:noFill/>
          </a:ln>
        </p:spPr>
        <p:txBody>
          <a:bodyPr vert="horz" wrap="square" lIns="67536" tIns="33768" rIns="67536" bIns="33768" numCol="1" rtlCol="0" anchor="t" anchorCtr="0" compatLnSpc="1">
            <a:prstTxWarp prst="textNoShape">
              <a:avLst/>
            </a:prstTxWarp>
            <a:noAutofit/>
          </a:bodyPr>
          <a:lstStyle/>
          <a:p>
            <a:pPr>
              <a:lnSpc>
                <a:spcPct val="90000"/>
              </a:lnSpc>
              <a:spcBef>
                <a:spcPts val="709"/>
              </a:spcBef>
              <a:buFont typeface="Arial" charset="0"/>
            </a:pPr>
            <a:r>
              <a:rPr lang="de-DE" sz="1680" b="1" dirty="0">
                <a:ea typeface="ＭＳ Ｐゴシック" pitchFamily="63" charset="-128"/>
                <a:cs typeface="ＭＳ Ｐゴシック" pitchFamily="63" charset="-128"/>
              </a:rPr>
              <a:t>Fähigkeiten / Aufgaben</a:t>
            </a:r>
            <a:br>
              <a:rPr lang="de-DE" sz="1680" b="1" dirty="0">
                <a:ea typeface="ＭＳ Ｐゴシック" pitchFamily="63" charset="-128"/>
                <a:cs typeface="ＭＳ Ｐゴシック" pitchFamily="63" charset="-128"/>
              </a:rPr>
            </a:br>
            <a:endParaRPr lang="de-DE" sz="1680" b="1" dirty="0">
              <a:ea typeface="ＭＳ Ｐゴシック" pitchFamily="63" charset="-128"/>
              <a:cs typeface="ＭＳ Ｐゴシック" pitchFamily="63" charset="-128"/>
            </a:endParaRP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Organisationstalent</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Mitarbeitereinsatz planen</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Koordination der Werkstatt</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verantwortlich für Werkstattbudget und Zielerreichung</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sehr gute technische Kenntnisse</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fachmännische Diagnosen stellen</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gute Kommunikationsfähigkeiten</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Ansprechpartner für Kunden, Versicherungen und Lieferanten</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Mitarbeiterzufriedenheit sicherstellen</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Qualität und Kundenzufriedenheit  sicherstellen</a:t>
            </a:r>
          </a:p>
          <a:p>
            <a:pPr marL="238105" indent="-238105">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Werkstattauslastung sicherstellen</a:t>
            </a:r>
            <a:br>
              <a:rPr lang="de-DE" sz="1680" dirty="0">
                <a:ea typeface="ＭＳ Ｐゴシック" pitchFamily="63" charset="-128"/>
                <a:cs typeface="ＭＳ Ｐゴシック" pitchFamily="63" charset="-128"/>
              </a:rPr>
            </a:br>
            <a:endParaRPr lang="de-DE" sz="1680" dirty="0">
              <a:ea typeface="ＭＳ Ｐゴシック" pitchFamily="63" charset="-128"/>
              <a:cs typeface="ＭＳ Ｐゴシック" pitchFamily="63" charset="-128"/>
            </a:endParaRPr>
          </a:p>
          <a:p>
            <a:pPr>
              <a:lnSpc>
                <a:spcPct val="90000"/>
              </a:lnSpc>
              <a:spcBef>
                <a:spcPts val="709"/>
              </a:spcBef>
            </a:pPr>
            <a:r>
              <a:rPr lang="de-DE" sz="1680" b="1" dirty="0">
                <a:ea typeface="ＭＳ Ｐゴシック" pitchFamily="63" charset="-128"/>
                <a:cs typeface="ＭＳ Ｐゴシック" pitchFamily="63" charset="-128"/>
              </a:rPr>
              <a:t>Die Führungsperson in der Werkstatt</a:t>
            </a:r>
          </a:p>
          <a:p>
            <a:pPr>
              <a:lnSpc>
                <a:spcPct val="90000"/>
              </a:lnSpc>
              <a:spcBef>
                <a:spcPts val="709"/>
              </a:spcBef>
              <a:buFont typeface="Arial" charset="0"/>
              <a:buChar char="Ø"/>
            </a:pPr>
            <a:endParaRPr lang="de-DE" sz="1680" dirty="0">
              <a:ea typeface="ＭＳ Ｐゴシック" pitchFamily="63" charset="-128"/>
              <a:cs typeface="ＭＳ Ｐゴシック" pitchFamily="63" charset="-128"/>
            </a:endParaRPr>
          </a:p>
        </p:txBody>
      </p:sp>
      <p:pic>
        <p:nvPicPr>
          <p:cNvPr id="2" name="Grafik 1">
            <a:extLst>
              <a:ext uri="{FF2B5EF4-FFF2-40B4-BE49-F238E27FC236}">
                <a16:creationId xmlns:a16="http://schemas.microsoft.com/office/drawing/2014/main" id="{055EFA0B-A2D8-42EF-B00F-CF7F07ED69F2}"/>
              </a:ext>
            </a:extLst>
          </p:cNvPr>
          <p:cNvPicPr>
            <a:picLocks noChangeAspect="1"/>
          </p:cNvPicPr>
          <p:nvPr/>
        </p:nvPicPr>
        <p:blipFill rotWithShape="1">
          <a:blip r:embed="rId3"/>
          <a:srcRect l="19824" r="23071" b="-3"/>
          <a:stretch/>
        </p:blipFill>
        <p:spPr>
          <a:xfrm>
            <a:off x="7478554" y="1555174"/>
            <a:ext cx="3189448" cy="4300730"/>
          </a:xfrm>
          <a:prstGeom prst="rect">
            <a:avLst/>
          </a:prstGeom>
          <a:noFill/>
        </p:spPr>
      </p:pic>
      <p:sp>
        <p:nvSpPr>
          <p:cNvPr id="3" name="Titel 2">
            <a:extLst>
              <a:ext uri="{FF2B5EF4-FFF2-40B4-BE49-F238E27FC236}">
                <a16:creationId xmlns:a16="http://schemas.microsoft.com/office/drawing/2014/main" id="{E28DA289-65DC-4F8A-9BE2-CF6C0D6FF475}"/>
              </a:ext>
            </a:extLst>
          </p:cNvPr>
          <p:cNvSpPr>
            <a:spLocks noGrp="1"/>
          </p:cNvSpPr>
          <p:nvPr>
            <p:ph type="title"/>
          </p:nvPr>
        </p:nvSpPr>
        <p:spPr>
          <a:xfrm>
            <a:off x="1170653" y="368760"/>
            <a:ext cx="9969230" cy="900000"/>
          </a:xfrm>
        </p:spPr>
        <p:txBody>
          <a:bodyPr>
            <a:noAutofit/>
          </a:bodyPr>
          <a:lstStyle/>
          <a:p>
            <a:r>
              <a:rPr lang="de-DE" sz="3200" dirty="0"/>
              <a:t>Weiterbildung – </a:t>
            </a:r>
            <a:r>
              <a:rPr lang="de-DE" sz="3200" dirty="0" err="1"/>
              <a:t>Automobil-Werkstattkoordinator:in</a:t>
            </a:r>
            <a:r>
              <a:rPr lang="de-DE" sz="3200" dirty="0"/>
              <a:t> mit eidg. Fachausweis</a:t>
            </a:r>
            <a:endParaRPr lang="de-CH" sz="3200" dirty="0"/>
          </a:p>
        </p:txBody>
      </p:sp>
    </p:spTree>
    <p:extLst>
      <p:ext uri="{BB962C8B-B14F-4D97-AF65-F5344CB8AC3E}">
        <p14:creationId xmlns:p14="http://schemas.microsoft.com/office/powerpoint/2010/main" val="482946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EDF8A20-49FE-41D8-9626-8D32CAFA9A4C}"/>
              </a:ext>
            </a:extLst>
          </p:cNvPr>
          <p:cNvPicPr>
            <a:picLocks noChangeAspect="1"/>
          </p:cNvPicPr>
          <p:nvPr/>
        </p:nvPicPr>
        <p:blipFill rotWithShape="1">
          <a:blip r:embed="rId3"/>
          <a:srcRect b="77804"/>
          <a:stretch/>
        </p:blipFill>
        <p:spPr>
          <a:xfrm>
            <a:off x="1257063" y="2024596"/>
            <a:ext cx="5115410" cy="1750043"/>
          </a:xfrm>
          <a:prstGeom prst="rect">
            <a:avLst/>
          </a:prstGeom>
        </p:spPr>
      </p:pic>
      <p:sp>
        <p:nvSpPr>
          <p:cNvPr id="9" name="Textfeld 8">
            <a:extLst>
              <a:ext uri="{FF2B5EF4-FFF2-40B4-BE49-F238E27FC236}">
                <a16:creationId xmlns:a16="http://schemas.microsoft.com/office/drawing/2014/main" id="{8EAB2D2A-E53F-44B3-B7C5-F0CFF07D313B}"/>
              </a:ext>
            </a:extLst>
          </p:cNvPr>
          <p:cNvSpPr txBox="1"/>
          <p:nvPr/>
        </p:nvSpPr>
        <p:spPr>
          <a:xfrm>
            <a:off x="1140654" y="1332073"/>
            <a:ext cx="6613610" cy="604140"/>
          </a:xfrm>
          <a:prstGeom prst="rect">
            <a:avLst/>
          </a:prstGeom>
          <a:noFill/>
        </p:spPr>
        <p:txBody>
          <a:bodyPr wrap="square" rtlCol="0">
            <a:spAutoFit/>
          </a:bodyPr>
          <a:lstStyle/>
          <a:p>
            <a:r>
              <a:rPr lang="de-CH" sz="2160" b="1" dirty="0"/>
              <a:t>Kompetenzbereiche im Überblick / Module</a:t>
            </a:r>
          </a:p>
          <a:p>
            <a:r>
              <a:rPr lang="de-CH" sz="1166" dirty="0"/>
              <a:t>Die Weiterbildung umfasst 7 Kompetenzbereiche</a:t>
            </a:r>
          </a:p>
        </p:txBody>
      </p:sp>
      <p:pic>
        <p:nvPicPr>
          <p:cNvPr id="10" name="Grafik 9">
            <a:extLst>
              <a:ext uri="{FF2B5EF4-FFF2-40B4-BE49-F238E27FC236}">
                <a16:creationId xmlns:a16="http://schemas.microsoft.com/office/drawing/2014/main" id="{64EBBDD5-6CE2-4448-AE4F-B6D9454FE83F}"/>
              </a:ext>
            </a:extLst>
          </p:cNvPr>
          <p:cNvPicPr>
            <a:picLocks noChangeAspect="1"/>
          </p:cNvPicPr>
          <p:nvPr/>
        </p:nvPicPr>
        <p:blipFill rotWithShape="1">
          <a:blip r:embed="rId3"/>
          <a:srcRect l="-1095" t="22944" r="1095" b="58890"/>
          <a:stretch/>
        </p:blipFill>
        <p:spPr>
          <a:xfrm>
            <a:off x="1170652" y="3861048"/>
            <a:ext cx="5115410" cy="1432297"/>
          </a:xfrm>
          <a:prstGeom prst="rect">
            <a:avLst/>
          </a:prstGeom>
        </p:spPr>
      </p:pic>
      <p:pic>
        <p:nvPicPr>
          <p:cNvPr id="11" name="Grafik 10">
            <a:extLst>
              <a:ext uri="{FF2B5EF4-FFF2-40B4-BE49-F238E27FC236}">
                <a16:creationId xmlns:a16="http://schemas.microsoft.com/office/drawing/2014/main" id="{203CE009-5B64-44F1-9FF4-F3DD51BB86C7}"/>
              </a:ext>
            </a:extLst>
          </p:cNvPr>
          <p:cNvPicPr>
            <a:picLocks noChangeAspect="1"/>
          </p:cNvPicPr>
          <p:nvPr/>
        </p:nvPicPr>
        <p:blipFill rotWithShape="1">
          <a:blip r:embed="rId3"/>
          <a:srcRect t="47018" b="27101"/>
          <a:stretch/>
        </p:blipFill>
        <p:spPr>
          <a:xfrm>
            <a:off x="6787278" y="2046447"/>
            <a:ext cx="4458193" cy="1778418"/>
          </a:xfrm>
          <a:prstGeom prst="rect">
            <a:avLst/>
          </a:prstGeom>
        </p:spPr>
      </p:pic>
      <p:pic>
        <p:nvPicPr>
          <p:cNvPr id="12" name="Grafik 11">
            <a:extLst>
              <a:ext uri="{FF2B5EF4-FFF2-40B4-BE49-F238E27FC236}">
                <a16:creationId xmlns:a16="http://schemas.microsoft.com/office/drawing/2014/main" id="{DD9A1957-5BE2-497C-9DCE-F4D45295A53D}"/>
              </a:ext>
            </a:extLst>
          </p:cNvPr>
          <p:cNvPicPr>
            <a:picLocks noChangeAspect="1"/>
          </p:cNvPicPr>
          <p:nvPr/>
        </p:nvPicPr>
        <p:blipFill rotWithShape="1">
          <a:blip r:embed="rId3"/>
          <a:srcRect t="73152"/>
          <a:stretch/>
        </p:blipFill>
        <p:spPr>
          <a:xfrm>
            <a:off x="6787278" y="3916527"/>
            <a:ext cx="4458193" cy="1844850"/>
          </a:xfrm>
          <a:prstGeom prst="rect">
            <a:avLst/>
          </a:prstGeom>
        </p:spPr>
      </p:pic>
      <p:sp>
        <p:nvSpPr>
          <p:cNvPr id="2" name="Rechteck 1">
            <a:extLst>
              <a:ext uri="{FF2B5EF4-FFF2-40B4-BE49-F238E27FC236}">
                <a16:creationId xmlns:a16="http://schemas.microsoft.com/office/drawing/2014/main" id="{44B2D14E-6FAA-4D3C-BD5E-3AA1A1F910DA}"/>
              </a:ext>
            </a:extLst>
          </p:cNvPr>
          <p:cNvSpPr/>
          <p:nvPr/>
        </p:nvSpPr>
        <p:spPr>
          <a:xfrm>
            <a:off x="2726026" y="5883230"/>
            <a:ext cx="2925353" cy="307777"/>
          </a:xfrm>
          <a:prstGeom prst="rect">
            <a:avLst/>
          </a:prstGeom>
        </p:spPr>
        <p:txBody>
          <a:bodyPr wrap="none">
            <a:spAutoFit/>
          </a:bodyPr>
          <a:lstStyle/>
          <a:p>
            <a:r>
              <a:rPr lang="de-CH" sz="1400" b="1" dirty="0">
                <a:hlinkClick r:id="rId4"/>
              </a:rPr>
              <a:t>www.autoberufe.ch/de/node/23585</a:t>
            </a:r>
            <a:endParaRPr lang="de-CH" sz="1400" b="1" dirty="0"/>
          </a:p>
        </p:txBody>
      </p:sp>
      <p:pic>
        <p:nvPicPr>
          <p:cNvPr id="19" name="Picture 2" descr="Webseite - Kostenlose multimedia Icons">
            <a:extLst>
              <a:ext uri="{FF2B5EF4-FFF2-40B4-BE49-F238E27FC236}">
                <a16:creationId xmlns:a16="http://schemas.microsoft.com/office/drawing/2014/main" id="{8CADD9C9-FBD8-4FEA-953A-D7ECF2A09E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3815" y="5525927"/>
            <a:ext cx="1155299" cy="1155299"/>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a:extLst>
              <a:ext uri="{FF2B5EF4-FFF2-40B4-BE49-F238E27FC236}">
                <a16:creationId xmlns:a16="http://schemas.microsoft.com/office/drawing/2014/main" id="{F0F4E82E-480C-4ABE-982A-65D15ED61E38}"/>
              </a:ext>
            </a:extLst>
          </p:cNvPr>
          <p:cNvSpPr>
            <a:spLocks noGrp="1"/>
          </p:cNvSpPr>
          <p:nvPr>
            <p:ph type="title"/>
          </p:nvPr>
        </p:nvSpPr>
        <p:spPr>
          <a:xfrm>
            <a:off x="1140654" y="315782"/>
            <a:ext cx="9969230" cy="900000"/>
          </a:xfrm>
        </p:spPr>
        <p:txBody>
          <a:bodyPr>
            <a:noAutofit/>
          </a:bodyPr>
          <a:lstStyle/>
          <a:p>
            <a:r>
              <a:rPr lang="de-DE" sz="3200" dirty="0"/>
              <a:t>Weiterbildung – </a:t>
            </a:r>
            <a:r>
              <a:rPr lang="de-DE" sz="3200" dirty="0" err="1"/>
              <a:t>Automobil-Werkstattkoordinator:in</a:t>
            </a:r>
            <a:r>
              <a:rPr lang="de-DE" sz="3200" dirty="0"/>
              <a:t> mit eidg. Fachausweis</a:t>
            </a:r>
            <a:endParaRPr lang="de-CH" sz="3200" dirty="0"/>
          </a:p>
        </p:txBody>
      </p:sp>
    </p:spTree>
    <p:extLst>
      <p:ext uri="{BB962C8B-B14F-4D97-AF65-F5344CB8AC3E}">
        <p14:creationId xmlns:p14="http://schemas.microsoft.com/office/powerpoint/2010/main" val="2206704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bwMode="auto">
          <a:xfrm>
            <a:off x="1263072" y="1268760"/>
            <a:ext cx="4832928" cy="5184576"/>
          </a:xfrm>
          <a:prstGeom prst="rect">
            <a:avLst/>
          </a:prstGeom>
          <a:noFill/>
          <a:ln>
            <a:noFill/>
          </a:ln>
        </p:spPr>
        <p:txBody>
          <a:bodyPr vert="horz" wrap="square" lIns="67536" tIns="33768" rIns="67536" bIns="33768" numCol="1" rtlCol="0" anchor="t" anchorCtr="0" compatLnSpc="1">
            <a:prstTxWarp prst="textNoShape">
              <a:avLst/>
            </a:prstTxWarp>
            <a:noAutofit/>
          </a:bodyPr>
          <a:lstStyle/>
          <a:p>
            <a:pPr>
              <a:lnSpc>
                <a:spcPct val="90000"/>
              </a:lnSpc>
              <a:spcBef>
                <a:spcPts val="709"/>
              </a:spcBef>
              <a:buFont typeface="Arial" charset="0"/>
            </a:pPr>
            <a:r>
              <a:rPr lang="de-DE" sz="1920" b="1" dirty="0">
                <a:ea typeface="ＭＳ Ｐゴシック" pitchFamily="63" charset="-128"/>
                <a:cs typeface="ＭＳ Ｐゴシック" pitchFamily="63" charset="-128"/>
              </a:rPr>
              <a:t>Fähigkeiten / Aufgaben</a:t>
            </a:r>
          </a:p>
          <a:p>
            <a:pPr marL="142864" indent="-142864">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Ausgeprägte Kommunikationsfähigkeiten</a:t>
            </a:r>
          </a:p>
          <a:p>
            <a:pPr marL="142864" indent="-142864">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gute Umgangsformen</a:t>
            </a:r>
          </a:p>
          <a:p>
            <a:pPr marL="142864" indent="-142864">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beraten</a:t>
            </a:r>
          </a:p>
          <a:p>
            <a:pPr marL="142864" indent="-142864">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organisieren</a:t>
            </a:r>
          </a:p>
          <a:p>
            <a:pPr marL="142864" indent="-142864">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planen</a:t>
            </a:r>
          </a:p>
          <a:p>
            <a:pPr marL="142864" indent="-142864">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koordinieren</a:t>
            </a:r>
          </a:p>
          <a:p>
            <a:pPr marL="142864" indent="-142864">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teamfähig</a:t>
            </a:r>
          </a:p>
          <a:p>
            <a:pPr marL="142864" indent="-142864">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Termine überwachen</a:t>
            </a:r>
          </a:p>
          <a:p>
            <a:pPr marL="142864" indent="-142864">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technisches Verständnis</a:t>
            </a:r>
          </a:p>
          <a:p>
            <a:pPr marL="142864" indent="-142864">
              <a:lnSpc>
                <a:spcPct val="90000"/>
              </a:lnSpc>
              <a:spcBef>
                <a:spcPts val="709"/>
              </a:spcBef>
              <a:buFont typeface="Arial" panose="020B0604020202020204" pitchFamily="34" charset="0"/>
              <a:buChar char="•"/>
            </a:pPr>
            <a:r>
              <a:rPr lang="de-DE" sz="1920" dirty="0">
                <a:ea typeface="ＭＳ Ｐゴシック" pitchFamily="63" charset="-128"/>
                <a:cs typeface="ＭＳ Ｐゴシック" pitchFamily="63" charset="-128"/>
              </a:rPr>
              <a:t>Umgang mit Kundenreklamationen</a:t>
            </a:r>
          </a:p>
          <a:p>
            <a:pPr>
              <a:lnSpc>
                <a:spcPct val="90000"/>
              </a:lnSpc>
              <a:spcBef>
                <a:spcPts val="709"/>
              </a:spcBef>
              <a:buFont typeface="Arial" charset="0"/>
            </a:pPr>
            <a:endParaRPr lang="de-DE" sz="1680" dirty="0">
              <a:ea typeface="ＭＳ Ｐゴシック" pitchFamily="63" charset="-128"/>
              <a:cs typeface="ＭＳ Ｐゴシック" pitchFamily="63" charset="-128"/>
            </a:endParaRPr>
          </a:p>
          <a:p>
            <a:pPr>
              <a:lnSpc>
                <a:spcPct val="90000"/>
              </a:lnSpc>
              <a:spcBef>
                <a:spcPts val="709"/>
              </a:spcBef>
            </a:pPr>
            <a:r>
              <a:rPr lang="de-DE" sz="1680" b="1" dirty="0">
                <a:ea typeface="ＭＳ Ｐゴシック" pitchFamily="63" charset="-128"/>
                <a:cs typeface="ＭＳ Ｐゴシック" pitchFamily="63" charset="-128"/>
              </a:rPr>
              <a:t>Administrative Tätigkeiten: </a:t>
            </a:r>
            <a:br>
              <a:rPr lang="de-DE" sz="1680" b="1" dirty="0">
                <a:ea typeface="ＭＳ Ｐゴシック" pitchFamily="63" charset="-128"/>
                <a:cs typeface="ＭＳ Ｐゴシック" pitchFamily="63" charset="-128"/>
              </a:rPr>
            </a:br>
            <a:r>
              <a:rPr lang="de-DE" sz="1680" b="1" dirty="0">
                <a:ea typeface="ＭＳ Ｐゴシック" pitchFamily="63" charset="-128"/>
                <a:cs typeface="ＭＳ Ｐゴシック" pitchFamily="63" charset="-128"/>
              </a:rPr>
              <a:t>Kalkulationen, Kostenvoranschläge, Aufträge erstellen und abrechnen, Garantien abwickeln</a:t>
            </a:r>
          </a:p>
        </p:txBody>
      </p:sp>
      <p:pic>
        <p:nvPicPr>
          <p:cNvPr id="6" name="Grafik 5">
            <a:extLst>
              <a:ext uri="{FF2B5EF4-FFF2-40B4-BE49-F238E27FC236}">
                <a16:creationId xmlns:a16="http://schemas.microsoft.com/office/drawing/2014/main" id="{CC482040-BF0B-4656-976C-0B32E8D24307}"/>
              </a:ext>
            </a:extLst>
          </p:cNvPr>
          <p:cNvPicPr>
            <a:picLocks noChangeAspect="1"/>
          </p:cNvPicPr>
          <p:nvPr/>
        </p:nvPicPr>
        <p:blipFill rotWithShape="1">
          <a:blip r:embed="rId3"/>
          <a:srcRect r="11687"/>
          <a:stretch/>
        </p:blipFill>
        <p:spPr>
          <a:xfrm>
            <a:off x="6528048" y="1418646"/>
            <a:ext cx="3671959" cy="4020709"/>
          </a:xfrm>
          <a:prstGeom prst="rect">
            <a:avLst/>
          </a:prstGeom>
        </p:spPr>
      </p:pic>
      <p:sp>
        <p:nvSpPr>
          <p:cNvPr id="2" name="Titel 1">
            <a:extLst>
              <a:ext uri="{FF2B5EF4-FFF2-40B4-BE49-F238E27FC236}">
                <a16:creationId xmlns:a16="http://schemas.microsoft.com/office/drawing/2014/main" id="{D524F872-C063-431D-9FCD-A35D8C3A2949}"/>
              </a:ext>
            </a:extLst>
          </p:cNvPr>
          <p:cNvSpPr>
            <a:spLocks noGrp="1"/>
          </p:cNvSpPr>
          <p:nvPr>
            <p:ph type="title"/>
          </p:nvPr>
        </p:nvSpPr>
        <p:spPr>
          <a:xfrm>
            <a:off x="1263072" y="209901"/>
            <a:ext cx="9969230" cy="900000"/>
          </a:xfrm>
        </p:spPr>
        <p:txBody>
          <a:bodyPr>
            <a:noAutofit/>
          </a:bodyPr>
          <a:lstStyle/>
          <a:p>
            <a:r>
              <a:rPr lang="de-DE" sz="3200" dirty="0"/>
              <a:t>Weiterbildung – </a:t>
            </a:r>
            <a:r>
              <a:rPr lang="de-DE" sz="3200" dirty="0" err="1"/>
              <a:t>Automobil-Serviceberater:in</a:t>
            </a:r>
            <a:r>
              <a:rPr lang="de-DE" sz="3200" dirty="0"/>
              <a:t> mit eidg. Fachausweis</a:t>
            </a:r>
            <a:endParaRPr lang="de-CH" sz="3200" dirty="0"/>
          </a:p>
        </p:txBody>
      </p:sp>
    </p:spTree>
    <p:extLst>
      <p:ext uri="{BB962C8B-B14F-4D97-AF65-F5344CB8AC3E}">
        <p14:creationId xmlns:p14="http://schemas.microsoft.com/office/powerpoint/2010/main" val="3286852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A563028F-0745-4939-BF13-DF764C11C768}"/>
              </a:ext>
            </a:extLst>
          </p:cNvPr>
          <p:cNvSpPr txBox="1"/>
          <p:nvPr/>
        </p:nvSpPr>
        <p:spPr>
          <a:xfrm>
            <a:off x="1170653" y="1268760"/>
            <a:ext cx="9418646" cy="1741118"/>
          </a:xfrm>
          <a:prstGeom prst="rect">
            <a:avLst/>
          </a:prstGeom>
          <a:noFill/>
        </p:spPr>
        <p:txBody>
          <a:bodyPr wrap="square" rtlCol="0">
            <a:spAutoFit/>
          </a:bodyPr>
          <a:lstStyle/>
          <a:p>
            <a:pPr>
              <a:lnSpc>
                <a:spcPts val="2640"/>
              </a:lnSpc>
            </a:pPr>
            <a:r>
              <a:rPr lang="de-CH" sz="1920" b="1" dirty="0"/>
              <a:t>Schnittstellen-Manager/-in im Garagenbetrieb. </a:t>
            </a:r>
            <a:r>
              <a:rPr lang="de-CH" sz="1920" dirty="0"/>
              <a:t>Automobil-Serviceberater/-innen managen die Schnittstelle zwischen Kundschaft, Fahrzeug und Garage. Sie bauen Kundenloyalität auf, pflegen diese und übernehmen eine entscheidende Funktion in der Beratung und im Verkauf von Dienstleistungen (z.B. Serviceleistungen, Wartungsverträge) und Produkten (Teile und Zubehör) für Automobile.</a:t>
            </a:r>
          </a:p>
        </p:txBody>
      </p:sp>
      <p:pic>
        <p:nvPicPr>
          <p:cNvPr id="3" name="Grafik 2">
            <a:extLst>
              <a:ext uri="{FF2B5EF4-FFF2-40B4-BE49-F238E27FC236}">
                <a16:creationId xmlns:a16="http://schemas.microsoft.com/office/drawing/2014/main" id="{4E717A90-7FF7-4EEF-87E8-E3E6EA0931E4}"/>
              </a:ext>
            </a:extLst>
          </p:cNvPr>
          <p:cNvPicPr>
            <a:picLocks noChangeAspect="1"/>
          </p:cNvPicPr>
          <p:nvPr/>
        </p:nvPicPr>
        <p:blipFill>
          <a:blip r:embed="rId3"/>
          <a:stretch>
            <a:fillRect/>
          </a:stretch>
        </p:blipFill>
        <p:spPr>
          <a:xfrm>
            <a:off x="1207378" y="3038488"/>
            <a:ext cx="5681521" cy="3635521"/>
          </a:xfrm>
          <a:prstGeom prst="rect">
            <a:avLst/>
          </a:prstGeom>
        </p:spPr>
      </p:pic>
      <p:pic>
        <p:nvPicPr>
          <p:cNvPr id="15" name="Picture 2" descr="Webseite - Kostenlose multimedia Icons">
            <a:extLst>
              <a:ext uri="{FF2B5EF4-FFF2-40B4-BE49-F238E27FC236}">
                <a16:creationId xmlns:a16="http://schemas.microsoft.com/office/drawing/2014/main" id="{87E9060A-4DE5-4523-816B-6D34953E3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4193" y="3821878"/>
            <a:ext cx="1189074" cy="1189074"/>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extLst>
              <a:ext uri="{FF2B5EF4-FFF2-40B4-BE49-F238E27FC236}">
                <a16:creationId xmlns:a16="http://schemas.microsoft.com/office/drawing/2014/main" id="{DE616D4B-0391-4FED-82EE-6CE0F6398ED1}"/>
              </a:ext>
            </a:extLst>
          </p:cNvPr>
          <p:cNvSpPr/>
          <p:nvPr/>
        </p:nvSpPr>
        <p:spPr>
          <a:xfrm>
            <a:off x="7765977" y="4984374"/>
            <a:ext cx="3816424" cy="307777"/>
          </a:xfrm>
          <a:prstGeom prst="rect">
            <a:avLst/>
          </a:prstGeom>
        </p:spPr>
        <p:txBody>
          <a:bodyPr wrap="square">
            <a:spAutoFit/>
          </a:bodyPr>
          <a:lstStyle/>
          <a:p>
            <a:r>
              <a:rPr lang="de-CH" sz="1400" b="1" dirty="0">
                <a:hlinkClick r:id="rId5"/>
              </a:rPr>
              <a:t>www.autoberufe.ch/de/node/31705</a:t>
            </a:r>
            <a:endParaRPr lang="de-CH" sz="1400" b="1" dirty="0"/>
          </a:p>
        </p:txBody>
      </p:sp>
      <p:sp>
        <p:nvSpPr>
          <p:cNvPr id="2" name="Titel 1">
            <a:extLst>
              <a:ext uri="{FF2B5EF4-FFF2-40B4-BE49-F238E27FC236}">
                <a16:creationId xmlns:a16="http://schemas.microsoft.com/office/drawing/2014/main" id="{114E5B99-72B1-4F97-93CF-4105796E0D88}"/>
              </a:ext>
            </a:extLst>
          </p:cNvPr>
          <p:cNvSpPr>
            <a:spLocks noGrp="1"/>
          </p:cNvSpPr>
          <p:nvPr>
            <p:ph type="title"/>
          </p:nvPr>
        </p:nvSpPr>
        <p:spPr>
          <a:xfrm>
            <a:off x="1170653" y="237512"/>
            <a:ext cx="9969230" cy="900000"/>
          </a:xfrm>
        </p:spPr>
        <p:txBody>
          <a:bodyPr>
            <a:noAutofit/>
          </a:bodyPr>
          <a:lstStyle/>
          <a:p>
            <a:r>
              <a:rPr lang="de-DE" sz="3200" dirty="0"/>
              <a:t>Weiterbildung – </a:t>
            </a:r>
            <a:r>
              <a:rPr lang="de-DE" sz="3200" dirty="0" err="1"/>
              <a:t>Automobil-Serviceberater:in</a:t>
            </a:r>
            <a:r>
              <a:rPr lang="de-DE" sz="3200" dirty="0"/>
              <a:t> mit eidg. Fachausweis</a:t>
            </a:r>
            <a:endParaRPr lang="de-CH" sz="3200" dirty="0"/>
          </a:p>
        </p:txBody>
      </p:sp>
    </p:spTree>
    <p:extLst>
      <p:ext uri="{BB962C8B-B14F-4D97-AF65-F5344CB8AC3E}">
        <p14:creationId xmlns:p14="http://schemas.microsoft.com/office/powerpoint/2010/main" val="2027410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Fahrzeug, Transport, draußen, Platane Flugzeug Hobel enthält.&#10;&#10;Automatisch generierte Beschreibung">
            <a:extLst>
              <a:ext uri="{FF2B5EF4-FFF2-40B4-BE49-F238E27FC236}">
                <a16:creationId xmlns:a16="http://schemas.microsoft.com/office/drawing/2014/main" id="{6B4F24DE-1F46-9957-1398-9B6C99D6DB1E}"/>
              </a:ext>
            </a:extLst>
          </p:cNvPr>
          <p:cNvPicPr>
            <a:picLocks noChangeAspect="1"/>
          </p:cNvPicPr>
          <p:nvPr/>
        </p:nvPicPr>
        <p:blipFill>
          <a:blip r:embed="rId3"/>
          <a:stretch>
            <a:fillRect/>
          </a:stretch>
        </p:blipFill>
        <p:spPr>
          <a:xfrm>
            <a:off x="838200" y="750302"/>
            <a:ext cx="10515600" cy="5715000"/>
          </a:xfrm>
          <a:prstGeom prst="rect">
            <a:avLst/>
          </a:prstGeom>
        </p:spPr>
      </p:pic>
    </p:spTree>
    <p:extLst>
      <p:ext uri="{BB962C8B-B14F-4D97-AF65-F5344CB8AC3E}">
        <p14:creationId xmlns:p14="http://schemas.microsoft.com/office/powerpoint/2010/main" val="292074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bwMode="auto">
          <a:xfrm>
            <a:off x="1170654" y="1355170"/>
            <a:ext cx="4688612" cy="3522869"/>
          </a:xfrm>
          <a:prstGeom prst="rect">
            <a:avLst/>
          </a:prstGeom>
          <a:noFill/>
          <a:ln>
            <a:noFill/>
          </a:ln>
        </p:spPr>
        <p:txBody>
          <a:bodyPr vert="horz" wrap="square" lIns="67536" tIns="33768" rIns="67536" bIns="33768" numCol="1" rtlCol="0" anchor="t" anchorCtr="0" compatLnSpc="1">
            <a:prstTxWarp prst="textNoShape">
              <a:avLst/>
            </a:prstTxWarp>
            <a:noAutofit/>
          </a:bodyPr>
          <a:lstStyle/>
          <a:p>
            <a:pPr>
              <a:spcBef>
                <a:spcPts val="709"/>
              </a:spcBef>
              <a:buFont typeface="Arial" charset="0"/>
            </a:pPr>
            <a:r>
              <a:rPr lang="de-DE" sz="1680" b="1" dirty="0">
                <a:ea typeface="ＭＳ Ｐゴシック" pitchFamily="63" charset="-128"/>
                <a:cs typeface="ＭＳ Ｐゴシック" pitchFamily="63" charset="-128"/>
              </a:rPr>
              <a:t>Fähigkeiten / Aufgaben</a:t>
            </a:r>
            <a:br>
              <a:rPr lang="de-DE" sz="1680" b="1" dirty="0">
                <a:ea typeface="ＭＳ Ｐゴシック" pitchFamily="63" charset="-128"/>
                <a:cs typeface="ＭＳ Ｐゴシック" pitchFamily="63" charset="-128"/>
              </a:rPr>
            </a:br>
            <a:endParaRPr lang="de-DE" sz="1680" b="1" dirty="0">
              <a:ea typeface="ＭＳ Ｐゴシック" pitchFamily="63" charset="-128"/>
              <a:cs typeface="ＭＳ Ｐゴシック" pitchFamily="63" charset="-128"/>
            </a:endParaRPr>
          </a:p>
          <a:p>
            <a:pPr marL="238105" indent="-238105">
              <a:spcBef>
                <a:spcPts val="709"/>
              </a:spcBef>
              <a:buFont typeface="Arial" panose="020B0604020202020204" pitchFamily="34" charset="0"/>
              <a:buChar char="•"/>
            </a:pPr>
            <a:r>
              <a:rPr lang="de-DE" sz="1680" dirty="0">
                <a:ea typeface="ＭＳ Ｐゴシック" pitchFamily="63" charset="-128"/>
                <a:cs typeface="ＭＳ Ｐゴシック" pitchFamily="63" charset="-128"/>
              </a:rPr>
              <a:t>sehr gutes Auftreten</a:t>
            </a:r>
          </a:p>
          <a:p>
            <a:pPr marL="238105" indent="-238105">
              <a:spcBef>
                <a:spcPts val="709"/>
              </a:spcBef>
              <a:buFont typeface="Arial" panose="020B0604020202020204" pitchFamily="34" charset="0"/>
              <a:buChar char="•"/>
            </a:pPr>
            <a:r>
              <a:rPr lang="de-DE" sz="1680" dirty="0">
                <a:ea typeface="ＭＳ Ｐゴシック" pitchFamily="63" charset="-128"/>
                <a:cs typeface="ＭＳ Ｐゴシック" pitchFamily="63" charset="-128"/>
              </a:rPr>
              <a:t>gute Produktekenntnisse</a:t>
            </a:r>
          </a:p>
          <a:p>
            <a:pPr marL="238105" indent="-238105">
              <a:spcBef>
                <a:spcPts val="709"/>
              </a:spcBef>
              <a:buFont typeface="Arial" panose="020B0604020202020204" pitchFamily="34" charset="0"/>
              <a:buChar char="•"/>
            </a:pPr>
            <a:r>
              <a:rPr lang="de-DE" sz="1680" dirty="0">
                <a:ea typeface="ＭＳ Ｐゴシック" pitchFamily="63" charset="-128"/>
                <a:cs typeface="ＭＳ Ｐゴシック" pitchFamily="63" charset="-128"/>
              </a:rPr>
              <a:t>ausgeprägte Kundenorientierung</a:t>
            </a:r>
          </a:p>
          <a:p>
            <a:pPr marL="238105" indent="-238105">
              <a:spcBef>
                <a:spcPts val="709"/>
              </a:spcBef>
              <a:buFont typeface="Arial" panose="020B0604020202020204" pitchFamily="34" charset="0"/>
              <a:buChar char="•"/>
            </a:pPr>
            <a:r>
              <a:rPr lang="de-DE" sz="1680" dirty="0">
                <a:ea typeface="ＭＳ Ｐゴシック" pitchFamily="63" charset="-128"/>
                <a:cs typeface="ＭＳ Ｐゴシック" pitchFamily="63" charset="-128"/>
              </a:rPr>
              <a:t>psychologische Kenntnisse</a:t>
            </a:r>
          </a:p>
          <a:p>
            <a:pPr marL="238105" indent="-238105">
              <a:spcBef>
                <a:spcPts val="709"/>
              </a:spcBef>
              <a:buFont typeface="Arial" panose="020B0604020202020204" pitchFamily="34" charset="0"/>
              <a:buChar char="•"/>
            </a:pPr>
            <a:r>
              <a:rPr lang="de-DE" sz="1680" dirty="0">
                <a:ea typeface="ＭＳ Ｐゴシック" pitchFamily="63" charset="-128"/>
                <a:cs typeface="ＭＳ Ｐゴシック" pitchFamily="63" charset="-128"/>
              </a:rPr>
              <a:t>beraten: Produkt, Mobilität, Finanzierungen, Versicherungen</a:t>
            </a:r>
          </a:p>
          <a:p>
            <a:pPr marL="238105" indent="-238105">
              <a:spcBef>
                <a:spcPts val="709"/>
              </a:spcBef>
              <a:buFont typeface="Arial" panose="020B0604020202020204" pitchFamily="34" charset="0"/>
              <a:buChar char="•"/>
            </a:pPr>
            <a:r>
              <a:rPr lang="de-DE" sz="1680" dirty="0">
                <a:ea typeface="ＭＳ Ｐゴシック" pitchFamily="63" charset="-128"/>
                <a:cs typeface="ＭＳ Ｐゴシック" pitchFamily="63" charset="-128"/>
              </a:rPr>
              <a:t>Abschlussstärke / Verkaufstechnik</a:t>
            </a:r>
          </a:p>
          <a:p>
            <a:pPr marL="238105" indent="-238105">
              <a:spcBef>
                <a:spcPts val="709"/>
              </a:spcBef>
              <a:buFont typeface="Arial" panose="020B0604020202020204" pitchFamily="34" charset="0"/>
              <a:buChar char="•"/>
            </a:pPr>
            <a:r>
              <a:rPr lang="de-DE" sz="1680" dirty="0">
                <a:ea typeface="ＭＳ Ｐゴシック" pitchFamily="63" charset="-128"/>
                <a:cs typeface="ＭＳ Ｐゴシック" pitchFamily="63" charset="-128"/>
              </a:rPr>
              <a:t>Marketingkenntnisse</a:t>
            </a:r>
          </a:p>
          <a:p>
            <a:pPr marL="238105" indent="-238105">
              <a:spcBef>
                <a:spcPts val="709"/>
              </a:spcBef>
              <a:buFont typeface="Arial" panose="020B0604020202020204" pitchFamily="34" charset="0"/>
              <a:buChar char="•"/>
            </a:pPr>
            <a:r>
              <a:rPr lang="de-DE" sz="1680" dirty="0">
                <a:ea typeface="ＭＳ Ｐゴシック" pitchFamily="63" charset="-128"/>
                <a:cs typeface="ＭＳ Ｐゴシック" pitchFamily="63" charset="-128"/>
              </a:rPr>
              <a:t>administrative Fähigkeiten</a:t>
            </a:r>
          </a:p>
          <a:p>
            <a:pPr marL="238105" indent="-238105">
              <a:spcBef>
                <a:spcPts val="709"/>
              </a:spcBef>
              <a:buFont typeface="Arial" panose="020B0604020202020204" pitchFamily="34" charset="0"/>
              <a:buChar char="•"/>
            </a:pPr>
            <a:r>
              <a:rPr lang="de-DE" sz="1680" dirty="0">
                <a:ea typeface="ＭＳ Ｐゴシック" pitchFamily="63" charset="-128"/>
                <a:cs typeface="ＭＳ Ｐゴシック" pitchFamily="63" charset="-128"/>
              </a:rPr>
              <a:t>kalkulieren </a:t>
            </a:r>
          </a:p>
          <a:p>
            <a:pPr marL="238105" indent="-238105">
              <a:spcBef>
                <a:spcPts val="709"/>
              </a:spcBef>
              <a:buFont typeface="Arial" panose="020B0604020202020204" pitchFamily="34" charset="0"/>
              <a:buChar char="•"/>
            </a:pPr>
            <a:r>
              <a:rPr lang="de-DE" sz="1680" dirty="0">
                <a:ea typeface="ＭＳ Ｐゴシック" pitchFamily="63" charset="-128"/>
                <a:cs typeface="ＭＳ Ｐゴシック" pitchFamily="63" charset="-128"/>
              </a:rPr>
              <a:t>Flexibilität</a:t>
            </a:r>
          </a:p>
          <a:p>
            <a:pPr marL="238105" indent="-238105">
              <a:spcBef>
                <a:spcPts val="709"/>
              </a:spcBef>
              <a:buFont typeface="Arial" panose="020B0604020202020204" pitchFamily="34" charset="0"/>
              <a:buChar char="•"/>
            </a:pPr>
            <a:r>
              <a:rPr lang="de-DE" sz="1680" dirty="0">
                <a:ea typeface="ＭＳ Ｐゴシック" pitchFamily="63" charset="-128"/>
                <a:cs typeface="ＭＳ Ｐゴシック" pitchFamily="63" charset="-128"/>
              </a:rPr>
              <a:t>mit Organisieren von Ausstellungen</a:t>
            </a:r>
          </a:p>
          <a:p>
            <a:pPr>
              <a:spcBef>
                <a:spcPts val="709"/>
              </a:spcBef>
              <a:buFont typeface="Arial" charset="0"/>
              <a:buChar char="Ø"/>
            </a:pPr>
            <a:endParaRPr lang="de-DE" sz="1680" dirty="0">
              <a:ea typeface="ＭＳ Ｐゴシック" pitchFamily="63" charset="-128"/>
              <a:cs typeface="ＭＳ Ｐゴシック" pitchFamily="63" charset="-128"/>
            </a:endParaRPr>
          </a:p>
        </p:txBody>
      </p:sp>
      <p:pic>
        <p:nvPicPr>
          <p:cNvPr id="2" name="Grafik 1">
            <a:extLst>
              <a:ext uri="{FF2B5EF4-FFF2-40B4-BE49-F238E27FC236}">
                <a16:creationId xmlns:a16="http://schemas.microsoft.com/office/drawing/2014/main" id="{53343E89-6D63-4512-9822-2B2802BFED8B}"/>
              </a:ext>
            </a:extLst>
          </p:cNvPr>
          <p:cNvPicPr>
            <a:picLocks noChangeAspect="1"/>
          </p:cNvPicPr>
          <p:nvPr/>
        </p:nvPicPr>
        <p:blipFill rotWithShape="1">
          <a:blip r:embed="rId3"/>
          <a:srcRect l="19930" r="4202"/>
          <a:stretch/>
        </p:blipFill>
        <p:spPr>
          <a:xfrm>
            <a:off x="7737783" y="1567610"/>
            <a:ext cx="3016628" cy="4067696"/>
          </a:xfrm>
          <a:prstGeom prst="rect">
            <a:avLst/>
          </a:prstGeom>
          <a:noFill/>
        </p:spPr>
      </p:pic>
      <p:sp>
        <p:nvSpPr>
          <p:cNvPr id="7" name="Textfeld 6">
            <a:extLst>
              <a:ext uri="{FF2B5EF4-FFF2-40B4-BE49-F238E27FC236}">
                <a16:creationId xmlns:a16="http://schemas.microsoft.com/office/drawing/2014/main" id="{60F9F83A-3C0F-4FC9-9A0E-F67A59F4A671}"/>
              </a:ext>
            </a:extLst>
          </p:cNvPr>
          <p:cNvSpPr txBox="1"/>
          <p:nvPr/>
        </p:nvSpPr>
        <p:spPr>
          <a:xfrm>
            <a:off x="8429060" y="5635306"/>
            <a:ext cx="1872208" cy="307777"/>
          </a:xfrm>
          <a:prstGeom prst="rect">
            <a:avLst/>
          </a:prstGeom>
          <a:noFill/>
        </p:spPr>
        <p:txBody>
          <a:bodyPr wrap="square" rtlCol="0">
            <a:spAutoFit/>
          </a:bodyPr>
          <a:lstStyle/>
          <a:p>
            <a:r>
              <a:rPr lang="de-CH" sz="1400" b="1" dirty="0">
                <a:sym typeface="Wingdings" panose="05000000000000000000" pitchFamily="2" charset="2"/>
                <a:hlinkClick r:id="rId4"/>
              </a:rPr>
              <a:t> </a:t>
            </a:r>
            <a:r>
              <a:rPr lang="de-CH" sz="1400" b="1" dirty="0">
                <a:hlinkClick r:id="rId4"/>
              </a:rPr>
              <a:t>Berufsvideo</a:t>
            </a:r>
            <a:endParaRPr lang="de-CH" sz="1400" b="1" dirty="0"/>
          </a:p>
        </p:txBody>
      </p:sp>
      <p:sp>
        <p:nvSpPr>
          <p:cNvPr id="3" name="Titel 2">
            <a:extLst>
              <a:ext uri="{FF2B5EF4-FFF2-40B4-BE49-F238E27FC236}">
                <a16:creationId xmlns:a16="http://schemas.microsoft.com/office/drawing/2014/main" id="{92D987A7-8484-4C2E-8FEC-B5B9EC6ACAA1}"/>
              </a:ext>
            </a:extLst>
          </p:cNvPr>
          <p:cNvSpPr>
            <a:spLocks noGrp="1"/>
          </p:cNvSpPr>
          <p:nvPr>
            <p:ph type="title"/>
          </p:nvPr>
        </p:nvSpPr>
        <p:spPr>
          <a:xfrm>
            <a:off x="1170654" y="359833"/>
            <a:ext cx="9969230" cy="900000"/>
          </a:xfrm>
        </p:spPr>
        <p:txBody>
          <a:bodyPr>
            <a:noAutofit/>
          </a:bodyPr>
          <a:lstStyle/>
          <a:p>
            <a:r>
              <a:rPr lang="de-DE" sz="3200" dirty="0"/>
              <a:t>Weiterbildung – Automobil-Verkaufsberater:in mit eidg. Fachausweis</a:t>
            </a:r>
            <a:endParaRPr lang="de-CH" sz="3200" dirty="0"/>
          </a:p>
        </p:txBody>
      </p:sp>
    </p:spTree>
    <p:extLst>
      <p:ext uri="{BB962C8B-B14F-4D97-AF65-F5344CB8AC3E}">
        <p14:creationId xmlns:p14="http://schemas.microsoft.com/office/powerpoint/2010/main" val="498883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6526A35D-5E45-4F25-84CC-FE6589CCF602}"/>
              </a:ext>
            </a:extLst>
          </p:cNvPr>
          <p:cNvSpPr txBox="1">
            <a:spLocks noGrp="1"/>
          </p:cNvSpPr>
          <p:nvPr>
            <p:ph type="title"/>
          </p:nvPr>
        </p:nvSpPr>
        <p:spPr bwMode="auto">
          <a:xfrm>
            <a:off x="1257063" y="419801"/>
            <a:ext cx="11076923" cy="900000"/>
          </a:xfrm>
          <a:prstGeom prst="rect">
            <a:avLst/>
          </a:prstGeom>
          <a:noFill/>
          <a:ln w="9525">
            <a:noFill/>
            <a:miter lim="800000"/>
            <a:headEnd/>
            <a:tailEnd/>
          </a:ln>
        </p:spPr>
        <p:txBody>
          <a:bodyPr vert="horz" wrap="square" lIns="67536" tIns="33768" rIns="67536" bIns="33768" numCol="1" rtlCol="0" anchor="t" anchorCtr="0" compatLnSpc="1">
            <a:prstTxWarp prst="textNoShape">
              <a:avLst/>
            </a:prstTxWarp>
            <a:normAutofit fontScale="90000"/>
          </a:bodyPr>
          <a:lstStyle>
            <a:lvl1pPr algn="l" rtl="0" eaLnBrk="0" fontAlgn="base" hangingPunct="0">
              <a:spcBef>
                <a:spcPct val="0"/>
              </a:spcBef>
              <a:spcAft>
                <a:spcPct val="0"/>
              </a:spcAft>
              <a:defRPr b="1">
                <a:solidFill>
                  <a:srgbClr val="FF0000"/>
                </a:solidFill>
                <a:latin typeface="+mj-lt"/>
                <a:ea typeface="ＭＳ Ｐゴシック" pitchFamily="63" charset="-128"/>
                <a:cs typeface="ＭＳ Ｐゴシック" pitchFamily="63" charset="-128"/>
              </a:defRPr>
            </a:lvl1pPr>
            <a:lvl2pPr algn="l" rtl="0" eaLnBrk="0" fontAlgn="base" hangingPunct="0">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2pPr>
            <a:lvl3pPr algn="l" rtl="0" eaLnBrk="0" fontAlgn="base" hangingPunct="0">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3pPr>
            <a:lvl4pPr algn="l" rtl="0" eaLnBrk="0" fontAlgn="base" hangingPunct="0">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4pPr>
            <a:lvl5pPr algn="l" rtl="0" eaLnBrk="0" fontAlgn="base" hangingPunct="0">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5pPr>
            <a:lvl6pPr marL="405216" algn="l" rtl="0" eaLnBrk="1" fontAlgn="base" hangingPunct="1">
              <a:spcBef>
                <a:spcPct val="0"/>
              </a:spcBef>
              <a:spcAft>
                <a:spcPct val="0"/>
              </a:spcAft>
              <a:defRPr sz="2100" b="1">
                <a:solidFill>
                  <a:schemeClr val="tx2"/>
                </a:solidFill>
                <a:latin typeface="Arial" pitchFamily="63" charset="0"/>
              </a:defRPr>
            </a:lvl6pPr>
            <a:lvl7pPr marL="810433" algn="l" rtl="0" eaLnBrk="1" fontAlgn="base" hangingPunct="1">
              <a:spcBef>
                <a:spcPct val="0"/>
              </a:spcBef>
              <a:spcAft>
                <a:spcPct val="0"/>
              </a:spcAft>
              <a:defRPr sz="2100" b="1">
                <a:solidFill>
                  <a:schemeClr val="tx2"/>
                </a:solidFill>
                <a:latin typeface="Arial" pitchFamily="63" charset="0"/>
              </a:defRPr>
            </a:lvl7pPr>
            <a:lvl8pPr marL="1215649" algn="l" rtl="0" eaLnBrk="1" fontAlgn="base" hangingPunct="1">
              <a:spcBef>
                <a:spcPct val="0"/>
              </a:spcBef>
              <a:spcAft>
                <a:spcPct val="0"/>
              </a:spcAft>
              <a:defRPr sz="2100" b="1">
                <a:solidFill>
                  <a:schemeClr val="tx2"/>
                </a:solidFill>
                <a:latin typeface="Arial" pitchFamily="63" charset="0"/>
              </a:defRPr>
            </a:lvl8pPr>
            <a:lvl9pPr marL="1620865" algn="l" rtl="0" eaLnBrk="1" fontAlgn="base" hangingPunct="1">
              <a:spcBef>
                <a:spcPct val="0"/>
              </a:spcBef>
              <a:spcAft>
                <a:spcPct val="0"/>
              </a:spcAft>
              <a:defRPr sz="2100" b="1">
                <a:solidFill>
                  <a:schemeClr val="tx2"/>
                </a:solidFill>
                <a:latin typeface="Arial" pitchFamily="63" charset="0"/>
              </a:defRPr>
            </a:lvl9pPr>
          </a:lstStyle>
          <a:p>
            <a:pPr>
              <a:spcAft>
                <a:spcPts val="500"/>
              </a:spcAft>
            </a:pPr>
            <a:r>
              <a:rPr lang="de-DE" sz="3600" b="1" kern="0" dirty="0">
                <a:latin typeface="+mj-lt"/>
                <a:ea typeface="ＭＳ Ｐゴシック" pitchFamily="63" charset="-128"/>
                <a:cs typeface="ＭＳ Ｐゴシック" pitchFamily="63" charset="-128"/>
              </a:rPr>
              <a:t>Weiterbildung – </a:t>
            </a:r>
            <a:r>
              <a:rPr lang="de-DE" sz="3600" b="1" dirty="0">
                <a:latin typeface="+mj-lt"/>
                <a:ea typeface="ＭＳ Ｐゴシック" pitchFamily="63" charset="-128"/>
                <a:cs typeface="ＭＳ Ｐゴシック" pitchFamily="63" charset="-128"/>
              </a:rPr>
              <a:t>Automobil-Verkaufsberater</a:t>
            </a:r>
            <a:r>
              <a:rPr lang="de-DE" sz="3600" dirty="0"/>
              <a:t>:</a:t>
            </a:r>
            <a:r>
              <a:rPr lang="de-DE" sz="3600" b="1" dirty="0">
                <a:latin typeface="+mj-lt"/>
                <a:ea typeface="ＭＳ Ｐゴシック" pitchFamily="63" charset="-128"/>
                <a:cs typeface="ＭＳ Ｐゴシック" pitchFamily="63" charset="-128"/>
              </a:rPr>
              <a:t>in mit eidg. Fachausweis</a:t>
            </a:r>
          </a:p>
          <a:p>
            <a:pPr>
              <a:spcAft>
                <a:spcPts val="500"/>
              </a:spcAft>
            </a:pPr>
            <a:endParaRPr lang="de-DE" b="1" kern="0" dirty="0">
              <a:latin typeface="+mj-lt"/>
              <a:ea typeface="ＭＳ Ｐゴシック" pitchFamily="63" charset="-128"/>
              <a:cs typeface="ＭＳ Ｐゴシック" pitchFamily="63" charset="-128"/>
            </a:endParaRPr>
          </a:p>
        </p:txBody>
      </p:sp>
      <p:sp>
        <p:nvSpPr>
          <p:cNvPr id="9" name="Textfeld 8">
            <a:extLst>
              <a:ext uri="{FF2B5EF4-FFF2-40B4-BE49-F238E27FC236}">
                <a16:creationId xmlns:a16="http://schemas.microsoft.com/office/drawing/2014/main" id="{260C85BA-E47D-4FD7-BC3D-B92D91F8EB4A}"/>
              </a:ext>
            </a:extLst>
          </p:cNvPr>
          <p:cNvSpPr txBox="1"/>
          <p:nvPr/>
        </p:nvSpPr>
        <p:spPr>
          <a:xfrm>
            <a:off x="1140654" y="1392100"/>
            <a:ext cx="7545362" cy="941796"/>
          </a:xfrm>
          <a:prstGeom prst="rect">
            <a:avLst/>
          </a:prstGeom>
          <a:noFill/>
        </p:spPr>
        <p:txBody>
          <a:bodyPr wrap="square" rtlCol="0">
            <a:spAutoFit/>
          </a:bodyPr>
          <a:lstStyle/>
          <a:p>
            <a:r>
              <a:rPr lang="de-CH" sz="2160" b="1" dirty="0"/>
              <a:t>Kompetenzbereiche im Überblick / Module</a:t>
            </a:r>
          </a:p>
          <a:p>
            <a:r>
              <a:rPr lang="de-CH" sz="1680" dirty="0"/>
              <a:t>Die Weiterbildung umfasst 8 Module. Jedes Modul wird durch eine Prüfung abgeschlossen und mit einem Attest bestätigt.</a:t>
            </a:r>
          </a:p>
        </p:txBody>
      </p:sp>
      <p:pic>
        <p:nvPicPr>
          <p:cNvPr id="3" name="Grafik 2">
            <a:extLst>
              <a:ext uri="{FF2B5EF4-FFF2-40B4-BE49-F238E27FC236}">
                <a16:creationId xmlns:a16="http://schemas.microsoft.com/office/drawing/2014/main" id="{F2284497-BD86-4A6F-999A-8D6DE49908BA}"/>
              </a:ext>
            </a:extLst>
          </p:cNvPr>
          <p:cNvPicPr>
            <a:picLocks noChangeAspect="1"/>
          </p:cNvPicPr>
          <p:nvPr/>
        </p:nvPicPr>
        <p:blipFill>
          <a:blip r:embed="rId3"/>
          <a:stretch>
            <a:fillRect/>
          </a:stretch>
        </p:blipFill>
        <p:spPr>
          <a:xfrm>
            <a:off x="1257063" y="2478495"/>
            <a:ext cx="5789443" cy="4014457"/>
          </a:xfrm>
          <a:prstGeom prst="rect">
            <a:avLst/>
          </a:prstGeom>
        </p:spPr>
      </p:pic>
      <p:pic>
        <p:nvPicPr>
          <p:cNvPr id="13" name="Picture 2" descr="Webseite - Kostenlose multimedia Icons">
            <a:extLst>
              <a:ext uri="{FF2B5EF4-FFF2-40B4-BE49-F238E27FC236}">
                <a16:creationId xmlns:a16="http://schemas.microsoft.com/office/drawing/2014/main" id="{8EB9D000-0878-43F9-A720-1DEC3A6A0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3355" y="3660803"/>
            <a:ext cx="1118524" cy="1118524"/>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4">
            <a:extLst>
              <a:ext uri="{FF2B5EF4-FFF2-40B4-BE49-F238E27FC236}">
                <a16:creationId xmlns:a16="http://schemas.microsoft.com/office/drawing/2014/main" id="{23F46861-69EC-469A-8B39-95D4516773B0}"/>
              </a:ext>
            </a:extLst>
          </p:cNvPr>
          <p:cNvSpPr/>
          <p:nvPr/>
        </p:nvSpPr>
        <p:spPr>
          <a:xfrm>
            <a:off x="7377743" y="4779327"/>
            <a:ext cx="3816424" cy="307777"/>
          </a:xfrm>
          <a:prstGeom prst="rect">
            <a:avLst/>
          </a:prstGeom>
        </p:spPr>
        <p:txBody>
          <a:bodyPr wrap="square">
            <a:spAutoFit/>
          </a:bodyPr>
          <a:lstStyle/>
          <a:p>
            <a:r>
              <a:rPr lang="de-CH" sz="1400" b="1" dirty="0">
                <a:hlinkClick r:id="rId5"/>
              </a:rPr>
              <a:t>www.autoberufe.ch/de/node/23599</a:t>
            </a:r>
            <a:endParaRPr lang="de-CH" sz="1400" b="1" dirty="0"/>
          </a:p>
        </p:txBody>
      </p:sp>
    </p:spTree>
    <p:extLst>
      <p:ext uri="{BB962C8B-B14F-4D97-AF65-F5344CB8AC3E}">
        <p14:creationId xmlns:p14="http://schemas.microsoft.com/office/powerpoint/2010/main" val="63315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txBox="1">
            <a:spLocks/>
          </p:cNvSpPr>
          <p:nvPr/>
        </p:nvSpPr>
        <p:spPr bwMode="auto">
          <a:xfrm>
            <a:off x="2553207" y="5294439"/>
            <a:ext cx="2841781" cy="7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043" tIns="40522" rIns="81043" bIns="40522" numCol="1" anchor="t" anchorCtr="0" compatLnSpc="1">
            <a:prstTxWarp prst="textNoShape">
              <a:avLst/>
            </a:prstTxWarp>
          </a:bodyPr>
          <a:lstStyle>
            <a:lvl1pPr algn="l" rtl="0" eaLnBrk="0" fontAlgn="base" hangingPunct="0">
              <a:spcBef>
                <a:spcPct val="20000"/>
              </a:spcBef>
              <a:spcAft>
                <a:spcPct val="0"/>
              </a:spcAft>
              <a:buFont typeface="Arial" charset="0"/>
              <a:defRPr sz="1400">
                <a:solidFill>
                  <a:schemeClr val="tx1"/>
                </a:solidFill>
                <a:latin typeface="+mn-lt"/>
                <a:ea typeface="ＭＳ Ｐゴシック" pitchFamily="63" charset="-128"/>
                <a:cs typeface="ＭＳ Ｐゴシック" pitchFamily="63" charset="-128"/>
              </a:defRPr>
            </a:lvl1pPr>
            <a:lvl2pPr marL="674688" indent="-269875" algn="l" rtl="0" eaLnBrk="0" fontAlgn="base" hangingPunct="0">
              <a:spcBef>
                <a:spcPct val="20000"/>
              </a:spcBef>
              <a:spcAft>
                <a:spcPct val="0"/>
              </a:spcAft>
              <a:buFont typeface="Arial" charset="0"/>
              <a:buChar char="&gt;"/>
              <a:defRPr sz="1400">
                <a:solidFill>
                  <a:schemeClr val="tx1"/>
                </a:solidFill>
                <a:latin typeface="+mn-lt"/>
                <a:ea typeface="ＭＳ Ｐゴシック" pitchFamily="63" charset="-128"/>
              </a:defRPr>
            </a:lvl2pPr>
            <a:lvl3pPr marL="1079500" indent="-269875" algn="l" rtl="0" eaLnBrk="0" fontAlgn="base" hangingPunct="0">
              <a:spcBef>
                <a:spcPct val="20000"/>
              </a:spcBef>
              <a:spcAft>
                <a:spcPct val="0"/>
              </a:spcAft>
              <a:buFont typeface="Arial" charset="0"/>
              <a:buChar char="&gt;"/>
              <a:defRPr sz="1400">
                <a:solidFill>
                  <a:schemeClr val="tx1"/>
                </a:solidFill>
                <a:latin typeface="+mn-lt"/>
                <a:ea typeface="ＭＳ Ｐゴシック" pitchFamily="63" charset="-128"/>
              </a:defRPr>
            </a:lvl3pPr>
            <a:lvl4pPr marL="1450975" indent="-269875" algn="l" rtl="0" eaLnBrk="0" fontAlgn="base" hangingPunct="0">
              <a:spcBef>
                <a:spcPct val="20000"/>
              </a:spcBef>
              <a:spcAft>
                <a:spcPct val="0"/>
              </a:spcAft>
              <a:buFont typeface="Arial" charset="0"/>
              <a:buChar char="&gt;"/>
              <a:defRPr sz="1400">
                <a:solidFill>
                  <a:schemeClr val="tx1"/>
                </a:solidFill>
                <a:latin typeface="+mn-lt"/>
                <a:ea typeface="ＭＳ Ｐゴシック" pitchFamily="63" charset="-128"/>
              </a:defRPr>
            </a:lvl4pPr>
            <a:lvl5pPr marL="1822450" indent="-269875" algn="l" rtl="0" eaLnBrk="0" fontAlgn="base" hangingPunct="0">
              <a:spcBef>
                <a:spcPct val="20000"/>
              </a:spcBef>
              <a:spcAft>
                <a:spcPct val="0"/>
              </a:spcAft>
              <a:buFont typeface="Arial" charset="0"/>
              <a:buChar char="&gt;"/>
              <a:defRPr sz="1400">
                <a:solidFill>
                  <a:schemeClr val="tx1"/>
                </a:solidFill>
                <a:latin typeface="+mn-lt"/>
                <a:ea typeface="ＭＳ Ｐゴシック" pitchFamily="63" charset="-128"/>
              </a:defRPr>
            </a:lvl5pPr>
            <a:lvl6pPr marL="2228690" indent="-270144" algn="l" rtl="0" eaLnBrk="1" fontAlgn="base" hangingPunct="1">
              <a:spcBef>
                <a:spcPct val="20000"/>
              </a:spcBef>
              <a:spcAft>
                <a:spcPct val="0"/>
              </a:spcAft>
              <a:buFont typeface="Arial" pitchFamily="63" charset="0"/>
              <a:buChar char="&gt;"/>
              <a:defRPr sz="1400">
                <a:solidFill>
                  <a:schemeClr val="tx1"/>
                </a:solidFill>
                <a:latin typeface="+mn-lt"/>
                <a:ea typeface="ＭＳ Ｐゴシック" pitchFamily="63" charset="-128"/>
              </a:defRPr>
            </a:lvl6pPr>
            <a:lvl7pPr marL="2633906" indent="-270144" algn="l" rtl="0" eaLnBrk="1" fontAlgn="base" hangingPunct="1">
              <a:spcBef>
                <a:spcPct val="20000"/>
              </a:spcBef>
              <a:spcAft>
                <a:spcPct val="0"/>
              </a:spcAft>
              <a:buFont typeface="Arial" pitchFamily="63" charset="0"/>
              <a:buChar char="&gt;"/>
              <a:defRPr sz="1400">
                <a:solidFill>
                  <a:schemeClr val="tx1"/>
                </a:solidFill>
                <a:latin typeface="+mn-lt"/>
                <a:ea typeface="ＭＳ Ｐゴシック" pitchFamily="63" charset="-128"/>
              </a:defRPr>
            </a:lvl7pPr>
            <a:lvl8pPr marL="3039123" indent="-270144" algn="l" rtl="0" eaLnBrk="1" fontAlgn="base" hangingPunct="1">
              <a:spcBef>
                <a:spcPct val="20000"/>
              </a:spcBef>
              <a:spcAft>
                <a:spcPct val="0"/>
              </a:spcAft>
              <a:buFont typeface="Arial" pitchFamily="63" charset="0"/>
              <a:buChar char="&gt;"/>
              <a:defRPr sz="1400">
                <a:solidFill>
                  <a:schemeClr val="tx1"/>
                </a:solidFill>
                <a:latin typeface="+mn-lt"/>
                <a:ea typeface="ＭＳ Ｐゴシック" pitchFamily="63" charset="-128"/>
              </a:defRPr>
            </a:lvl8pPr>
            <a:lvl9pPr marL="3444339" indent="-270144" algn="l" rtl="0" eaLnBrk="1" fontAlgn="base" hangingPunct="1">
              <a:spcBef>
                <a:spcPct val="20000"/>
              </a:spcBef>
              <a:spcAft>
                <a:spcPct val="0"/>
              </a:spcAft>
              <a:buFont typeface="Arial" pitchFamily="63" charset="0"/>
              <a:buChar char="&gt;"/>
              <a:defRPr sz="1400">
                <a:solidFill>
                  <a:schemeClr val="tx1"/>
                </a:solidFill>
                <a:latin typeface="+mn-lt"/>
                <a:ea typeface="ＭＳ Ｐゴシック" pitchFamily="63" charset="-128"/>
              </a:defRPr>
            </a:lvl9pPr>
          </a:lstStyle>
          <a:p>
            <a:r>
              <a:rPr lang="de-CH" kern="0" dirty="0">
                <a:hlinkClick r:id="rId3"/>
              </a:rPr>
              <a:t>www.fahrzeugrestaurator.ch</a:t>
            </a:r>
            <a:endParaRPr lang="de-CH" kern="0" dirty="0"/>
          </a:p>
          <a:p>
            <a:r>
              <a:rPr lang="de-CH" u="sng" kern="0" dirty="0">
                <a:hlinkClick r:id="rId4"/>
              </a:rPr>
              <a:t>info@fahrzeugrestaurator.ch</a:t>
            </a:r>
            <a:r>
              <a:rPr lang="de-CH" kern="0" dirty="0"/>
              <a:t> </a:t>
            </a:r>
          </a:p>
        </p:txBody>
      </p:sp>
      <p:sp>
        <p:nvSpPr>
          <p:cNvPr id="6" name="AutoShape 2" descr="data:image/png;base64,iVBORw0KGgoAAAANSUhEUgAABkgAAAHKCAYAAABIV8djAAAAAXNSR0IArs4c6QAAAARnQU1BAACxjwv8YQUAAAAJcEhZcwAADsMAAA7DAcdvqGQAAP+lSURBVHhe7P1pk2XJkaaJqS/X7/Xr+76Fe+yREbkjsTa6qlBTbBkhP1KEw+aQMh/nG3/EiMyf4B+gyMgM2SXD7p4RtrC6lu4qJJBAIgHknpEZ++Ie4fu+831ePXbdI5DVAAozk1UiV93tnnPs2DFTU1NbVNWWjvhvf3oabWhDG9rQhja0oQ1taMM3AP/Vr/7v0d3dHT/60Y/inW99K27cuB5fffVVfPCLD+Kv/vIvY3t7O45PTuL0pMPharWe6OioRa2nHvV6I7p7+mNm9kLcuvVqvPbmt2N2biHqjXqcRFecnnZmIh0dcdopx5/iOjk9Cb3khV51ZBi9y7vT6NRdV1d+e6pwR0dH6a84Oju7qnDyUVxHR4exv78vv4PY29mMleXlePjoUTySe/LkSaysrsbm5mYcHBzE8TFpKx2lubm5FcsrKyRg/KKjM7oUP/fklzSPjo4TV0Gn3teVdleF76lyeHqi/Oj9yWnix6vOLnAPxSU8O0+iu9YZAwODMTY2EhOTozE5Oan70RgdHY6h4SG964/+/j7Rsu40DvaOlEdwERU6T4XzcRzJHR8fOF1w16vEWdDdVbMfuHR0dCd9FM/a6kY8fPgkPvjgl/HLD34VH330aSwtrYhOpzHU3xtTk1PRIUSXN9bjULTZldvY3zONu2td0V3vVsiIXpXlG6/diuvXrsXlS5diWnjX9f7o8CA69nYjDo9cRl0nwls4gBelcdjR5XwE5S38QZfrsdKhvE5PjkVLyH+q9PfFZ5tRE39117pFz2OV134ckIYCNfuaMSgaNvub4rse49hxXFOEHYr+OHoa4sPumvmBcoRAXcrbgcrvQPjBS/Brt9yq+GF3b1+fdrgsJqemYmp6JprNpnFfW1+PxcVFhVtR3msxPDTkctoWDzmtWk1OOCqtPfIvbt1XnuC758trsbGxLRQ6YmbuUly+ciOmpqaVbm/sH3XGifA5FonEFdHTU1MZE0+nylB81S2aK68uS4U4PhGOSg/+6+w4Jkum5+npIYzvskk24JtO4bsc9+/fi/fffz+eP3tuvpmemYnjw5NYWlyJL7+8HVtbW9Fo9JrmAGnu7e0Zf/woo2azT23AjRgVj/aorq+IDgcHhw47PDzsekG9evL0qduG3t7eGOwfiEZdeVSZHSuSE+EJfcQZcaQ4e1RmtS6VrfCEP5W5ONrZMT/AR/vbW8pjR/T19cX8lfmYEd4jIyOxvLkST5aexuNHT+K1y7fi4sy86o3wqveYT8h7o9lQ+dedH+rJkWgGPSnvmtoneAU6d3WK3spDl+oL99Q16Kba5G9pfY5PxFP2Vx1QWYAT0EFOxJO0X3u7W6LZjvK6p/ud2BHum6Ir1x3RA75ZXVGbs7Fpes3NzsaVK1d932z2KO19p0ZbtC+67u7sxu7urqqR6pD4v97TiN5mv2jWUB7UztbE8zXxrvi7S9cO5UXI6Pt0QJfeddMu86B3ekMSAnhJ9DboHibKUOKwM6DamiXkOjughG6U986A15Rv+E18d6o6fqLAJwfP4/RwzUlQ50qb7nDUQd8TKfeOyvG2EuEbrn4Ek+pekNjxDW2rylP81ql2jTduZ9zedZl+P3vv5/Ef/sPfmu9JdmxsPP7Fv/gX8dprr8XExIR5+0Q4U+6JD6lmQqRDPsH5WHlSKPlku9HTNyy+6o+G2p3obMSp0qMv2N7djz2VGUBZ0RfS1/VwTxq8cN5Ff4Pqawe8manxnPnjl/RUd8/dA4VEvwH5uoLzgeBLlQ15qxwE91/Fy2bjU+fWX+DfAvm/FHkF5/2+7v3LcB4n3TkjFXSc57bzcC7MKf0WfQZtepYLfTUsC7pE5z7XfpQnXc9RPH78KD797PN4/xe/dLu0urqm/uXIbUCGoy1Suyt32gk/HapPOFS7I152pGc4JJ/zLJqBB+2Jyv2Q8LrnOcMJEzGc/YhX+EJnRiY9oifjB97jiJ90jsWHtMk4/Fwubs/zvZ3z7RTkRHOXmYNnOMWXvMV4QyEo2Mrxd8o9350D+HlosN9hyfsxbTRX5avT7QT1na9OiMHf0M8wNsgxWMbnMaCuhHa/rvhOVDDQxNiq7ADYqcQIEGu5N6tV0A3NnFymWfKdTwXIU3Vb3pBXnHCgfeZa6MClFcb5Ev0pB5cr+WJsRr1Vewl/yEFXt1+UVRWB+109uxxFp1KWDkuA6tqpPHd3N/xZxkM5E7bUf8AvjQPlyxja9AVl3oFrla7zT8SOP/OrFkl/2delO1d3Dfjxm3TIuIvL9wDxJn+nH/xNHwhN4AvayU6Vd6f7ypIeFY92jY8Uj+oScVKvaupz3MeqH+5W20f9OlZ9PFR/bh7nG+OVn/LoXIk+Tr/C1X7kV/6kB7/St0Mn+A+a8S2oUHaZP9qILA+/0zPyxb7wdnDiU16dWaXdpb68W3ERZ3d33hMP47uaxrIu6+N9UfAkhjXuuHrlsvqQW3H16tWYUJ/S0HgjQTz1G22Z0vBv4Y/ESQHt73GG32cdT9zyG9NAzmXlUAp3qnG3xyGVj36qqM7An2ccAPEA9iHb3J+9fiEOX/zyfIB/HFDy0RV/9l//N75rQxva0IY2tKENbWhDG/43hjef/hsJCx0xNTUZY6MjMSq3vr4Wz54txYMH9zWWPrEAhFKY++NjCecoOQVWZEuAREk0MjIc0zNzMTw8El1WXqZwjbDIuNeCTREM5BAMMALgfK/wZ9cqEBd/WwbP+l5xIGwihO3t78bW9lZsbKzHna9uxxdffB537tyJO3fvxsOHj2Jx6Znysq4w27G7txc7OztW6mIw2ccYoDhTEYdwg/LiKI6tPDmQoJeKBOOvdFHm17oR4ECIfCBQ6ztdiQNDSL23HgMDfTE0NGB6XL9+Nd588424detmvPqa3Ku3rHy+fPlyzF2Yi3EJXyj+oZ8FQgl4GAkQBK2gEV5WmshRRoRBsY6ytFthMMJ0d/cofCrnENj1azqdVMrTIjBDz8MjDA7KR6MnpuZmY2RyPAbGhnwdHh+NvpHBGNP9yORYDI0NR//wYPQpLz0Kv3uwH89WUMLfjbtyD58+jgPREANGT7NhAfZYtNiHZi6rDpcRND0STaH5xtpqrK+tuAx25ba3N2Jf5YKAzhcIxOQTzUkRgKEDwrjzLb4irzYepSbGQifKjha9zGNnwjcA3TAM9PY1zUfdtZppPjAwEP39/dE30B/djUZ0yh+xNBUGJzHQp7KUwDw8MupywWBgIVvpASjPUNSi4F5bW4vdnX376dPo68ewMh79Q8NKq0/fofDuseK7G4V3V004osTLPIEvRCgKIQv4wh984C+TVHACj1YKGCtiTKOwcvD2F1/Ehx99FOsbG44Tw9v+/mGsLK8Jv3UrFMH/qIqDPLaUfIpnfz+NVyh/e0WvwaFBh8G4uKXyw4CBcQK+o15hEIAWfaJhPzRUGellHKteWHFFeSnPjd5e4TKg9kX8PjwUoyNjMTs5E5MTUzGqOtDf2ye6nQhv8YgcNK3Xe00nyLC3ux+HOxhA98iu80YZQjDKCsMMiizKG/Zx3sgX+VSeMcZBTyvNcKZe3ieN5eSJ8p38YCi1Qt8KRGhdGUiIo+OYLJofNtZXY/HpE7uH9+/HfbU7y8+fq53ZtsKH9mlX9/A+iNN+oJRxGk4n+Yh8JNem4gd6Q9sNlSPlgdKJNimVSJlHuwrPxJV3Fc+YX8iX4nRmM58ouApQD/zK96SNI8yRnhWX4uvs4B4aUBcxkKheiKanx9tKbk9fEJ40M13yyDXjIt6kq3Gt/ABqpu/tf4bn+fBcAaLMOpC4c8WPtvzevftx9+490XfDRrjx8Ym4du2ajSNN8VxR1LnvADV/n1c8zgwZuvcL/NSGgJH+jQftrNqfTpU3H8Njbtdc98UL8KLC4ErUpQ1yY+s2mTfpMgy/SZH0Sd+E8/fn4O/xzoxB/3MgPP3H1c6efgWYHi3g/usifznMHwDmz98CKldwzvuKj8mbvPA1ypXjggF9a2vTBkn6/93dPbVtakcVcG9v3/f0J0eq/5QRxsZjylZ9KeUDH9HmMlahTexwXVSKSpJwtCEZhjKEhtmPul3D+T7pa0Wz0iA+/hLJfAdfuYRUd21kIGu8o+3XN1Uu85sqffBD0cs1la58Uvo08iC+1XNxLk/hcN6PeB2rvqGtJJYcS1CXnVTWS39Pfs6+PVGfdNypbzo05hP/npxzxc8uukQr0lLays+paZX3iQ8uJ2yU+LnqTk2qkNAYhYk3OEXYcv5DGe9r3hNGqJt+OO4hA+Mcl6ni8z3NleNVe/5CnMQHHioh8KEtlH8Ja5KWME67csa99NO03RqLaMzV4z68J9MDp+qa6Slu5wt/xa+s2tCBYV5X50t3+Jb0km+41/fytTGCt8ZXVxVWcRUp5fL+7L2+gQfNi3qu3isyu+QjeD+/z+/0hr6NVo+0iJ84/CEB/e/vCxDGdY1woK1vGecdqi8+0hgzx9PKPPW+qvuJtxx/xk2vjIhfO5wfK/+SJ8Z0EDCxh5YZN22v+3j4WenzNkfqBMtaxfe0AT3CFUNOGnOqCSkeayYN6mobBjV+mdTY9+LFSzaMXLq44MkYdY13qIPUXSL3xCeVIYiflrLWPX64rg4mX3S3XPE/7xSLSvrcM3HYZTweF0IHeZkeTkHg+lvRAJ43bTIPrXolcHi+M/31vvjZ8fuPE8wPgraBpA1taEMb2tCGNrShDd8YvP7kX/s6OTkVkxMTnlW/sb4ez54/j8ePHlrxNDg4GCMjo9Fo1DV4x0jAbGwERpRGXdHX129hYmJyJvoGBuWfgj/Dcc+WytG6B+fcWvSzkJTOg3v85VIhgBCEIIBAkEIA0WW4Dit4mcX99OnTuHfvXnz2+edx9+5X8fDBfSuKnz5djOfLy6nE3d2xwpFZoDhmw/NM3OCZSvycWWphi/SqtFLAQgFGniVYgaCBPKGYTKMFKxyY8T47OxNXLl/yKpybt27GrVdv+v7ixYtxYf5CzMxMx/j4uFeNNHobqVRTlDnrMJ0FbIGFfvBBCFJ6Tl9p4bhvCROOI40R5ZuiuEfgZYY/jjJC2GOW4P7RUfT199kwMDIxHiMqu+HRkRgcGYoxnsfG9DwcQyPDMSyHwQfjD9+eSAC2klR/ffV6NJUPjA0dFlwR2niTak8MMqat6L62thprq6uxurLiWfM2bK2vVbO8T8xbaRxCOMy8cSFNBFv40DMLeS8eTOEyw0GTnC1cMQpv4UE94sP7eqOhcupL/rVwf5YOys8e5aWnR/lQueas/h3zQkPfDfQPqOyLYK3v5IgYvMnf3u6eldl7+wfiTcorVGeg3bjrTnetIR/h6+SQejMPCNsWuMkPUqwi5c+RW0mYNLCga39yRj2hHsADlYfg0cOHcfuL2/Hll18q6KlXLDAbcn/vQPVhyUYp8IUWRyp/7s1DCosSBtqSF+oI8cPTxAFNMWKtqvygBco2+JbyhE7wIorpqelp8clQ9IgfMIpgTOln9Y1woG2YmZ6JS5cuq47MxgW5+Zk5rxSZmpiMcb1nVu/h4VHWWeivNKGL2x+1KUe7h7En/x3RGp4gH+BzKF7E2AneZAd8slwwzCmfKg8rBpWPUj9QpGV9yTrjOgbJO3Lmph/sl3UvDSU8p+IFIyl8sLeLAWRH5U75r1tZi+IWujbET9CZdDDSYIjrF02bzbrTzfYIA0RlsLPhLA10h6q/tFHQ/VDtFXxFvKmAOjZfgmYqqLLtLEoj8MXP4Eu+5x6FZoFsnxN4XwXVf0vNJH9MBUm7XD1Cu3Ikxt+VYyUMkGGTNr7Rd+QCviIO7qv4uTp4Fb++4buEys+/AOlmHUvffEN7R1FA7/v3H8SD+w/F2ztu31itc/HSpVRsqT0phj/zuUER+rakS9zyMqKugA5/ojaY3PBZJ4ZMjNDiN9dT/dk4Ah+Jd6B1lkN+X/B2msTpeEk0Hb95n/75XMIA5foS/D3ezkuVjxaY5vrjamdPvwLO6AFw/3WRvxzmD4As9P8kiIrVHcTTv13B/XwZwhOn6jd2Y108wGo/jNMYevuaql8YcdWOYxxmhQ+rRWjPKJ9sZ7OsXG4uH5V1aRfgNSVD3+A+RXXc6Z5Lu+DxwlVx2VhCLlpZ5bt8jxdpAPx6TKH4vRq3wof2nA8cSgxUoiGVorgmXLZj2W44bb1LQ03mxR+0IJ/Jf7aJah+qOmGaEqL68afcC2wIcT+V9cDXKsCp0sHPMegn+3teOSL/tyIq3+STw+eN3JHGCxgPePQP1BMofN5VroqLIKRVHvIbfe+yo87h8nWJlPbF9FI6rX6A8Nyf87NzOI1V1L7hn8asEr/4girm+KEVGIo+wplXDle9Y5IKk3wIYTrpHWVDmTPRw3gSVO9yrMe1ejboS9OC51LueiJN4oUeJeg5MJkqWjkM+SEtX5VPuUIjrhkyn2EdT1YSjp6wZH4kPceW/3qwYYlrhY9jIH7x1JH6OMZ5rJQq8RPE8fDH1Z6VH3HIJeSLUofABx/jKwK73HGGyo9+lTIiX/ZVL614ISl4lj7ahlIbRfCr/I1/3tfrtRjTeHdOY/dL6jswjszPz1sW6u1tOg6PDxR3aUcKOsl3VeKJuf/yPXgKJ3hJDj7IcIRM/kgaFlqnX+YccCSVy0eAT/I7vsn74vy+CpP31c05+Dq/fyxQ8tA2kLShDW1oQxva0IY2tOEbg1sP/9xXDCPTU9NWMjEDnZnQT588sWJvYmIyZmZmvQ0RxhEUCCiUUbyj/O0fGPTKk9GxyWj29UdNQoVnRHnAezYgZwBchKx08rSEAaQUkErLSvDxFSEE6TQBIZ/Zwysry/H551/Erz/8tbcVerb0NFaWn3vbLLa4QWFNOBSNRei1I94qPgQ9ZtVbuDtimxLhKAEIoSoVGDVfcQhK+tg4I8ihtCf/rEKYnJyIhYsL8cqNG/HGm6/H299629uVXbly2UYRZjSjbO7rbwZbNPG9FbhKF0UpafNspS04vpRvaJU4pYIe4D3hUoA7reJB8ZrCKtvGMNtxaGjQq3pQYg8NDnqu3fLqqpW2bE01e+FCjKjshkdHY7AyiIArM/2HdOXdqI0kQzHAaotGTzQxNkh4HOrri17xgZWHwgGH8hoDAEItOFkxo/ytuFxWbCTBoMCWROtraw6D0DkoOkJT8tMpgda8In+E2rNyqOV7+ecMPaUlQLFsupiVxFeibxpMUqnCtyjTe8W/hOUd/szO9/ZS+op3zWYvag9vRYXSbWtzw0aRfvE0V+IpygMih+7QGmV+rkpC6c12WB2i16jqw4TrD3UmdVOULQoLladwyC0j0nDiKPkDaTBCOV35p4EkIfOezjiIvijOMRRiHHn44IH5EoPFiMoP5fGjR0+sxAfIAzhTLo5LDvqyYgQ/3uGo6xj9oOvu3q7Lr9QDtoNjpUeJc3ZuLuYXqhmXomF3vcerT+CpMfE+/D8/vxA3rt+w8uHC3IWYm56JKbY3w6l9KVucLateY5x9urjouggPorg42j2I7a3teK530IkVRRifqDcuRzloBS9CQ5TYKEfdjsAHqkpW8Mv/qNQRjA1+WdFXfAvp85s0Nvi96yH3unq2LeFVjipU0kRxkgYNtlwDN9UR1Q++LW0dtGSWarO3x/SkXMCZ8k8D5oBXKBG2KFVoD1jVY0OMvuG+bGFiBQ+GPuqbAD8UVKSPAcsg3ETEvOrHSk+Bs3SuXRa7Oh94dRRNoO7LyhTygVIWwyh5jpM91fU0MhPUP1z9fQLxpatUMqYdlCNsuvyeDxPAsADhUnlJi0UM2R7QBlCWK8srNpCwUhAjK20Whuh5tWdsi0cZQBNicn11jNnmk27ikUZC4tUPIV2fmNxeWKJTZdLV3WMjKrPI3XYojF3Jg8BJcOWPPIvuilkeSXPe5G/mRTG3nsp9Qrm+BH+PN/mijF4A0xwcirOnXwFJjwLcf13kL4f5A+B3MpBkGpAT9FwucuKAFo0dRPf0l9s7226jHzx4WK2YS0XnhPq5sXEM00Nu11hZUmZad/Wkgd19iOtF8oLHAFX/yzvaFla9gYMVmy/Bb/hU5DHNq/B4teive/vqh76Jfpy6Do/SXsF/tHUlXnByXPq2ZdyBn8xLaaR0vMW/qsDJc/ldYpCQhk14No2rJrLgrK7zVVXLdI9ZFOc4WtHkjbouf0IUhf+JLWMsUD35RalreXV4uY5juRbbJs6gnbinH/BivA6ZN47HF8drX0fgt/LUjdpq11OVqw2aXOXSAJLGceehSoWxCO14CcO3hCtGkladr55JmzrOFYD+8E8xphr00u2W2mQMYu5bCo8Y17yvfFze0IBvcLnCmrCFRkmBks0WEKb4VnmyIUHppSK/OAcoCQpO3Y+UsRcTNsoY3TG20k1cGI/hb6W/48t+ijrpPlVp8qWNKHLJu3mf8em3FedvPttDoJhbZWA5QH9+L0i+I338q0/0g4EEuoNjGcMzxvKKUPDRe702jckLxhHGx4xNrl67kpOZLl30eKUP44hoQR5ZKV/aCyHjcQPjZ1zLUCNnHhO/QAcmZ8BP9E1MyrIMwnsKAPzB/Ax545b1m76c/J25AoVGyRtn10IXQ0bXgnO35+Aszn9MUPLRNpC0oQ1taEMb2tCGNrThG4OFz/6fVqxNjI/H3NxsXL16xWdSsH3Fs6VFCfHdVuxjAGEFQr1Ri8GhIZ+jMTExFkPDIz7HYXZ2Ombn5j1rnS2ZiuDvLak0ILfyHMGLewRzhAUrJVBiFsE9hR7eIZgi2KRSusPb1iwuPo1PP//URpFf/eqXcfv2F/bb3t32bOtUJOq6v2dlIu5AglsaDxDeEIqL4hNlMAr8nDENnmUvef0njihJ5awu6DgWLqcxMNiMmZnJeOWVa/HW22/E977/nfj2d78Vb731ugSsa6LBTAwPD4oGKPVR5mf+STsFp5w5zpZCAAo3BGdmvbJdFgJREbLtuJcrShAAmakIvWz/opcWUlG0WchA9rLwlec/oOzBkMPKlc6eWhwoL8/XVuJE8tjMxQvecquzR8Jgt4R9fX/aobhFA7Yf6ap1xcHhfhyqnCQKusyIF4Uhs+HLGRDs5VyTwMkKAmZKgjOCKFuzYTBLQXEvjsRbCKlW2oj+Vs731qOvLwVSn+Fivsl8e9af0rKwa3rks34rWqSAD6+RcQuRuie8dSRyhPf2VqygQaDU+w7FY/zkx/ZQAyhVGw0V93Gsr6/Gs2fPYmnxmVjyVPg1K6VzKgagAcYoHEYRG3xYFbO1q+uecOjy9lrjE9PRNzgc3T3sU87sUTBE0FY+yKsccfIHmPddePJVGeCbb9I/y520U/BmKzzOCGHVxd07d+P+/fs2bLKdGKte4LPVNVY2rOs78bDyDL2t9FFk1Edog8FjgJUu0Ez+xM09/vAPigq2ESMOoC5e5XwYnuG7mmioDAnLk9hUuHXVVZSOmBJO4F3RDh4cEi1YyVPv6Y1GFyuoxDddalN4rmOg6hd+DWWyI7a34BdoDMXEaw3O4uj2NlysGEGR5XNlVPYoNMGF+nW4z/k21F0UNdnueHUTZVZtVYWR4VT8DF2Ftre+gn+7rQCH/8gOii3qJ1Hx3Z5osBVbm2uxsY6hj5VQW47vROUBn2Ow6e/rsxJ2XzxB+ihCqXcuZRVmf19v7G7vKR62mNuJA7VRXumC0kx4MvuYlVSsqKJO8I3LXtQ8Uj082NtR+WzrO4y/O6pDe3Ks5jhSCjjaUlZ5cJ80IJ/JT9SPDOPVIbjOE9GXcFxRBHHmB9tr4cdZB6KTZwWLZqIDcXdUBpKKa/WfcXOfaZjLfV+u5O2FMC/cZ5i8FseXjppgei4zgnuU35N48uSp+Z0r5Y4BmNm/U9NTlVESQ0byOQp6caLjK+2xeYSzffSIXcxtAv4K56Iw3+h91QbV5KyAps7AF7qCFQoyK1zlwBnDLW0ybQBhiZFwCaWmA3mXPhlXgq7cvuwcT4GX7zNvLaAN5I+rnT39CiiKqIRWAi/By2H+ABD9fxuQghWeKhfQczEpb8xIL2d80b4c6ZnVfRik16qtQPkGAyQTFZiQgKFsbHS0qj8qFcWFgvKQcqLfVGq5bVJl9FYZuy2mfHWFdnQcDivUwd5XORSc8Id5xFhX3OxAFaWUZvajVX9avScIZU3fCY90qS0mfc77ID23p05TXwhpjJ9exWIm5XulrTCMl1yGOL+rnHFROH3vNLmXy3hFPecd/s400mUY3vAHF3N+2JH4mHs75yNbCeIl78d8qxthk3Go7NJ4cHY974w3YxTVST1EtwYYooLbO/f3XCkTXVmF4av887m8r571Rxm1nivHc7e+pW/1O4Xxig7KWf0vE0Zo4+nLfS9X8zNXtkYiHGNAPaudwfWof8otTXH021XfTT2XKxM1nLbe8S3hSF2kUd6zreA7+gUbxmrqV3WtkW4VPtPkfDPe0yfWo66rJ2aIPRiX2vmZ8Y1cdW29Ey95/Co/j515r/D5jdLWe4/H1Nd52ynCKkxXN7wmp288vjrnqBe+J07FwT3tO2XKGXluW6vxu7lHz4yl00Ch7x0v7KkSo908/6ywhXW5z3Yi4/P4UH20jZuE0zeJDzhWcfle6dB3Kz0ihpcKPWxc1LentB/EI+BsMd4x7rt86aK3vb1+41oszF+QDDTmiTTgw7iGMQbjnk3JQptbbOW7GeurGxpvvejYvhS3urKm8deK2qTnsbSEe+aJJbzb2NhSm7Xtfn9ri61+dzR+SDmFcaTIZ36BLplP6J1lgkt6Ja2ArLuiOZWP2lD5F2g9m67VPbTVXz6+9ME/AnCbJmgbSNrQhja0oQ1taEMb2vCNwdXb/52v3gZnZjquXb3isTNKp20JBigfMYxwtgYDWAbuff2DMTQ4EANyPfWmFYMYUMYnUE6xpVC3huE5s84zjnVjkVbfehDcGtwjPCMk8U7++Z/3ioGZ8dsSTJaWFoMZ8l98edtGkbt373hLIWabM9ufmdicacG2GzmLv6zISMG8OAtyFpRIH0EhhYcUpHTr9HmHAkJCqfLR10SxO2Bj0KXLC3Ht+tW4fv2azxV55ZUbvp+fn4up6cng3JHeZsPfFWGzzPAuAk0aNlJYS6EnnRX8JKpwKYhKwON7/AQWg7itnrn6TwJsxi0aI8DznfwUQEEQoPPsDBSuKKlZ2LN7fBD3H9z39kQzc3PR3ZNKohPhrJis4DiRYMVKDitwLKBCI30swdVowAe9Dceb51LIV//gaSG1k+8QRsGp08Kmz3dRmZJHC3aig1d2yHEQZgqElTBuATtpUATGFLoVHzgpI46CfOsdznGCJ0KzwphWctAEA0m3XELSjX3pe1W+ff0D0YtiW99gwLLQu7rqWeoYFIaGVK6NXisZzEviac8gFH+Rr729NMax9/3BAXved8fwyFiMjU1Gn2cyI3SDT6aNCEgZpcLVngJTPm8t1BZBFoCqOAT3NF5SJyjDB3K51dxdby+H4hCjBsYNhPutLYyHecA/+cN5xqNoVfiO8htWHvkOYPUVRhTesRKCK/kmryiDCQfvwQ/4cUAq+/bDE3sq393DnIWLUq2jO7fj4xB3DCA2uogfu1R+LjeUQyilbCjDSNIUjhg8TmNP9Xp7Zzc21jZEf77j3JGc6cu5IxgX4A1vHQeOGEiED3UG2mVdruo/ZQZOVppDC+Vb9dT46HuMlKwQ4DvCwKeHSoM2ZXtrw9vB5QHsy16pxqH8m5vrbp+gM8UIjmxd563IxCvmW72A1gcYbvTHNlve5g9DDVfzTR6U7xUt+iMvyf9n7QgOHkBxhFEGo+X+/q6+x1i0b78j8QZGR3jY2+BRzvo74x94KtWcIAzOqjXyh+/Sv7x3GCuWUqmJQalss2XjyGmuVnG4CgrNuRb+PXMZzvfwN1ddzpRkFT7VvZipCi0guJ6zXay5rtEf3L/3wEoowrOF2/Xr12NsdEx8lEouyt0fK43k91SycQ9foODLNKu2F1Bwb7FlFAkjnlBdVZEoCMpq2krqLT1ap2ntVUlHZUUWyjnqR8aZ9CfudJkKv5m/9DmX19b168BIvQT4Ve1GAaXrP6529vQrwPRtAfdfl+bLYf4AqMr7PwWZgvhbddQKQRhBcCS+YxxAedGnw+u0cc9VB58uPnX97B8YiAsX5mN8XG2uyp/D+mlHqId1t4VM2OiK/cNjlS1pZdzQIdsg+plsj3lL/8eWXSWMCVhlgXfJHMRRvTsHKMrtV/kT0q76zF8qzfNpgw/trfsU6qwcuCQ/gRPfJg8zm93l7TSIrErfccO3ZzUeKN/5ufqEHz/Ln7uSpwyr2MXjuPzGiei/ypfubQDB+Yl3uNbrKvIEHguUtoGiVS9uR93z+Mt1rMozz5UznVpX6lz1h5/+zsKqfSAOX0s8eU9/XAwR2aaqHamMMJSF/6q4ubbw4FvRIdsdXfnOaSSuhM8mJjNsPB2XMigvaMTVZel4q3jcfkCJQh19x7dVPs7CkwZxp0Es33Mlzrz3M32E8a2ewUJhyvvMCwYT4V2U7uVbxc64w+2h/aBX5s/1QjiXsZ/bPKOssq/G7UTgfBpP+q5sYx0HhgyCC5ym48x8GT/9OArSxcOBM+7WGFnxEb70geSzStY/zjtxyjEyLXk9i454MPhn/hlnsmKT9uHipYW4JDc+Rp9Rd5qcZ7W2uuYV6hg3kDGW1daw+nllZVVjgDW/x+jBxBTGSowXudpIonesYPdVLt9tus06C5f+OLY+ZaU7YwDGj8hd2dbleCX7MOWF/DhDCVlX0533L/CiH2VTgDrIy6/56BsG85OgbSBpQxva0IY2tKENbWjDNwZssYXyILeKmvQKEgSInnrNgjrCB4Bgh9IQpfDAwJAEDA5sllCh4SwHKnMIM2cu9Db7LaSwTDy3fOIAboQYCaZIO9W4nLg9WNeg2CsAEHIs3KQghoCFIHHv/n2vFvnVr38Vn3zycTx+/Fj+uU1TrhTZt4JyB0Xlzq6FiiI0WKDL1FrCBAIHV4SoNGSQHqHYlidn5yOk8I4tpaanp2NhYT5uvvJK/MmP/jjeeefbcfPmTR+0Pj0z7Zmr0AtDQAqMKYxknhGIM88pDKYgyDXTlOgmfHDMcEUwSkEwv0OoO8MZR55SYMQRzt/rBfF5JmSZlQqtlXDSQukqPhTMqGBRYN++fdtKWc4cQXGAosCzTEkPAY2Z4vLD2OVzRnpSCX2q8kSBTJ76Vf5WXPeIDxDoFC+CHsoHZj86L1YqoJRE6JMTbVGCUf7MXmRbK5TUhM1ylxM/QH/nA399X/KLH3lklUE5S4IZuNDbeSVcCWMaZzmgtGR7LfOHfAmDkIxyDYeSHALDV9vbW97CZVOCLWWL8ZA97UkbeltwrRw09BYKyhcrNvTa6Q0Ocbj7uM/kqfU0hAb8n/gIbdeFwgviTOMED6YTVPuPVFziXz5nFQ7bTH3++efx8ccfxqeffhoPHjyIx48eSSBf1fsDK4OgVxoPWbGTyj/wx0EnkiEvJIDBgu1pyCv4oBSgHMkTs/GtaFQZlS3ryB/P0Nh1UH77KnuewRQVO7wkphOdkx/hEQ635Tu2Fzs9EH8pLfDsUFh4hnRGx0a9PQ5ls6lyYKutL8WrrPLgjIHpqSnhfey8PXn6xDSBhwgPFTGQEC/+gHlO5WR89B46QB8b5nqbkQfPNzybG9Gcw96Jw4ero8xYXYmV5Wei+bN4tpRXHFv5eTs/vd/Y3Mw2Q/mEV5i9jpIWfKAjihVWtlEHqEvGT/mmpFGKoDzhEHzoSJlk3YUd2a6rYcNmoTdlSf4xEGE8QsFC+0c6KI/hRa9QkzOvO9tZ3hwqS5oQhzTAA/AsXUCP6UMoHN8n7UgzjUuiYdCmsxKlhCe0Y34BWu/1U8KR5Mv3WV6VUqu6V0bP7oW3bkwz8Ga11hdffGG+X15escFu/sJ83Ljxird249k8bjirXaRFO8g7lIJZ/xy1fminuUn+5d7h4FUMGKKRD2p23UJxmIpWyt2ryQ5TiYkfBr5C3zO6ZNxKsbrP9jl98z6hXH9XyBr3Aihd/3G1s6dfAaZpC7j/ujRfDvMHwO9iIAEn0RsDbI4FMk0MiRgDaWvLljWMCx6pvWOLNerv3NxcXL9+wxM1MGTXuuuqL3kOEpMW2B6yobq+taM2ze1AzhAvPEJ75vGJ+Ku077RztNe8I/vQ0/xg3kmKtOhLJPLnnrOqgBdpnHXMKy5IXxE4ZX1D/0ic1NccX2HEyX4MGoBTBq2+hTsdNemCWIWXw+CfcO5WkLjBk0TXwpvvwIsPsRxV8YR4m1V/JQ7SS37mIXFxnH6XYwtPZnB9Uhp2mUbrWuWnNSY4VXj9ZRjevegyvXwP+FrdO+EKzuLG5T1+OCZtUH4eM1T9UI51iEsflwwKMk8VVEk5OccDfzCOIY8VfoqD8sDIzdVloCjyeo6ugkKXxEukVngmANCmlkk8JXyZQJNXnhlTpDGa6Bw3T1wps8r/PJw9ZxmRaKEJf36jQKRL257by7FKi6DkL404mVcm2yQQr9MtCWRUgvQjb3wPrUyjfON0vApH9C80LPgUemZ4faGoCc87lx20F2+Z/sSr+J0ieOivxEF9OaafIJYKL+OJ0zOrRuhDmejFis4Bjctmpqe8Eh68WH2OUcSGd8kc9+/fiydPHsfi06dVv8+kiJVYX2W1CAaONI7Qd3+dY3yCK8+E5zsbXZYxuix7vIbf+XgYD9AGINfkRK801AKZr6Tby1DocQa/GcZAEH1vWv8jg5KvtoGkDW1oQxva0IY2tKEN3xi89vB/tOCBYmFcwgJLzdkGh9n1kin0DoEHAbhTA3a2p9l3+BR8jmJv/9DCIjOwhoZHA8MJAnNuYVF9awGxGthbWZKO4TBL4JlFzIxnlL+cTcHWXp9++kl88cXnceerL+PhwwfeSmhnZ8th2GKHLbdwe2yvJWHCAp6EBIQrZn8y6xTlSiodjpwiuLBlWM4475A/qxlQfOU2O319jRgZGYrp6cm4cuVS3Lr1Srz11ht2r79+K2YvTMXwyED09fdGb7MuGqEwq/LUIQEXRZUzRb6U35Tl5G+pJHNs/7xmYHQT4A36KWQW4DkNFnyv0AiLct4GBKSVQC7PP61ojh/pcKnScer6I249b2xvxtNnTy38QUeEY2afc8bBxuZ6HOxxMHTOnGfrIFZ97EpwO0TRrjhQm3QRt2KuK75u3TMzj20cOI/EWwwJN2+noUC5/QJCPsYR8Y/iRfl8pHviYYWS93xXmZQtIjDkWKCuIRBnWoB5qZbKDmZxQhbPaCcd/SFMkm/4DqEXOqCYQqjmkHkMIRhe4G9WjuQs414rnombbzHcWEklt7d7YEEaZTdXVqEYF9JV4igodnf3bZhjlQbba1nAPTpRfehXekNW0qGw6+hkdQZlgiJO6akMTaCMzpAlVyAVeQnc5zvytiFh+/PPb8dXX31lRSGC9b7wgMbwAYoADBJWqKtcmBFPUpQ/z0UBcyTaoeDlGxtIRBOUEcSPoYjVDazuwTjW7O3NdFTX+AZ/4mdlxI74aE/l6TNe5N/VwHAqfMmjygFlmxIXXVWGNQxVPVHv5lByjGiihQ9Hhx4oz9heBIPrkD7vEZ653dbu3o7r8tDoiMsJ+q9trFdGzTRowivwEFfqNW0Kq0oUiXmELUY4PJ2td5LfOl3OnB2yqbieL2IEWZR7GkuLj+P5s0UbRzY2OJB+S23fnsKnsqq1hQn1UM82qmzvKB3akX61pePyVxuj+gmPwAe0sSjEvHpJeaeMoAt8TJvFO/KCYsRG350dxw3uuFz1om97upS2ylJtDtsPuV4dYCTZUT3FsJWrX6hjzMA/Pi73rOxB2czWJbSXOBR8bJeFwYr6U81QD11PCMuqoX2vIAkr6hRG37D9lFCqIHmT5xYPK1O0F9WDlbHVrd+dueKZ35d76/7k4zYNgIf1DI8z8/bTTz6Nx4+f2ECEYvzixUtx7eq1aLJVn3jYRh/Fn4qjvIeG1HOe8VdVsJ/rspzDkL4Jzj100D3vbDAuCj2CZB9X8iu0CCmQf2CQzP7PfUMLztqyDE3+yv3vCyVeruB5DhSp/7ja2dOvAPzOgPuvS//lMH8AvECDrweR1mXAmKLMcidf1E3qPmOPvX0MgluxrDrJFogc0j6v8cqFC3OqbxPuO6j71CXaOKLoUV9Bu8QWgk214awG5CD3bAeZxJF9E4YZ4+G6SX+k9knfQiuv8jAds7TzPpXH7jfcBiTOjI0gF+Gca4VNyG+TrxO4RUFNfT/AQEJ7BSMJiDL5LMuvrLTKNDItXPbxTtJpZVgC6r2fCZPjMNp58OM5+bf6sgrrMYTee/svwukt0YMHYzjavNx6D4P2ifp+zjvqUFveGb0aC/Xo+x499yh8TU7NVNS7TuUURq6hsVJDYRsKp17BcatJdhzdetejd1xr+rgmv1oN//TLMGdhaXtrhFWZOzzO92zriVFE+RaeZ7grpzj7UfezLW1wplpvI/qarIalTWZ8QZpn497cgrGkgb9wJ17i8NhFYxg5b9OoPDt+pWn8aK/tn9+w3RNjInibMmUrR+dJjjw7v77Pa+KqdqvCxysoXA4ubsdh55LM9st84bKn/DJdumL3i+Y66hnjRvoctWvELxxJgzaLYGmwyXpRjHsJ5fvsU7knnCd06FkoZvq6ksc08BwrL+Be4SJ8ufI9tHQ/SvrOb+Yty7fKc+Xwd5JVnhXc4Vxm1TiScqhTJnJM3mEbWFZtDgz2xZDGf4MDfV4Vzspn+si1NbbAWm1NfGBlKAYLTwbRWI7JBtRR6oNXICk9jIGMN3KlLlvYsgo6z2RkO+KB/soIM5jjTeddrtAdmpcrzm2b2jnaNlawYDhhkgoyz9r6qv2YsFPGXoBX94iAlDOrytx/CfxrIp27pm+C6OYXEJ/3/ys5Lr8vuN0StA0kbWhDG9rQhja0oQ1t+Mbgyhf/nQfr7HmMkvTSxXnPrs4VERJ+ENg1+EZpUVZX5GqQHMwe+FBqBM26D6ZmpqYFbfnhb2GJP8blFpoECFRK00KCnM88kXCAYLC0mHvLf/75Z9X2QY+9nQZb2aDQR5DAMMLsLPYi9xY/FjYQxip3jIKb2XG6kpbwT+UWgjJCIBgJIQkW5BPjzrCEGbYYu3RxIa7fuBq3br7iVSM3rl+Li/KbnpmK3j7O25AgbMMIeXRmLCCmgCKHcGCXwksZ9PO2QN7LvxJqfO/fFA79TXoZuE38k6a851PyiuDKsw0ClR/5lqe+EYIVXuCHkHZwfGhXFEMIgwho0BM6Q9tdCYcbG+uxw/J/uU0rzHe9nQwGjkMbUQ6iJsR6JKhZIa/0oaX3gla8lHFLKFR5QHOuGGDY05m4rOxFWS4hM1eiYBRJwTONJN1k32D8rTxQOij+rVDPreCgEO/hJyuuEEhND/ySPiij2UYLXOsSZBt9/U4HfHmfBidlSN/A5xgHdrb3rNQuSjXTWPEVHsM4VWYKYiRhRj/bbZEm29CxzRarIer1ZnR0YQSAHpSmGcd8YL7Rv4tbP6CQb854CqVOCYASge2/Pvnkk3igesLMRtNA7208I/8Vj5A/PcQRS1YUF34oQJIuJ1mecvhNTEwGh9FjfDq/9QNx0B6ghMZwwt7ZzOJG4U+bwfcbO8r/gfz65ddsRk30xciECv0EXBQ/+pX9vSMbmXrrvTHQHEg8RYtaJ4eTV7Q57VAYjBgDohurLTqV3r5wWrailFVrlC/8hPICPmSrKfJA+fSKl8if66T4gSuko95jHEGJgeN7ynljcyPYMuvZ0lI8f5azRL0qZH1NbdKG2xu2rUreonygYxZHUdxw70NZDw4JYJ5mdQpAEWLEwUhnY8x+HswOD8OTpcxsCFUa0BPjrq9yVlKRD5WXsuD0UuF2pjRC4Yaixdts6Zvc9gmFaxqH0yk+ORuNTlJJ13LkrVLYpfJJ/Ab/OTxx5PZa4OD8nx7JoeRzdgXwlx8F3MOz0KjyhAiUSfVOEeUz9/B2FezshrMn9EaP5ldiqsIfHZ541u3HH38cSyoz2n+2VeLcCVb1wav0TdDaMVVpcIX/aUMyLmY1g2XS98wILT+VR8kXlCA8YbL9xcBJe4HhD0OnAopnafKyD+I7ykbh4I1S5R0h/UG5zzYAnPKeK1CuL0OLSC9B5u8FUJz+42pnT78CMs0C3H9dmi+H+QPAnf9/GoxSxetZv5Pu1D/6eeoC7Q7jBPdT8qO+X7t2NaYmp7Pc+UiA4TcVwyheUVxzpk8jmmqTaVcwjHtFgd5Rh7yqoKKJy1aFVgwdpT31eEfOfMSf4ib+bGvPyrKsIAGca/nxR2SwmHmveiaA2zDqq/iVNhnPUmZcE5/Ei7a/jF9I231WFXtGV/nzPeH8feLpZ9qM8kyYVhr4o6DGsCC+FW066RcVI+yt19V3uvKN/c8pqBW2oTERhghVL4XNcFQvnlH023CiBxT/TKZQbI4TowbKcZ+LoXKirKx8rvyKf26vWSmnhSNKcfztinIcv+qaiumcbNF6Lz/zAkbyZq/6tAGvIGBrNs6v4cokoeHhoRhSfzc40O8wOD8P9nslKY5Vixja6TN5ttIdo7viL230+XTxgy5WqFuZLn7UN3ybKxqUFtfquX+AdJqejMPEHSaesIIy+y9WP+b2poxnyI/HNYqbPpN4UdrD84RJBT5GgVwJmuOeQlPRszLwcA8vuITFi4xjMA7As2YxeECZgG8YX3NNLpfTfYtHFSbj4VviUVvLt/AtfKdX5js51z9wEb2SRhm/+Z5wcsnHGb5ck8Zs/ytaKr/UacZovjahl8oGWvb3e4tcyhAaepyp8gA/T7TSOIfzC2ljuFIPeQffZBueNPGYVA4as9oYmpdyhK7Qt8UTSrMYSLJM+Kbusa3prWvyRpYDxKPdoy/LyV+cUSIZR21dGV96pajGl4RhvOct+Wgz6CgBl8UZQN+8ycsL4Hdf9+J/OfiHxF5wbhtI2tCGNrShDW1oQxva8I3B2M//H1Y8IHhNTU3E5SuXLXggzXtmMko6/TGoT0URs78Q+CQ4SEg5PMxnBIC+/mEJA71+V/Zu92C8kqFyYK5bCUwM7lEEojBESb9YnTNy+8svc2b840deho4ybFMCAjgSFkHBhyZWs9nBCdyOvM1RKhIBkkJ5wSoFC2skTZ5QJErAQMhHSEHRy5Y4zEK99eqteOutt+Kdb78Tt269alp4Zj3KF8VzasVhKtesJK/y4Rl2lRBJwv5TemWlh7MP7arv+L4ldBJeUmAKh+U7hMAUMn3Pu0pQI3xJl7LBn/LCFb+yPUhR/JS0CdsrAW5sivNSRozbw8ePbRCB1vcePPTBt6uiuQ+YXF2N9VXRf2PdWwChIF97/tzKY4S4htLsE9+wPZtXjUhoQ6EFqVMxkWdaUCbghzCX5b3uMkDBThgEzT62bLMyoccCO+HBH94rM7wRVhEo811uY0M8FC7vi2GIcicc3yHgAyjD2ErJArQE2LpwhjfA7VB0g7bEr4g8e5+zO7a3dowPgnWzt+4wKF7zkPakcx7QKRqJPts7bHOUM/yGR0ZjfHImRsQ/9UafmDGNPYpeZZQKWdImf/ALeFtBXfGOck1oh2d2JjRNXgmV1XNvrcU5JBi0PHtSeCJ8Fx4wfVUnoVExHgItflC4FMhzRdiUeIKD3SmPIpTjUJwh/GMgWVdeiz9ljnIAwX59ayO2Ve4oBpqKAyOJBXm1FcZc/15Jsb3n+Pub/TExPGp+YEurRjcruliVFl6RwrUunhgaHnK7BN1XVhblnnuLCuoKyqLh4RGfwQE/soUV7QCKEcD1y8SjHUAJU/MqGOJDiQSN1tXusAqhbKuxuVEdnmqF7IHxgKYoj1KZkTPKXTqiZyqE1MYofq7QGnrmof07VoykIqXXdYm6heEijZ05+zj5v+E8ESdbZFGG8AVhmDWPcRJ8eE/6Xn0inPjOeFHP0UfpG+jMyicrUBTedUDxcUbGod5xb3+VDTQynfRd8hZ4JY85j5VBBV6izYKeehviKP0mP/lbfita83wGZ/eeNa1H87XTTt4nTnxLeRWcDoQvOLoNsJ8+E96UG3u7YyBk6zJ4e3pqOhYuXoz5+Xm3DQD5TCAV/pL3Kc+sCxhI0lhiQ7r8COMtXGi3deUdq6/QQXGPQYTVUCJRGkfgW9qMEO8qDCsWwYd78MitIwmsIP4ptOWHAkual/uEcv1dAazJzzlQnP7jamdPvwIyzQLcf12aL4f5A+B3NpBQr9JAAo4Yo3d22UIuJ0KwnR/9/3P1VbR3cxcuxJUrV9Q2DbnedIjW+R1KehSuqXxknAHPs7LLykuFZ0UJSm+u9O/UX3gAXqeuUZbEBf+l0jZpAB8AVtbqG+qo38k/FbiVAY4/BeWdHX+6mo8UvFCU9g6eTp6s3on3Sj3kG+L0+IC2BtrQfigM/TdhAeJXQIf3NwrXwk0AboTP8VDGCR87bvpLxW2nfpMVJB67CficOExPcDLm9nQ8Xj2Kwlf8XtJTLvNK/P42+9ZWHhRXZ2e2pxiqaMPsUCSXezmM6Wf3KPCrsCWc2lbu0zjwkmNChNp6ztAqRoVUYPd5y7Xx8fGYnZ1tGVavXs2z5TC40Y7wjgkz09MzuqabnJyKiQkMKeM2prCd4hBbaQ4Pu3+04Q1cGWvIgQdttGkKDeT4fmJy0t9OKJ5JPU/peWpqKt30tLe6dTg5xp8+369Kb3R0zOmRBxzpDlX8zPaCw/IjHH0j7wnL+WL5TeJJ3w0disOAUhMds3/LlVWpgGecmW1LjqlyXOYxhfqShCzn5BGVr9q85NPkH3g6eR6+yXB2FQ9DG4/pKF/qmr7jnXEobXgVfxkHEx7aUq5ZnweUd9FDY1raAvJno5b8GOdi8GJsU8YS9D1MIgAl4iv9ODwFnShfyoAVx/BNeUdZ5lgwxxGUd/JWGp/gL/wIA16J2zl66x1XnocqnsHARl4y31mXyTvtEGMJxlqWdzY0/tZ4hWfGFqz4ZpzKqjNwo04Bpi0Eq+7zJi8tsP/Lnv/Lwj8k9oJvR/y3P/3tPUYb2tCGNrShDW1oQxva8L8C/PGf/x8sqIxLGHv9tVfjRz/6o7jxyg0JF4OxtvrMCguU68xOZlumJ08XNZDnQGUEg2Zs75zEqYQqti26dOVVCZTzFgrC2+Yg8HSzj4S3XELUQrDKFQubPsxw6fkzzwRmaTsKRPbWz1UiO15WjkJku5pBasWh8GELjVzNkrhJoojjw1TAtRQICD0SGtKYkeGY1ecZXRIoRkeGJfSmwDs9PRVzc9O+Z89yZp4htCD4M2b3qgFo0MFWXdXQ/cWLIQWTapCvC0IlrijDUfihCOHKhwhC/nMkEiLlvIWFviWujLtKsfrh0lrFIHde2MyZ4qnsK4qPjD+/Y7anPFVeHaLxvs9QePDoUZbF2lo8rYwiLO1nNj2HZCNInorW0JB02SKj5rg7Y2FmOq5cWohXbrwSA329UZfgSlrIeZ69KTqjEGaWP4oS4mIbont37/rQy2P5w3cInEVxjKBYb6BYZpu3HvGM6K48kS+EbxTnKOxRsFD0KM5MVz2QNsodViAQDiVP2V4Knhwdn5Rw2h818Wqg4IQeIsyh0k6FEkJql/nx4YOHce+rBzbcLFxciPmLF4VnI45QaIlHUdqxr/TtL27HU9UJFAqKRleVh9KbmlmIy1dfiavXrsXA0LiqQq8Vwz4AGoUqhU7Z8ccH/HeIxi5nlLVsZ5R56mC7o8pIwtZIjx7ej3ff/Un8/Ofvxf17d/kgQWH53Eop1TuEcc7WID0EaWiLII9hAuGaMigGkonxiXj11VfjwoULPvPjzldf+bwfhHjXkanpWH7+3MYghHQUNygfUAI8fPY0ltZXLPhP6vvx2TmVy35s7u7H+s5e+AyNnkb0iAYobmbGp+La3KUYGhyOwb7+GKg1PasYMmAwgc/gUWb7U/+Xnj2Ld3/6V/HBL9+zYWigvxmT4+OxsLAQO5sbsb7K6pLdmBgdiQviSZQcKCPY+sRKDDmu0A9FKmeG5Pkhq7G+wb7fe2pfxF/VNmj8W/knfraiq4FiTs6KN+5TYefVK3LwLoYxZoMDKJAw4I0IH6+EUd6/EE2fPn0SbC/HbNlh0e4VtbMoSCgvDCGcF4MyF7akDh9Ycap6IXxSKZTGRM8Q1hUcqPfUTW+VJ9rt7ex75ZMNwSi4qrbA25qp3kALZtxyb0Oj4qXe5cxW5U3P2YYqI4qDLcqIu6wgcf68xRarW/RQ1btiQPEVMN/mvds+VqFU4XHkOdsohXJ7rnZL6aAkAidIKTZw3jHA8y19wNraRty5czf+3f/338Xi4pL5/PXXX4933nkn3n77bcepBJx/rlkjqnpUlWvBt6tL73TvtlShAOriqTJv7Hl3qjbEnCPorKs+Ndw2NfqGo9EcVr3mrC4Oaz91vdjfZ4VObnPX6FVZ9dcVH/EoTbUNgNts9Y/wie+Vhnz9TsHkqvReAPJR4Pw9xjQMWOSJb8lntimt+OVehHPPTuvr0nvRj7h/OxQqkkf/Vv8vfuw+2RGew1X38AgGg7LKh7Zpm9VpVf/PtjNMpGDVHErmmzdv+UwiJmWwkjWNUhiw0kjmfIsG8JbrQU39jFCkvafO7/q8qR2vyHumccjTp2w9+cTbd9EfgjZR8D3jjRyDkEe4Az4pvJtGFfJFPeLZyl1YnT9djQPOfVkqaFlx5qu+pa/NrZxyAgDb32EwtxFAfrA19KB9cD0xxdJ4R3qsmuEMhmI4UYdmGlBw0Jo23nUdZMiYHJMaiIW+i/EZeSVtVkKwEgAaycv+5J22sCl8SIvwjMXwo6/HDkjdc70mXfJNGStMxkG9pl1Eed4dxx15fh1x8+O2gD6Y9+6HFQvvHI9uiVvv6O+Jl7zg+Jb2iXvqHH2e22d4Qe1GKvZZQcQ7VmmcU06r7yKc6QIOpC88sy4ljZwF8Q7lBg+4/NQwmV9FSs5BI33Gq4saB9y581Xcu3ffYyh4wwZUxcG4Ft6+dPlyXFS/dWF+3v0U42gSAYdcTVuU5UmTTLf0K9QV0UXh4WfKxAZ1vQdb6MZEELa5JSzpF0M4AQhDXogPXoKWuI2t9VjV2Js+cWuTrZw0XlP6GNUP1J6d9WvdrovmQ/mxlajbe5UTbTz4DgzmmWWUJVtGkaoV+MKnlG/ywJmjzlBOSsC4eqwJsvqWa7JIlo95Q/fEaYMFhggMELrWJY/wjvrFtlNkmGeP84hEzyk3pNGf8SR9KcYQ+IHVH1kO4gm5Uu7Ql3pJuyR0xSPJ6+fbVzvKTNd8x/NZ+VH20DrbkMwfeaXulXEEq5Y9jjhgMkNOHqONYmULNIFGxSjD+BbaIcuMYKgT/gP9GHxzkgvvCv2yT04cgRwrIytV8o3uM6yc7qgDSS94Gzpm+/H7gFJzFP8QaK8gaUMb2tCGNrShDW1owzcG127/DxZaGGgjbIxyBsfMtAXN7c11Cwx5QPdprEuIYgY3A3wLnSiMGT9bCDuJkZGJ6B9MoQ8lDwIkg3IryDTgZzm79/t9hjLiSTx4+CDu3b0TdyVUPnz0MJ49W5JQtelZ8ShGynZPKBXzbIzcTgvhFEGEQT1CIOdkMIjHJ2WAFGARjNIwgQKJGaS9MTE+FnOzs3H9+tV47bVbVlLeeOV6XLt2xYpgjCMI8gg7fINDoLCrVpCkexleFAcIUQSnlofBWObteRC9CCqZqgUpuPCpbvi3S0/EDwQxAJ8UbpRv0rSAVr3RlXs/dyiE6IeChdUfgyrv6anJmBrPWYwz09PepxklCO/7G725QkSCZ5MZmeKD4b7+6JNgiiJ1SDwyNjQUUxOTfocfh2pmekl/JegyAFeEzKa+RXmO0Em5jY+NmdcwwEFr8Oe7oihyXpy/jCMFagl2gSLD2Tujib+tBG+FQaBEqAYfZvFjJEHRbWMSOCmcFTHV96aV/ODRxSdP4tHDJxa2MQQOKJ9sBwLOCM4ot1AWsAKBOsG3eQh28k1vs89nkIyMjCptttjCoMNbyicVMgjYNspw7/QrPARsc4Q/EVtezVvHjQFxa3MrlhYXbaThBTgRPwoEth+zkCs4FR8z6533rueiP7yNwg6lDnTAYMIqBRQFHHhMxUU4533ZvoPZoyjzitIAdKiDtBkHp0dxIJ5C+G8o3wPDQ1ZeHImuGzsS7nUlr7UaSjHhRLugdgPlH8auWkUPypc4KQ6UL5Rdt/iqKZ7r6D6OvcPdeCR6Y9BjhrfPlFGZYPhjyx34GtxRIpTZnDZ0emZsh77btnL14cNHdihEWQG073NjjuNg/7ClyMIIRntjJRLKDaWHooNygP9QQojcSpO2j2RR7GT9w9jCeTRCxfnGQMK2ZcwARfG6tbXjb5idDJ9g1LPCWN8SHh6lTCkjyhv+TiUtChZwSiWLKNmqV5QThkavJCqKDyFAePAmPG0YHEqcKJAOHR/nNxEfCq/D1rZaVlJh1OBKgZEWWFHwVj4VJRZv5MrDeZBfhq9ogx946Rn+hPdRUvEpfIWDfjaqm39Rdh37mXxSFymvx48ex2eff676t+t6zSxwZn0zA7tArsaq8NU98QLOC+/0mOei5DvqRAYu+Tj3zg5llhwdXpxY+cr5OdQptzOdNecr8wIPZxoYw2iXefGC4aO6T7wUP15258K8ALw9D+W59ElncIbzmTMyLXj5/uvSPPMzmX4rvIxDXvEtPAyYzoaKtqTDv3ky+wqUhvQR9P/wJbyKsp66i/GabWiYJX9x4aLrNzFTP4jP9aG7x0i73aF9F1Cv1BD6PQpZFOasNvPse7UjuNJeULdzPNTntt9bJOk72ib6ltI3sdUTz1aKKn7aIc4HQrmcuGR65Jn+ins/k3vxEvUSOjCGoZ3x98INowOGL7axoi3AKMvkDpS7tHHQM8c/fA2/pSKch9I/ug90esLZcaax12SQH9/jZ0MCbagc+SH/vQ21Jz3CpUvtO9sVyWEy7Guo/x/os+GZMx6a9e4YUDvbJ1r2Cr++3rqfh/ubMSja2nH2VxXHoMZfA/LDwI0yuyG/PLuBLQnVzusZ16twrNhk61P8mTDBtVGFGxoaiPGJ0ZiYZFUFKyP6Y3x8NCanJmJ2dlrtACsANKaZZlXGZOU/EwsLF+LylUtx9epltRnz6utm1D8PqZxVxl6Rl2kxTuSsCtIZHB7Qe/qSRho8NeYlPBOIeJ+HfrMKg/OyjmJzayPWObNqdxumFl3FFzV4AF48jcmJcW/XCi7Gf2TYcQ8NDxqXiYnM09jYiK9MQkABzoQEVjZM6PuysgR/VowQhpUl48StPNMWsvplQjSY1NiMfn1aY7vWihjRgjE+q2Kgy5i+Y5UKqy4w3BM3K2j4jnipF/AJdZgxAWODZD5aNuoxrEdf1KGw4odqmzB4CcPDqOJsiqZsQ8YZUdQ7jBHFle3CMMxx5ZkwfMuWY+e3IeM+t7FKv9z+LOsv5UZ9geZezaL6hAHe977KqQLgj5GGdFh1M+vVQZPOd26ZpjEuaWhcyhZd4OGVKKJ1/0CWP+/Ji6/OV65SgqfJt7fVEi7pWGGvKxN/FIYJCpxVAr7+znwvP90zVuzpSSNIj8YN1GXaFo8VwZuxjPJBe4fxZEd9IOOBHCuoAVBhcPV4pHrG+a+6r5oKt0UuRv4oy8plf0FQjGxqk7mvwv6ukCn+flDSbq8gaUMb2tCGNrShDW1owzcG/7t/83/0lQH6goTGb7/zVnz/+9+XgDQV62vPc4CugTmKtHv37sbdu/di7+BIg/l+zwbfP0TlhoBdi+uvvB2zFy5JqBzWAL2Lc22t9GBozYGHHCj98OFDz0zH2IKwldtm7FgZwp67KFlRhqRyJJV6RXHiAT+D+PJXnuUQIhAKUol7zAg9UBaWffhRCLCN1s1br8Qbb7zhQ9hnJaiybzFCWU9Pl9NGoegVDwhTVjakApv4TrtItUDegYJf8mvB4uweocaKmQzkCzimIMJ9Ko64t3DAXGUfkoyHPzE4nxWc8zaQWvFzOGhFnPZ9OXSYFsxMt5FBQo8/kT+0PRI+GxubVkJiJGCVCcob9hiH/tC2B+HMyqudaHR1WOHBGQAKaId44wOgO3PmIDPQMYakwqYLb29nhHJ/Y3XVSk1m+6P0txJfOPEdQiRKdn1kPrAySWkjqCOAltn+fFMOuAZyBUluwdGpPKIUg38Gh4ZjfHLKcWI8QVXMShIMIuTLAh3lp/S//PLL+PjDj+OLz7+KZm9fXL6EUuVKjIivLXRTH8QjHJ7JChJmsuvz2N8/Vn1AWXUS4xOzcfHSda/GGhmbju7GQJwixFIbulKBx0fmD4OevYIEf+5ZQZK8cnZwdvIIB4n/+sNfx7s//ru4ffsL+UP6TLcIveSFGandPfXoFr3gbcoAwZtwKJeXWSWE4ZH8K8lvfetbnoWPouzu3bvx0UcfefYi9QhFBGEoB2Y7AyjcmAV72BWxdZgKzKGJiZi7fMXlunt4FI+er1iI7+qsiVdyy6xmTzMGu5tWcF6YnYuJ/mHROc8FCJUj+JHv7p407Ozti9Y7S/H57Y/ib/7mb+LXv/ogVpeXncbFC7MxOjjoGbucj1NX2Vy/fj3mVdfZwgTDj7fl29z0Vn1but8pe3m7fUlaQXJW/5jMAoqFNiCVmrQFKnfVAytyxDfkw7OVRVuUCGxfxaxajC3Ev7PDwewoQfo9s5NVMIuLT9X2PbKxBYXLD37wfa/YgbYYYdIwzNkKqeRw+6dGlDoL3WmDeQZQwNBmDwywhUcqj8ALRezRATRL5Qm45MoUxWP+UR7N51xzpZdnUqu+kEdWh9Hm2ZV80w7aoWhitQTnsogHzKtcxKcqJxOxtD886x6gh1BSTpJvbLCG8ALiJLyVvKJjVkHUsd02SJBvDGvUE8rs3t374suP4z/+7d96T3b6oO985zteRcI2OcQFHqJe3oMLK7AMvKsKWJBnrSQe+ZtA21Ce6b1cZ+VxRJ+mvs5tUK94uckqkmZ01Zpx2lEX3dmyjv5L7ZXKDoVorVFtpaY6xJZcxENby6qT0j/4sHddE1+IhHsZzmMIlGdKNfOa2aW9yLYs467aNcdZvjkX/9+b3pkf8f52IFAVUJ9ShpSdDW/QQjiYv0Q745QhK8DwlPzE2RfbW5s2glJvUVhjEGDMcP/Bfa8gof3nUP5XXrnpmeOsMKL9J27O9enpYYJG0gMjFmjBAcfiqeREoaiL73gnXt0/OFRdyVWBtBXe2oZtJTcqw6b6KrZ2y1VCGBULzeHdbLMwNB4dY3RMY/GheIFwueJA5Wt+xhC77zppw6vqKXxN+J4avJJGCw7zxiiX21Aye73DilDoSd1yXKXdwXCifJx2pOGW2e+dGBmdzw63UVw9hlI9y+uJ6l4aSaBnWTnmPB3vC9tjtye0TWxBhoGXWsFECBue5FxLlRaK507FR9reUlBtE+0F7aZXDuP0HmKX9mdLbZT+WzgyFrFBh+9w+IEzhaS8eUsh9UXebkp9DNtd0QYzjqF/5+qxquKgrYM+zSa8kas18Yeuxq/6DqB/o62kH4QjSBOoLi4/yoZ2HeM5z+DD9/DN7g7f5QobeAf+ZAUSvFPC0X6KqqaBt8YazO2xWAXgPk+QRv08v8JlWOUF/jUPC8ANP67E5f5GPETajCt5x7dMynA90x91I9tz+CpX1vDsySFVJsHt+FRjF+UvVyzkdo6sIOFMtfv37sUXGud8/PFn7uMJk7hRxsLHsSTN2PIMIw7GF670l9B/e2tD/UZuW1fywPfnQeRyWP34HbxF3Oe/ASiD5Kc0CMK/hPXKP33r+qF3/o50yK++x/HCYeQwZmDMoTzoyzFeuL5RH5QP+LGkSTlRpTq7c3IIkO1rlU6hhdPU1X8kl2kdi0ddD3RP/jJeapTeyb+sLtvZOYitTbYOpnyLLJRbDPKe/PIt92kYydVTjMUoe2hhA4zyw9gMfmJsxTekVQA0QBA64gpNAOehohe5KHn4fSC//P2ANEi7bSBpQxva0IY2tKENbWjDNwb/+f/0X+g3hYiZ6al4/fVX4oc//KEPaz842NbAXwNljXSPJDQ/ePDA2wesbWxp4D3gbS6OT2pWGjGsZYutmblLMTo+rtEuZ06gLD+JFbbGWGRG/qN49Oiht7Fg+X0Z9HP1YayVIODZ2hIOyqAcYcEDeQQJuTSYMJgGdaXMjcIyuxKhggE9goTPDgF/ZQDBEAPQq6/eim9/59uxsDAfwyND9icMqrCiqECBh9CB0acYSIhTqRsn0GoJDa2RfIUH+Jy7zzfVbxXcnzke8lXFp/yhEOnsLAIYnqRbIH0TqhgzSiLL+JQHXy0gcl+UgbyrYkKTove+1RUFC4CwJ0KcUyinsQohaUyCFnQgXg5mP5RQjqLo9HA/OjCK6NuD3R0JeYem56nycIpysNYdp8cnFv7wtxJGuLNyaPHp01h9vmxhHgOJcQQvZYqwKAsQ9DByoIhg9izvKFeUuczYhj7kAaUTs47JOwaS3E6Iw7yRaLschtUjY5Nsx8JqCOHV0RU9EoiLgaSs5ECA/fijj+PnP/95fPzhZ579f1G8cuXyZc9KZcYhq2rAF8EVo9/y8ooF1Y2Nndjc3vX92MSM+O1avPLKK76v9Q6+aCAxwClFSUD58B6ADjm7mDx1+F5+vj+JpcWn8ctf/TLe/fGP46uvvjRNeEd56+JvcNCR80B6+/qtNPKsYdGOVKlvy6I/CnlmZJ8cHqvuvxZvv/0tryTiAPhf/OIDb6tFubg8VJ9QGhAXCiMSYxZlc3gojrs7bFTpkUA+dfFivHrrFtqSWFzfUN1fVJ0+jmZjQOXSiN6aXPTYOHBhZi6mh8djWOWDIN+pMlWCLgfaJMruQOkdn27H8spi3L5zO/72b/46Pvrw11ZIXWB7vKkp56tT39VV12dn52JsdCQGmn0Ks2bFJqt8MArB72yjBm2IHwMatAJYFUC7Qpqum64/qveVUpE6xGoGDltFIdHHvubwrr/noPUOt2E7u/uiz2Eqvfr6or854DjA5d79O97iC7p9+513bMxhZi9ndKBUY5tBtrMiXcoJowgrPTgE/kj33uZFuFAfUUTaADOYBhIbmVDEK0+kR72AF3GHtI1qO8t2dWyTQ/5oSUw7lSsPbJVjRaUchlGMZeS3Rr7VTiavsWKPdiPpZvrJub0RboV+rs+mjehG8+LUoC9bd6WSi7aZdsxtbBWeLzoC4xj9ThpIUDrRHn388afxwQcfxPvv/0JBT2NqatoG/Rs3bsTc3Czo2J/WOsuVcit4ALonveopMQIST4KxJVYCX6IGztBHJ5RxrlDr7umPWp096ptqRwZUpQeELwpwVl+hWNwX3+7r+wPxAbOLmXlPu6F8KhEVge9pOzs7MOTijw99UcHuPCR+LSg4Qufz/ZJ+oGW6VNjhMs7y/bn4qW9fm96ZH/H+diBQBnSaKMddl+Cz7GOAxEUAvvwl0nEs3obv6mpbnz9f9HlX8Gmtp9vt0xeffxFLz5asKGemPG3H/PxF1zHqM3RPBSEzuJvmLaJmqzsl6vsjtbVcDUIDTGgT8SK8jRfVGACHIpg2gzS3OZMK46r6OZSWtH+84xl/zh06UB6OVTeobygvMeB5KyL1geoQ3TZsqD1cXcnJIe53oJXKMnFFoc52d4w7yjPGEeqdkFQY93+VUt1duXJBPujH2P4t27WcAEC64AK+TIpgogIJuW1TfjG2Y8gwzURncKF96FX0vfXcjpEZ9LQztKGk0xCNTULFw6ofK1J5VnysusEAwaoQcEwDCYajNJLlajRnI3ZOlBa4V/zQ4tPquYDTkhf5oL1ihePExKRXOng1XVVW0IXvCQdtKTvqGDTwmJHGRPHQjrgNE9BGsq0RRgZWLBkUB3xLyvAm39HfkQZxZxlgbFE/qrDEzZV88d6GHJU7NOeZOKwwdzunsQ3lCa56ttFCdCrnlrisK9xcRsKd1aZdXRi4hLto7f5H4dxeC8if86bM4ce7vmZ/FQbDCI4VSGkgoY4Uh1GB1YascqONx0DAeSWDg8N+T5wYfO/dvRe//vWH8ZOf/Cwntmxsmk+cFzlKLHETL6gDuaAyun7jety8+YrTxbj4/FluL5n8Lqf8my5kzH6KRDR0eZv2eeW9eUx5IX6A/LbKVADNeP8COM5zin6l5UScRpat6S7H99nPQQ/Fo/AANKQOMD6lH+9piKY1Vg8mD/G+5Vx+2TeAi/PpMsn8ZZqKNDPmdyacHi3PyJ/8wGJHB/BTtcWgx+KbbmvgJwyJ5Iu+Er7kG8YimW7mteDDilKPQeS8slRlUWgIHowjgEIn4ySEbMCX44l4nR5+Dv3bge9KbL8POE3TrW0gaUMb2tCGNrShDW1owzcE//v/+b/0FeXO2Nhw3LhxOf7oj/5Y1ysaaOcA2oPmkzyD5MHDh/F8ec0CA7P4jk5qGmgzYD+N+Uu3YnbuUkxMT0u4Y5Z9btXz1Z3b8eVXX3hmXTlvBEESBQEDfITPMpuSe4QfBvAlbTQBKFrwR9nuWZDVYDoVbKwySMMG8TGoRxFuwUDCPQ5BZ+4Cgts171c/d2E2+geYYYjghLCcQjBxA1YKIuSjpVBaCA0I1CnMpJBmoYEHQQo8wqcS+ixU+E2ClVWEqYDvLIgonjSSkB8UFue/Evgx4/afrgl5n/gUXMo9cUKjzIv9IsuyW3jU5BC22CaK2fmZtoQ+5ZfysuJHQn4xbMxMTlo5TtLMu2QmoGe1bW9J6N1KxdHWpleLQPOTLtGp88jCt/MnIR7lSR0hTfTGqMD2Rs8XlzzTjW9QrEBT8gvt2Uebd109ubUDShbohYCIAMh+2NCAuBHWcXyPQQWhl3MCvIJEwip80z8wGKMTE54hiPDYqbz2SIAkPsqdOJkFSNgPfvFBvPvjd+PDX30i/5oVr5cWFswzbFXBNmQImsxo5RwPZtdCs+fLrLzZsNJmZGwq5heuxs2bN2NscibqzWHPpj09Fb+1DCTwRBHsKWjKiavcCytIioFElzgW7R5bScwKkrt371iZYb5QWGjgeiK6oJxosn3M8IgVzXBOHjrc5XLGaIChy3v865mzZN566+24ce2atzH6+fs/j0cPHlrZQxrDg0O+Ej+H9kM36tn47HTUmr3xxeefx5Hqy8jMTHz/B9+P/tGx2Dg8ijtfYRTYEn1TgVfv7olmZ8Pbuk2rDZkdnYyJsXErZ3oqRYfLWnmCd5ndeny6FwdH4suDbRtI3v3bvzUNhsQ7s1OT3laE+16VFzOLOdNEiNqIQvmwKsr8IX+2tYK/cruxNCZA51qXeE1hyJcPdhY/84576osVXsINvGh3Gr1sydPwt90+aL7meoFS6fDo1G0ORgtmMjObE0Xx46cP3A4SB8ba1157La5cueyyQhGyurIcBwd7zjdh2KqF7b6gOfWu7INPcdtIQhqiPY57tixDMVKUJUWhQjuBgQTexAB9gNFF+aH+wBjZbojmFd3JX494BbyoG9DTShi9q3VjqHQxVSCq8K/8eQs/0ZB4UyEKxU6jq0PxmgNp82jHaasxBufM51TQZLvqcsJActrhcJwpVAwkP/vZz+O9937ms2go54WFi/GDH/zABy2PjY2CTOaFuuS0uac/8RvlFTwSlMvqDqB9pL7p99xWioTOL1hhJ15R/YUG0YXxVu2WaN7oG5EbjdzKDiVthxXqO7uqW+LX3FamP5qNPvMfKR97azbipc9IAwmQ7UHB8DwkPgmZjwTymXk17vqh/NJl2eMyzvLNufgrHH4TzvxMxt8KBDoL2EpX/+AH31J+OSki++nES62grp3KB4pH2uZnzxa9HSdtDd+trq34UH5m+pd+nK2CWEnAM4kcHBzbKI4RCgMJdQS8qZekA2bHJxi7wDLxxN9lCRTUq0curNBIg2LWfYyU5MHnpO3u+fBk2hefy6T2bY9620n4nN29s10ZSNSPHh+eeuyD4fnB/Yc2lBCuzjgDx1ijE8NnThAY6Kde01fR11FHTq0IxWBPm5O0Ff+q/bJiVt9jIKGOkpVD4Q4OGMAXlS5Ke/JhWlf1DWpwtUIVy6iA+jbYV5NDiV4PtkUiXQwkEJR+GrAxs5Sh/On7jR8GEpVbngUjuiuM21HllQkuyaensUu7K/xJ31CVg8cLVRgD3s5rGhQ8sYUJGxpL0I6ub6y7fyLfAP1arv7Z0rttjSmzvXT6irvEy9VGZMqU9l1X+/tdFY5/XfmOsDyTDmc/kU+v0NQzfjiPK6r8FF7nmt+lUj15gwlBuQqDPLFiAX/zlvDnan6Tw7DW2ZU0t8HD6ecKExz0z3qetEzlfSrMW3hVYeGrXGGV4+FyT1tfr+dq0BsaA7xy46YngjA+YYXMI40FPvzwo/jJuz+NR48fx5p4AWMicRI/xcNkA/gYHK5cvuRV2m++9Ybp9+DBfY0n7qqOrFX4pjs/VsZgAujOZV7o7nDOU+aFZ6CUJ8A3xb/Ep5/Wfb7LNsCRC4gfoyLP0Pt8WOos/SRlzPZabG3GuTWNZk+cdh1WeRUtVf6EgYbUU+gBrmdpJnBPXss7rs678lyuDu9/8dCp0tEzMhErXjmgnXGFeUm5gDXpz+EPaAAujlMOsGFa73kGN8buyGuMC8DXbZ7eQ0PSLTwCLrSNJV5oVPLE/e8DKqmK0r87uEzAp30GSRva0IY2tKENbWhDG74puHb7X+kXhQ2rJtiCp+59idnKgP2ec0B+IqFAA3YN0C1MSFBjoI1QtrHFioPcsmZ0dCqGR8ajKaGCffYXny7F7dtfxqeffeLDK5eXl6stKnJ2HQp6tjgoszKZzYexAMUZwgFpWVg8zJUmFpj0V4SBdAgXCKQs3w8rzRBm2C+Y5fNn+xcPWtjxknq9IxxKRQOCiT4ucSMAoUTGvwiuFk5IQMBAvrgiSCB9FRHCwo6ghAEcO2lULv3ym1YYeaAgKbg4XBXeDoFK+BVhON9nPL4/w0DPukcZWMJUcSBAo+w07hwwqnJIPMGjEuzJr8oTQLBHKM/wKoNKQYsig5nuGLlQvqAgIRxGDXR8KINJj+9ABSHOylaFQWmTZ8vsOAx56elmxVEqR8lf7t2M4JnCXysflTBJGPAFmAnHdzi9UHiVn8oQ5TDP+DPzsswW9PYSDpOKSRQ4+Hk2pOJldQuKAM6sQCEE37DPNQoE9qlmr2lwglZlBid0ZJsWb4Mi/kV5PjAwbOG6t28gunvyMFbix7ijHPgPJcQZVBkCrKRNOL8VEHVjY2PdRiaUbczOhLaUa6F3ixaKH2Var8qk8I7LX7Qmadct1XuXp74bHcl9zqkf1FO209jc2HDd5n2eRZT0TENAzrrNbYa6vYXVvuI6VhgbkhRf//CIjaEoHZjlTVqsEulv6BvqmOKVCG7DFXRlpQJ4Ai5XtT3itNjcWYu9wx2XE7wGDqzEYFujU+WBfdnHR0djdHjIuD1bXDR92B4H/Cl36jwriQYH2Xe+X89NK7uszFOazHam/MgXK2y40iahpE0FLzPDc8YxDv5YXVt3u5ZnjGz6HmPM5saWacch8Ot6pr2k7RkZGXZJwqO0TeDNjGgUGOBC/UApkconFO4qG/0Vnk5HPcq2D6AMwQcj3fEhRgdod+wyhl5llnI38ROvXKl3rJ5DsZmzS0k7HTNqPatWfq4vihOaU34c4EwY10P4Su98DzIVWB2lsoVvzLu6kpfCawTmG/wT+BrPfMozrPJ76ADQLt3+8sv4Un0KimnaGvjsypUr3rKMbccyPYH4phW320Kureir+9aToITlX/W0PLSu+Fql7HgxhHhigO47OuGhXI3GljYYyqA/Rne2eHQ5QR/qvu4Jl9tqOTHH7fLQ+5LWb4VWEPCucK/AZfGSezHOl+/PPxf4Or/fDeATlM4ki+OZuoJBltWjT5889aoyjATbO9uuU2z1hJH2sdo1+Jh+h/Ll4GjOJ+PcMp5ZQcD5Caw8xLBO20f+clVVGhq6Oe9J5QJVoLeRKPnU/RlNknJis+Qbf5PfEZYwRbFNOtRhxgycTcC2PCOjY66/bPUHXqxQvXT5oo11ly5d9pWVTTe85d+C+zP6vg21B9QD4vRqMSXIO+oV52DQz8wvzHkb0AUO9L4wayM98c1fmLdxiDMTfG6C2mvOiWDM06+2DcU3intVWuOPgWd1ZdU0pr6TDuc1cD4FZ7FNsSpSfZvPRmDspDj6+zC0kl/O/MhzWSjDQoNCP/oSnmknMKy6by1tt9JlbOCJL0qbdrUYd8FpS+3qnv2y/7ERpWpfqDs2kuivpEX6fEdbxZas9M8fffRhfPLxJ94Sky3YcGzh+ujxI98/ePAonorP6MfgvdW11VhTu0GfQF+VZ9xV7bzGj2x7Vtp2H6Bf4UbasA79FW20jaIoneEF9SM4+kzOxeFMNQx3Y/RFlWPFE2XFhADKNvsetkfMc2/gW/qsNfXltGvwP6sDoAkrHjm4m/ExLrdNZEvayokWTFBBkc6kBfogxgfFcIfL7eFyizh4gXu2pGTlK/0Vkyxu377tFaC0uZQpOLDi+7PPvjBNHzxga9wnNrbBw0xAKeXivkZAXWFLrUnVB9pl+jdo/fDhg1h6+kT94GoLZ67gTf3HMd5oPesK3aGL44cn5M6Xh9vdijfcj8mdf2bsV/yz7qtK8J7+ir7UbXDyKvERrrQl8B686PqgcqU8Ody/Vq/F0UnWo+IUo8co4ObV18pHoT20hQ+ZDJRjhHWXUco7eXYI+Sl5SVwZaxMv9OxyfWVLONo+HGMkxsYAY3DqGFueeqKD2hHiIT7KpMgt8FH27bmdHlf69VJf7aCFEnWtAx/RqUymIY+lVfxdISnz+4PLsL2CpA1taEMb2tCGNrShDd8U/Of/5v/qATEDfA6jnJ0djx/96E/jzbdel0A3VClRDzUo79QAf82z9p4tr1qQQnm9ucVsK5SxERcvvxZTMws+g+TZ0qoEo6cWup6vLMb65qoH8hhEcI5XaTLAxzGIRwEPYKzZl7AhxPxsEUejbYbODLpT0GFQj1CR95whwsGeHNyMY9WI4/RgH8NDLYaGh4TfVLzxxpuxcGnBgo+FEv0jABTBC4WsFVn6O/NPgYUZt1bayq+EVxCDv1FiBb98n8KX/SucAT4pcVhIEj3LChILIwQ4i1qQIocFCOKormezh3EoU/WMYjEwfPAsIIz8gS59U1NcCICp8GUrM+LgbacFYxxbiIAzAtpgs89CGcISu/CLAP5mb3srtiSMI3AfWwnd4S05FGscnOyBYuZLn6BQQMFeUxwoxxafLsYzOfKAwNbX20zFiPCCr8rBuSjfoSv+KEjIWc66Q5jNmW25BUbOuCwrSBBumVUrotsfg8Xg8IiVE2zjwtkczNwESRQjNfEL30GDD3/963jvpz+NTz/+zEYkDhmdvzAXly5djMtXrkSv98UvB5YeWMmysbkhIXg9VlbXLeAPDI15NdXNW7difHLWs8yVCbBXmmUFCbyQyt8sad5zxeWqEe46gpmDWX7sTf/kyaN4//334yfvvhv37991XqEhvIXBxnVL9GC7C1aQDI7mzHqDIqQcUKqjuEeBgVDPGUGXLgnfV27GFV0R6D/++ON4eP+BVzaQ35GhYc9GBNgCB0USSoXBsdHoHeiPre2d2MD4KVzefvutuKy8T1y8GE8eP4mnS2o3nq9ZycNBqWN9bONRj75GM6aGR2N2esaKv9GhIc/MpJ7tHaqtOEBhtRdL649ja3fDfLAvfFfUDt25cyeWnz6NI/ErSsoJlW+f4qSN2lK+Dndz5QvpMPMaGnmmtZx5R/k4En9akSD+RcFhh4Ls8MD13HW5ixZINQgDSmUooc7mPv+dmacujA+5uoYyFlcbV9Lh7AmvFLl6KSanR+OJlUUo+Jtx48b1uHb9uhUwIrLzur/PbNFc4cF5DChTPNNZtPCWW7SXKr+yQgPngtV/bruVimPawDqKT5VZT6NuAwksV+oMcYAvK3Q8cxv+BGe9d71UXU1DDEqSCvSuVqPOwsfJwWfvaEeqttFtGvhlnLyjncdIUrbqgqooTQkP8hhCSvt4cqR8scpC9/ADYZgV/ld/9dfxk5/8xG0O/HJLPPbtb39H95wvVM1uJ02vGuF7YkhjUQJlwlXlepoziBPoezJ03lf1rXIAq0dwed8tlzPlG5xHMjDh7dZsCO2ou4/b2xcvHWy7rSUdDg/nUHlcnqGkVMDxhLY8lVVeVVISfAHOeWLwaT0nzZMP5Kuf0kfAe+U+81m+KXkWkN755xac+RHvb4cznCirnHCBcZuJFQcqrxXXS1ZRYBgn3/QVA4Nqn2ij+vpEs10bSDAksr0i5f7VnS999gj1kxV8ly5fttLZtHY9VusoXubMn1Rci771PvM1acBThQ6q6gLlq2TNz9Ctol2Fv18rfIsXlZ8sJ94nfT3uULz4uw7hMIiprc74CK8w+qPdWF/bjJ/+9L3493/x7+P9n70fK8srNjweq07Tb2KI6OpkK8O6jS7Xr1+Kixfn3F8pBiWL0Z3VaiFaZF9Hvvd1T3twgCJd9YUxj88m0T140xfd/vKOFc98TL0bHx+L+YX5uDS/4DqDQv3582cac+25Lxnsr8fQYBpz6ftYlYaS15NbxNf0Byi5D3RP/gBYEuMtitdi5DbvyR8yuh2UH84GV5VVp8rXytrKFUM1/VZRYuPntoJ2SPHCM+QbY8eXt28Lr8XMm4D8ssqonLnESEcDBePoeEm/isu4cK+r8ZQr6bsOkSf7673LOuPAGESfgqIZWnk8Ua8OGVeeaHdtxFcZJN+ovXH6+T1+lBdbgMFLGI8wbnhV7ZOnLgt4ifQIq2jMt5Q3qzb4Fn9wFIZkm2jMu145IOcr/CdXjMwFyA/jp9x6tso7bWLF12+99a14551vO19Mcnq2tOy0V1ZW48H9XPlLv8/WjsaPfkjxExf5n5wcV392zVtHYnhjdeoz1fn1tafqx5IHCX/eQaNyn3kBT/WswtPvnB/a7SyPotwvjvKhlAH31+RLLseJekfbav4hPPyUPMXZQLTNZTVMmYyTdD/NQ9o542toUDiIt9T3bu5tms/LdmUYEbk3HqAg5PP7qvzlwBu+KC75PXHP+8rPeBFXVS8qfAFoQjvveq8xO6uXGRcwBmUsQXpZt87lm/5b8WBU9PhbPArf9ihMzXkg7aQH+XY6LgM55QXO8PM/ANKs8vsBaSU/tg0kbWhDG9rQhja0oQ1t+Ibgz/78/+IrQlkK50Pxox/9KL71zluxMD8pARxjxoGEwZoFUc4tePj4Sc7mY6aZ5Lz9g2OFOYrB4RnFMWwh4MnTlXj0eMmC3/7xjpXmngVn5Xu1P7MG9QzGLRwhSMhxfywhkDC8Q+DhYO8ifDCML4IFA38U96Q3MTkSwyOD0ddEuZJKdQR6ZtztHXDooQQeCWxTM9PekmXh0sUYkvBvwUBhTxW/BRrStxIthTEP8ythwakjsFbhuBblFNASOCuHMpAw+Jd3RRAhMy0hSrTkSuSdHSlwkleUZRk3NMrv9WOagFsiVr2XQIdiT1hVcXGPghJ/4QjiAnLkXbz0KcIzwqGTQ1iUNI5CBaHrYC+3nUKw4iwHaA3dO1kZog/4dnt9VcLZqmdnsh85Ah1KnOiUEI+iSH8ilNNEMKsrjm4Jq8+eP4/nS8/s4DvywwoC7hGE2T4jV20MRm9/n2lGntgiiPxAB5TOKBUBK4jkuKJEqVXKiy6lJ0Ywr/XUG9E/NOSZ5vBHF8oZOUiBQhxhl618OpTnLz77LH7x/vvx85++b2UehprL4pdr165K8L+hsLl1GAIqeKGQYYuV5yvrsbyyZqNDX/9ITM8sxK1XMZDMpYHEZaFy66g5Xd+f/qcMJDyhrEljScJRbrH1iw/iJz95N+7dSwMJiptCp7IVDHSq9zejf3jY90TLe5Q5XDfXN3JWo+rJ4d6+9/W/fvVaXLp40VuHffbZ5/HwwQOvhICGGEjYjxuBmpmQKEq82kDp1z27sRnrosmG2guMLTfefCOuf+ttK9OW1G7cffDY6R0fHEV/vWmFQK/KZWJwxLNrMXLMyvX39gfnaGzsCr9NubW1WFx7HKsby+ZPjCA94jXysPp0MdbFT/BOj77pFr+hPIvj02gqnBUDPQ3xb8O0hG9RHhKeFS3wVBoK92Nbedrby5Ux3pJMNEu+qFnh4jI/KHvWHypu5UE8hBIIlUBXd91lUJQcPttF6YmpvOXIa2/cEj9ciefLzGgWjuL1+YWFuCh6D4h+0BL+Pj7KbYigOfu2l9Use+LFvKf9rIzKwom8EB6lHFvx5BZY3cKN7Vt6vMUTrtGXW2xQr2E9gO9RYJe4bKTWlQaC7fBSkciKJ30CD/GmM9PxvfzUfCaYv6t2kThseNGzrkIw6aErqwVos/kWpXgasnMbPnDD/3if/iEVb5wjgSKRmeB/9Vd/4/OB6Es4qJvD2d98801vr4XCx2i4rpS2D4fBA6AsKrz5O02DaIbJ+pZwziBZ/QFqqeRLnVXo05oduHbX+6PRHEvDfKM/OrqazufRidqkY7Yj3FY+WYXV4RnjKBfrtSbEM46sRqE9p30VGZKML0OF9xmU57M+iO9K+5jurD8ix2fflAITCKcXnltw5ve1+PwGECgDJi651SU+bJ35fHnZitJnz5+5LCnX4WEOqx726rxOfbOtNvTp0ycxNj7meks/9OVXt628Z+Xe5SuX46LaYejntk7fwPu7artQ5kJb2nbOOsq+5FT8S7uYykueiyL4PLQUtNRVQXlfro5L/MwVwB9FJLyKMhLge9XCODyttqzUH3yLcpb2eGV5Nf76r/8m/vW//jfx3k9+ZqUmdTFOcuUuKxXZYqu/2fAKmVdfvR7XrpJXjD1s1bTrPpK2amcnV9vSb3HekSeeqD3aV3uW5a/xhpWubJl5EJ9/mSuuoDv1ktUur7/xerzz9ls2OCypH7575ysb+el3Z6YnFGba/cFUdRg6K7d8btjyimfHY6zc26nORRA9GpUBGucVa7pS/j67CFxoi+hz/b47BkZHPfnBz2oLmJzA1UYW+b3s/F4OJTcTONbUxt+/fz+Wnj1zn1C2PcPYwNiREhgcpE3INjmVxZVCXfh6LOO27cxIUtpGaAjghzsPPBecioHEfUxpV5Vy8kq2HyVugHgJgx/3GE3opxkvcL4fKzSKgYQ4bMTWFWwIRx+Qh8VjPC9jxgTu7ZQuaRNHThrJlRc4/NJVYSvXVB/RU+Mcn6O4fPlqXJEDT1bqrK3l5AhWSD55vOiyJxyGSHCiH0qey7bt8uVL3saW/t/tkuKnbzo+2tSVrSOTPrSPBZ+CW8GHMJQx9f98mPKOtEq5FVpCYSb/2DjClTpQvcfwBQ/CX/TXxSChYYDipK1islfyF/7ZbnZ6SyqMJnpwvtc1TtqSPJQGEiYgpMEB53GCvi38VXCg/zVfy/88r5Gmfhy3ZZzqHeMUDG7edk84ES845fe0NWk4gx446IThmXFB8lwahfkOvuTKt4V20LKmaHp7ujRG7XeZEc54mYqiI+2leFNo5Xfy4/3vA12nylN1/7tCKdu2gaQNbWhDG9rQhja0oQ3fGPzJ//B/qu6Y5c8+xH3xJ3/yJ/Gd77wd167NW/mHkaSvP5fdowx/8PCRBVCEw8MT9t0/sMC/uX0a2zvMjpNws3sswT2Fm51D9mJnay22rMktF/BHQEAx4pE4g2MNxj0gl0tjiZDix34IUBJkNHBnRiNKa7YB49yCoaHBmJ4ej2Zfw0KbxuYWHjzTUYJDmW3FLOrxycn40z/905ibvxA1PafwIaFVAqKFAOFyou9thNAQn1/+APQnDOJx4InCBSHwPKRglFfySDjuLYAgdPCX0aWBpAqDUyYVLgVOP/qK4obQ1UeOv8STcSlEhRcKnIqGVgp+nYEkhRdw4RXxI1QjjLNfN4oU9jxGsYJCAwGKQ9qhOQJgN+mpLKDvs6dPYuX5MwuPGD/qPTkDr1ZXGiwCUALo9aClBUjRmZllqwrPVg9r1eHmhGO2uumlzCKo2kCism3aQIKAd9wykAA2kCDI6d4KbpU7fIUfBhLwLitI4ImahM6BQbZLgE/6HQ5cjxXfPu8tPAv/nno8vH8/PvrVr+Lf/8Vf2SCI8urmzRteXcGh6+zXDh4FdxRgbJvAGSTPl5Uv5a+3ORST0xc8w31i6kL09rOKA9wpAeHlJ93/Awwki4tP41fC76eVgeRl4bwoReBNDmlvqn6QV/iC2Yco3Qi3I4Hfyi7KW3UEI8Wli5daK0g+++yzeKK6jgKHPLJt3UD/gJXt3poERZTS8FxdCdkzMzOxeXQYKzvbTuPa66/FGz/4ge83t3dsIEHJvaX0TnaPjHd/bzMmhkZtDGO28pziGBsei77evljeWI7FZ4uetbp3su3zHGhbGuIj9rlHMbErft1QGbEqaXdjK453UY6dRl+9N4b6BkwxePyYw7OLYkl0p95jTIMPeO9tqlBkq33CIMxqJvOy+UJlJEbLct5ze4Kyv95gpQZKS4xR4icxPeHx42Bd2k4bIMX1V69ejTfefC3++Z9813mgbaIt9PYrExOiBcrUrOMocQHTVriwciQVgGqLMZDQfirNYkQBX3CwwoqDoo/SIOz2oavTM0dR5jUHqm06mJ1fZ/VD8gsGEq/kU1yOl6vqmhU3HZWRRHTiSniRTfnLNk7NSKaDq3A39sIdQyp/NhSLdtAMnDGQEDf8uLW54fT4npUv0IH7o335naYyEkUTZ3rcu3cv/u7v3o2PPvrIZXPt2jWvBnzlxo0YFG/KqwJSpc7kHe1gUlbQQXvMjfJyqnpYrQjJ+lbqWBpIqlKo4pCPypiyBIqBBOAskq6eQdO23svh7VnfSIh2mLMqmFxwoDyhjLIRv3dAYYhPfzaQZHv0964g+SdkIAHIF/mBKzgbDGUnhlh4n76IPpd21XwoZlpW/aU9An/aFwyW9+7dV1+xong6PCMdw8Ho2Kh4pO6U4FfqK4rcddV9rzrsH9R1uOpLXjSQELdxLFnTbfolvgD4Jr144CnDtMLp2novoA8v9YXmvNZIJTkxcbYMMdCXPn70JP7yL/8q/u2//bfx619+aKMx/IKBBMUnExA6Oo6j2dtjo8T16xdjfn7G7cnuLttBbZqe9NWct4JiGgMvK0c8flCStGsog61YVX+NopWJLF/c/jKeYNxYXXWbjUH2u9/7bvzxD3/oVSJsm/TlF1+o719zvzs7OxWzc9PuD+hH6VcxyNN2H6seU9dorwfUvkILys9bmyltjN4eJ+iKf7cPGa8U1fLzlXzIycPPxeXM/6Qt8dqvuprOtEn6hnJnpQj8hHEIf7Z0w2gEfzEWYOUn295R9q34Kc/KFSj3XE1HuVLW5R3PpIEr70pfy7NX1ypv3IMXxlv3CfpLpbbKRvHSF0Aj+i3oytav3AOc+cZ3tJUkQVzUAc6i8IqUKv8+g0/vqNslLvrRbCeFL3xAfwdNVFbZL9BPwC/wTY4NcCVPu9vqi9SvkKe+Jtt/9fk7zklSsh4TUhc//ujTCke2W6tWSwoX6iffUv9effWmD2hnazjQYRUJK6L6mqyiyHxxFlsrP1/jCEO9pixLHaf9oM+kzMskHnBxebtfP/LWsQDfe9xMWnJeTWI+YBJDtgfmTbUj5APaMeZkvFi+oV2ErpQ2/ITcs6++q6a2ScXqsvW/MokrPNZy9qc+psHP6ela7s+H9Ts5rj0at3COEnA+bt5hNPFYTzgXowtAWVm2qujAN84TBBfgB72gFa5TbU5d8g51n7rM+VjGEzz0HcYvxgzZJmU+MAj/PtA2kLShDW1oQxva0IY2tOGfJPzxf/9f+IqQw8z4/v6e+KM/+qP47nffkbBzRQPr7djd25Z/Q1dm7q3Fs+crFkjRCOzshYSWXRtIVjcOY31j10LMwSECJwPuWmwdrMfWfh5K6tnCXJG85DCQeDAsgaasILGhAH/0Vbp26sbCgwSDgf6+GBsZ9R7aM1NTMc7hzsPD0TeAMHMsIWrDAiGrRpjVj/Lb9xwiruj6hwa9QubCwnzUm70pyCNsIORWQhQGEiVsXEDTOGnY3t1ZKbbBreWKIi1B4/u8ypUto6BtEXZwCcSdAnkRClFxdHelwsuGC5yFVPz4rkSOEFHiw0Nh+P6UmdgZF1sxoST0vXNOHPrU4bK8RXHROOOHZsxy9vkJEkQP9/OQSpQ4wxJ8WTmAwqUuQQklJwLXva9ux1K19cbYyIjLBuiusQok6QOe3tYLGkNfpbep8CjJcQhvKH3Ag3uwRQHGIaE+K0bpIyCC4wHvwV/Q2c15GGkgSeNIColpIMGw02eDx6mEOwRIjCb9g0PelofzHpSc6Uh8R3IWQhFelfbzSmH0l//+r7w9FAR747XX4tatm3Ht2nU9Uq4I80k3FN0+sH1t01tssbd3o3cgJqbmVIdejcnp+WgOjDkeiY5yxSiCQjR5KkFl5yvl9fcbSJaWFq0kxkDC/uEtAbwScK3wh67CkYPoe0VLeIW6xyxbDIootNhWa219zdtl7Wxte3XNjOgzPzdnhcBt0YBVPigk+BZB2tvhqFyORG8UON7uQfSlPC7MXwjME6t7aRiYu3olXv3ed62Qk4QdT54tx/Nnz2NleTk2l9eNc1PC+PjAcPSrvPoH+mNmcjLGRsesfHu2ynZ+z/xNJzt7dcGrx9GhuFurzXZ2Y2d9w7Mot0X7w+2dVA50ynWk0Q1cDg+yLqIE6W0OeM9+ts9guzUUALRJe7sYSPZaigbqIXRTSuZ5eCyNIxgkDsRHnGk04PQ4dwKHooErZYzRDKPKyWlnjCi9q9cvxw//+NvGm3hYHTI8PGJDr+ux/LkUQwSOMwrSEHLo81ZS0ZV+nMUC77P9UJYFeO3puuu2x0pF8Sq8bZo0clZpo7cePbrPmbTJMxiliTcNMoqT9p0ptuAkPNgWjXhwtZriq2XbwzsbUoyzihk//nzN/EDHY8UHfpQHRm6MMiiJOZSetFHIYOzmsGDoc3qoslL9QCFEPjCoclD3++//Iu7cyVVTN2/eirfeesv8xX73Wb8Al1h1j5/uQcSQBhKrb07rcqhxCIOZr9SxMwOJ204bJ4RTh+gkngJUs1oGktMOMWdXn2nb08BIMuTZxdRH0t0WH8ALu7sHLlvaN7aBon2iDoi6winLPPFpIXsGLxhIzt9TD7Iu6N/XwjslTsfrOMt35+I/Le9ehjM/4v3tQKAMiJGbcs7+NHkh66H4S3wrH/sTGj/q3BKrUsV3KFThcVaB3flKbZvGJKwOwjDNFpnFoAJOfOszPdSPrKkN4FyQIdWn4eEx8xTtYDE8JQ3giSozviTNWn7GjEvm3TTl0U8vAn5wt3nbaYmvVHRdqht85S9P1f4IR1Zb3P7iq/ibv/4P8e//4i/Ut3zlNoQ+lfqNwZ2+VUMQ9aHNmJqaFE/P6jrmuoVxZGdnw4pe95OHqQDHuE8/5vypvVPi2Qeg9KWvFp+B270HD+L+/Qc+/wVDKGeZsIr2e9/9tuscq3sePXygdj6NTL19TbXFbLE14vqH4eGjjz9Wfd02npynMSI6D6g/AA+RQHiCg0vW9xDW9BOCHr9AI4iZBG+tjgBavKs/wsI/eeWZF8qv2jN4h3DpX5Ts0F/tO7xVjQPgH5T7px0oeBMfl7//q7J1+VTXChJPcJEfYf1tlZ4nkWB4Ubp6dnzgorRpPykbaIHSnnFI8n+2u4QlboxV9LtpIGGrvZzhfx43tweUp/AhDpqpDvEHYTKYKKwxK0YZFNlMUmKsw6rQYoAivy06CW+vkKryhX+5Ove6Hh+o1xZtwYvxJmeeoEjP9qPbh6x//NEn8fOff+C8kZekjbAhPRGJb+nHXnvt1bhy5bJXKbH9FOP0+QsXhCMrG52oIXHI8m2Vt+mfbRl1m/4Cv2IAYJxZHONPjEpMQjDN7fbNA/5W/S7lRf9LPTEfOk1yDXX1i/GuKg/GfvIwzQkDpalLfANvkRajsC7RWrGco2fmifKxEUbjY4xibvsUH3nzO8VF2ZZ3Lk+XFd9BQ749M2xQztQn4sDPTv7nV81T3vjDQ6RD3rNO8R3tK21FGhOZ0MKVsU2P+hJWkLDiEUNdnifDEA1DZ3dOTtJ4hTELfRVpmGS/B7QNJG1oQxva0IY2tKENbfgnCX/y3//LanCfiq9GozP+2T/7Z/H973873nr7poRmhPOtaLKCRELJ+saGZ1FzQDKHPi6vMhtag28JVDt7nbG9e2QB5uCAg1Nz5tPG/pqNJB78MvLVQBjBQ9KPnQfGunYU4VSuE389c18TbmwFwYCdGeYXJHzNz8/H9NRUjI6M+t3B0VZs72zYgMMM610JAygmjiU4oFhH6b/NLLlaj/O3cPlSDI4Mp9AiYaNTQgcGEAuXGqIfnSJYpeCdQkdnNGt9wdY/AIqRvBYhCcdvXpEnLJhWAlI6BCm/9jdFKETINg1EHJQk6Zfvz7ZD0IeQQ98iQvjXcfId31gc0hWndHWPkSTvwTUFvyKM8i1xkA0LV0fH3larbLnEYc+sGmFWN9sgMesZJWSvEMQgwGzUj3/9y3jCFmqi9+WLCzExPp75jQPRESUjVJPQL+HPdDaiuX0C23Ow5zkCKQKtD8OWMAegXEQJj6CGMYMMEo6ysHJCYTrYvqQSNG0cEQ4IyhyAzGxADDsoiiT1WSjEDwPJjIT1XuWFmZguK32PUcUgPmNWIVtKoTD68X/8O2/jQbxvv/Vm3HzlFSuXmNFvBbXoyOzlnJ0nftvaibX1PNy8p97fMpBMzy5E3+CEEqD0EBuLUQRFH/fkiHeUFVcc9OOJ/KLYK/x2qPiX4tNPP42f/uQncefOV/ZPZUyXlS58XujarefeoQF9J0FfdELJxR7+bB/BoeSUt1eR6IqwzLuJ0TFvscWMfYyMlDeKoQY07FM9HGG7sFRQQpst5V2E9wqS457u2DjKFWVD01Nx5a034ltvf0t1bTQ2FZaVKc8Wl+LZ40WXQY+E79H+IZ+TgdIIQxsGT3BZXl326hUMNL1DjWj05WzZ/a3t2JY/uKvg41SOMtjf2Imj7V0rFg5292N3I89/sJFRJDRfiQcmp+e8fQyHyfYPZhvAqqhdtXM2kCi/5Au+wWFg9QoO/FC4WIlyKh4dES3ygORazRYc89PJKfwa5gkbSFR0fDMyNhSvvXXd5QTtUEjSpkHPovBTxFbMUJ4oOUxouMB8r3tdufeKOsUJfmkgyVUkbGNyfJT1yrOqVRakZWOt2goraDCK1FC4pHIFpTTtP/EVJSPxsRWaFYLCi3pMXaN97KkXAwl1J5UxfN+le1wq6fCnSqWy9OQY3EQ38RxtBLPV2ToJAys4uVwmxq0AJ1yn6Md5RawyAB/OGvj5z38mvv8sFsU/KHbZXuutt98W300n35tWAPWIOgPIr+PsnvYSsFHihG3XqI/Q9swISfvl9lK/jic7LWWm2w76YyA57qgrLF/V9XVuMVSrN6Ond8jKb2hLm0I5oODbFU+iuNPnCsv2b9WWZ109iicV6yj0uf8NKDi0oNzDD9CUq570k/0CLhXDOHJ19g33FYhXX3huwZkf8f52IFAGpPyoL9Qr9rq38g9mALhUeDLhgn7Z7c/KqlcRonx/pvaNrbaePHkas3Mz1dZal1THaq4nVRSu27QPGPUxTFOPqI9jYxOOnz6x0MCGGq+wdOJ+D5Tr10H2nQn6usI96QvA2yg5KWOAcjhRu32kdMDt9LjDYyYMvL/64KP48Y/fVZv903j6+KnbBXj2VPWC9gB+GdAYa2SE1bDTMTvD4evZbrOCZH9/2+mB7vERBhKlpQf4F7rQ13WyxZ/qEorODrb5Ez8Sjm2o7ty9576MennlypX47ne/G9evX1U/0HQ7ipEcIyb95jrGPLUDnMGAQYRxGAd1A9RT6Iy/UnJfTv0skxw8bhF+tEXnZ7Zn+5RtJ3Q90bsTtf88t5zK1isc1LfSZtlV78ipCG8/aOI2Ro64cmVgxg3drSjGuNt5tg0nReYyrKCUa5Z/PhVeOR8/7TBvSaeswuAeKO0bjgRIP9tg8aiei/Ka9g3agJvLinZCV/glx3cYWVLpjYLaBhK+p1/q1HuNpfimOCYKwTuMjTAK9rOqU/zDO5TmxEPdIz9cMx8o4HnOyRStFT9yfUwoYZygMcHujsb2rChVuZW2iJWkH3zwq/jZz963P3SgT828JX1ZDTM5NWlD5oULczbyMRGDbTPn5maVF429O3N1g/lTVyGWVxxAWbg8dBGtSjn4Wfelnys8dZ6/GNcsi88ZB2T/XVz22Z5IIMc9B9/DL1xVLNlOi1ac3UPZwSllbEkdo4y4PxY99jRegxfBJ3kncTeNlS/c2VZuTM5JI0/GWdpioFzP4vCrDiZU0U/nxAXKEvySbyjX5LfiCINRs5RDiQvcklZ7adyp6g3pD9TV3jRoM5JPaBMy3xrBKD7GXy632TnHjaH1tOo3f1doG0ja0IY2tKENbWhDG9rwTxL+7F/933xloCzZSQPu0/jBD74f3//+d+I733k9WHmBkaTZ1+P75ZWVeL68kudIPFuO1XUJKIcM6hEwWGVyHOsbHFTNzFAJBhrwHnXtx2FHdTB75RAaJB5ZCea0Na7HQMJAHcGz0ZUziRm899XrVpyg1Lx66bINJAhgCIqIAx7cd+xLmEGAlSCgb9h6wXvzotiUoICSFQNJhzL5ve99NxYuX47hsVGloQhIEBwq4bFDAg7Au1RC6EYDfommSo8UEY4cwjieXX2nn7wnqFDJWwb+1X0JDw1sROEKPSRR9NRyVirPCPnkLYVof1alg2BJPAjhuhf+GR90TcU9tPCzlWe4Sskg4OrwxH+UMzBbBhLKbmv7zEDS3xdsg+SVA3KNnpqFUWajvvfuj+Phg/tO7/VXb/kgc3A6PeGA/X2nhYIBo5IFMd4pPxZuMYgcHFpxwDOKeJedvkFpODA4aAMJ+5QDKNM5IDsNJB02dFFepId/UWpjEEkDSX90V4Iv8RcDyezCgvepxyBDPAjr3Uov6apn5Q/jzZPHj+Mv/39/EV988YWVeN/9zrfjVeUR5RLbEEFT8oQRbkv0QlBf39i2og6+66n3+ewRDueembsYA8OTLj/KzjNbuf0HGEiY6b6y8jw+/+zz+OlPfxJffXXb9KeeIECjKIHX8EOh0FETT/tw39y2ggPZqUuD/RKqRRv2nV9bXbVBhPqEgqxZb/jcj6eLi2m0xEF3OWYbsjUDecefOLd29nzYOWcKdDR7Y098bCMRZ/5cuxr//Ic/jNn5hVAhOJ1ltRvPnizGxjpbdx3GcLM/DXDCHSMcZ1HQnmxsbThdK5Gb4h7qhtLZU3nsbGwZ927VDWolioIT8e/hVm7lc7h3IBJmu8QB6rXuuleojI6Ox8zsvNxsjI1PRLd43NTHgKA6wgqKg93d2NrOrTyoC1teRZdbeVjpZMWFUu3sVrvYb2Ntsw8lRd20p8RY8UUZ6AYWjJXlzWCrwloTpU8qJIjfZ69MT9uwYCC8botywQoReZR2J51A+JZ2A5d1nDbgQHUs6x7cRJ5IC6XjodoGl6MiLzNdU1klDuRH73jPrHcUuEccBk17rWdF5DgBjHQYYPkG3MgP8biu697tueJmpUgrTKVgcfyiMdumMTP58aOHLm+2YZmdmbEyyPVVFKiLn1EEYlhAQft3f/d34vc75pux8XGfPfL222/7W2Yrt2jjnKfCJw0LGG11hYR65uI29ARjYlK649yqkY6OykDiB1NRN7oVH9G+WAnc0aNPG6Jlp40lRyd1IhEfNqLWGHK7Cd+yxRllRxte+qE95YeZ2ZzZg8Gxp0fxCB/KCV6Fx34D/gkZSIyL/sy3Thu+TByBNMjnpAWMI5wn0SUS11WnmBF//8E9G8/45tr163Hl2hX3B/CseV68DH7ExvcrK2uxvLwaI6MjMTY2HuPjU4mDXeJg5WThg3PAWOEFqPAkbdNO5Zt5qKCKt3XlHeH0igkV+8e7NuR7YoXaH/B7/OhxfPD+h96mipV/a8KX/tVjDX3TEO+iiBwbHRDuI574MT7Olm110wnjyNHhng2abMd2qG9zlZfqtlCwElXtcnedLf8qxafPBKm5b3+6uBRffvll3L17zwZH2qtbN2+6zrDyDKM1dZ7ygmefr6/FqsqGfBMfvLm8sqxrh416SQf9q8zIA2XBWCJpkv6006VtOoMsC67KmL6hjqmm0pYVelaQiuk0eNgoRtuidhd6EAftBG07YThnLleX8H2e68H2Y2yxVQwkAEmTB+MgV8q1uiidMxzcb+DInwLg/7KBxO9bY0W+PauHfJcGiDRQmF56AW7kBToTnjR5SX/CN257PfmCfo/xi8ZnapuIw/EIqD/kgzYX5TW0oKwB0igK/TSKpKI/X8pV/kXpbn7R65r8mUCQ5ZZjMBvB1E4x1sNA/fTps6RBZXAgbQwJGAGoezPqxy5eWvAkC4zuwxoneCs29bvjY3X18dUWa8KJsuRa8tXCsYCe4Udo6DJQGMaO0IcyL7yFAa30UbxnlSVjkmIgwVDLiphcZax3Nv5Td6AzeU0+ZUXnjsITd61btBF9iAfjAufaQNcDhd9UN5EcAv+Ua+LO9ezev46Pb8u7YiQpbXOGzSsxU8QiaRUWWlUGUPNSZURTO1C22YK/CAvPARl38kGZ6JDjloyP1ScDjVr0y5FHl3OpS9BTdIHejAPZ8hRjKG1TwyttC56/Hf4QA0lX/Nl//d9Ufm1oQxva0IY2tKENbWjD/6Zw5fP/F5O/o1NSEgJ4XQPnSQk67I0/OjYWhxK29iVgbO/sx7Pl9VhcWokncssrbGuxI//D4KwRDmrf2T2UMFHtNe4Z2Dnb7JjVGBJyUUojxHiYrQE9VxQWXItyEt0QAgBKg/7Bfm+vMTXNntizMSPHjNIR+XE2BUL0nr5hC5PjE0kuiohBv7dW0gNGEmaFHWngj9CI9FGXgD87OyeBbkxxDFjYs9ArfCxQIqHoW2ZKc8Aqyn2G+hI79Mc92J4pnhJ7PtG18stc8ahnx3cGfo9/FQahAIVCvkthiCuKnbKtluPQPfnFlbC5nU8RtEibi8JWz+lIH4cgJWFT+WH7oY5TPRMVGecq+rAqAqU6ZXaKwkPAlz21evQ2mt6bui7hkVmGzOL+7JNPvB0VOE9OjEko7lcaoojKkkhTCISOlRCsP+5t8LGDeqlIhjfwFzUUNgV/BHQOyCYfqUzgfQXM5BZ2xMAWCnYIvHqGofmuE2Wj4qL8kTpZKcTKFM6IIG2nLrxYNXJGL1yYL54vLsbm2kbs7+7GzORETMlhXOhUKmz7VgTyE+hl/pZQvstWD7sqmx4Jlf2uQ/0Dw9FoDipqVHRsu9Bl3HnO1GAAF4aez5xpWPmLALrik4fDc47Lk6ePbdxASYCgzOx7rkRK7kxLCbsI1j5Y/0h14fAwejm0XPRBIUk+UbaBNwofygklDopcZmPCSlamS0AnXvOihXyVJ2Wqd5QbhjYrwlF6dHX70PdUYhzHuITsob7cnutE9MLAxAxib6GhK3lDse6Zl7qiBMHYxbYQKBLh7zpKAaV5ouf9rd3YVztzuHsQ3aco0hvR31T8fUNKY0h806sybggPyns0hkbHY5CVHiN5Pzo5FWPMcB0djXqzL41t4o1Gs9e402Zsqcw5N2V9c0vti9JTGVNVOoVHF22MHCV0IprUexuiQ64uSNqofGk3KlpRcrv7oqnaqdWN595ijpnvy8vP/Y5t/qCz2wtd2ToLulGKpinl4nfnHfxDGSgdfc+hzF3iaytQVLbsZe5zCFRv63W5Xq5s68J2LLqXY5snDrDnQPnuzp6oiY6sbMCY1C36UU9qeo8jvhpxojQTL7BSyzPW2epOLo0H1De1vdVWVOb1yimA/lH4yV91b2NzO9bXN2N7Ex7jDAYOCmbLKwze4v8u3QunY7Vbe+LRZ2yx9dntWBbfU58Hh0dj4eIluYtW7KUiUCQz1cqv6MQvtNVfi4b8qT3tEI3VOqhNxCivNNV2ceVLah70BV/yxUH74BM2biqtNMspZyqDY8Wl4mLVY5c+ZieZmtoHct7RTdkpNuOgeJUm7QaK/kSUd4pDAbKNLKCXFd6Js+5b+CfQJKS/IxKoxssTjkv/8o1f5Xv8WzEIKgORvar+Jj9Ix59jLO/wOff+PJQnlIC0JRmC/KGEVB9rw0bih8F+a2tD5b8RO9tb3vatS7Ta29/1uUMHh/sah0zFhfk5H9BOX2eledUPuO0R7zPOQIG5vrlpwzeuzmoi59sptVCl/BMj1TH92Dhy3jkgGHJb+VF/q3smIvgqR7yciYXRk22+MKhiDGHiCFsIcij76spaLKmffPTocdz96o6uj2JZ72n3UhlIf36setmjtmk4OHsFRWQ39UD5czu0vR87e6xi0xhK/cb+4WnsHqgPOFSfqXqkYRd24Dg40lhID7usptvdj42tPbkt9RMY7IWPcGG1oyqKMgedD+Pxk8V48OBxPHz42GdnLSsM18es8Fta9laRqyvr/pa8bGxsx8b6djx/viy3Irfqrc04wJu6vO6tzrjSvm2pncO4zBhxV20fZzeRl1Rc7+7teJWvt/8RPRjHsR0qY01m+XPP+SoHGIPoX5RHXBmrUUbHusFIhNIbgwjP0DW3lcq2M0tKH1LvxDeMIyi/5E6XtO6oe9BFPooDpTZ1kfEwYTFIZHsscJkdiYz6Rn0f7Y5jMGvwzKx+9bn6lnbd/aHbaL1TnF5ZpD/CkTzxw8tuvxQTbZvxJz2nLXxAXx0N7eKh8omBDLpwFs2+ypHy3tpiq7ktl8Om2laecZTBhvxYZbW6ympRXeVYJbKhvo1vmOi0tPRcY/vleLr4TPdMfFL/pLJfVrv7TOVNe42RASSpD9Q9jAvUR+om4yqMmOBMfeS71XXkhWfxUPz/bGVJcsNi3H/0JB49XRLvLcVTvXtK2jjx0zPxHvyHY6IJuG1tJ+/sUQfE260VIKJFljcljCEhzzTCoE4/zkQRlPwcRM7ECHAbHh60wn90fDTGx8diTDLO+OR4TEyOxfCYxihynHE0oXZnkvOOFKZ/eMDnq3X1aEyj8tkWvWkKs9zSked0KidKFx4UXWzc0z1cZqf3yXFcywiPtojw6fTvPOlT0zev+PGV0iMR0lae+Rh+RW460pjBq6KVLi8KSrTFTFTw+SU1jasZR3HeIvwH/gpEeSafYZCkfhEH32ck4OEJFip/xoteBVqQIqze4+iG9IXrls8fS6QNjqu6lvsCL4drryBpQxva0IY2tKENbWjDNwZ/+m/yDBJmKLHEni0UOFCYsxZu3HhFAntDAuiBhWhm/TI7HiGMGVgMbBFY2EoGhSoz6blnRlmOeVPpg2iJ4MeMLPaYbypOC50adB8fp7KAb/YlNDPzjFm1zUbdW/bgJscnPIuJLR84N8AHhtdqGqxLUBIeuFrnSTQkxCAUMagnrZXVVSsvwMnKXuHSlMDEwdkXFhZidGLCCmYEP5SkfIuBBSEhZ7ixQgEFcBp4UP4h7KLkB1JwRuhGMkAo0cBf9zwTvijkuMeP1zlrLv3LVhIp2HBQufATbY5PyizCFOYBhBNmgnkGovy8B3VdYSXMg0eGS7EiFdMS0HhX4WccBeSoLlxRNGBUOjrJ7aJQSO3u76RiXELp3l7OysNIND7CWS8TnrXdpzSXFhd9SPhf/sX/HKsrz+LK5Stx4/pCTE+PubzBA3TAyX9Km3x7f3TFh/KbA6d3t3eMF0p7ziMgfzxTBmUfZGZiU27kha1qPCNPKRx3suw/lQp+Vj69TZfekzjbTzR6mVHbY/5VJFacXbp0yYe1l9U5KHoJR7qFbuDNKpIvfvnL+OSjj+LuvTtx/erleO311+K1t9+Ko93t2NvOA0PLPtfMVFxe24rl1Q0J9htx2iUhfXDChwvPzl+L8enLwlJ4noo3j5lhj/FNZW6xu0AKpgkp6GbZkWflEhxPj2J1dSXu3LkTP/vZe/HF7c/N2/39KASaeq8wLvcUlntqjeit9zke6EtYlAjQlTNeWCHBdmko6+Ft6lUxkJA/6AGuzDg17RUPQBy0F1x31kSPzV2XfUPx9ggPtl7ZZvam8sgs/1fffCOuv/66abO6sR4rVtSgdNvw2Te94nsOgPfKFuGBEI6/jSjCYX5mKgZUpuCAAnJjbcN8hGKdc0xoF0aGhn12CfgvLT3zwcjwEEpT6jfxoEwfHh31Njajo2PKV71VD9nua0v4LC0txYOHD+Lp4hPPrj5SG5V1rkffY4BV2yAcUdDAaz4Avck2JwO+7/ZKktwOyGf77Kt+KR97+6pbuysuF3DcWFu1wW1hYV75m/GWJNDzWHSj7fDM4KJoc72y6sH0Vw0zh1ipwrP4CkDBj8L/6yHLLuHsPuPMZ9WAKj74jrbjrP3IoqetxvC9708IjT9tkMO4Dsmj+hbAjFkT+jb+8r3qz/NnKGEXY315SXHlNkODzd7ok6OedvWN6oO6jWUYHu/e+Sr+3b/7d7Gs74iPevzD738vvvPOt8wTrECs6cdpynVwTZKIJufbI+GIp+pU5+GmvoO/u+PUBlfeqq09TeMO4U8rg4/v5U9uTDHRW5+ap1SpfU8Yz85WfCgNu8SvnRNj+iS/OT3tNJ8xs3dnBwMhq/xOxTN5lg3KvKPDpJ9x1XcoIrPsnaqv5NH0djjwT1qDC0pUwN+rfeRb436C0T3LKvsv4jrn+C/nn+BVAbfwOUVa/BWdbvkhfeJMyuEcjFeKCkMf7zq7lW/17xhGaxiM1J5g0H7y6KFXlGFcQDl5pPqCQYFDw5nZ/K1vfSumJqa9qkQYeKyBy74k+2JWNjx5uqjxySOvMB1Xn84YBgM74aAT2NpIH7nqzf22yp/sFPoApg/5AH+FdxtK+er5vHGNMLxjbMEqmPX1Va8k3MQ4sLLmsxDoF4iPdpD2lfaag66fPHnsdouyIm34gXaYlYlltjw8RDuCoRNeoWxJ222w0j5U2ig4E+/cdspOtCmKTGbNc6X9RInuLbCED+k6/7rmaoH0p9x08Q/jkzJGceZ1bfEMNMBbQIkDlAO4tV5AI+Kq4Nxt9QCN6aeTVxWDwxs/ebvICKg6xjugFXOVfnmmHFqrZp0XPs4y7NKYsIQ7PlQeFSUKbQzBnRizFY7tEFkJSNtE+oxrKTMMdvSntC2Hav/pAwhDegcHe1lWGE49ojqjFddCu5cdQDmRDmVfeK8YSKsgfo/zPbTBSMt95UfY8n2Bkn/eURYlbr7Bn3yU/ruEIT9MJmIrxSP1UYyh4Bd4lzDkkfETOJuP1C/hD77wqbdlU5yMC9nmkK2ZGF9sbrDqfDuV8IDyVe9Tne2RU5yco5ErVDiLKR33PlujqgMNhcltN3Ncwza6PLtP1HvwII+ETVqo/Vd5s6Vf1iN4quQ7DbMOR3g5vrMxSm+gw5FIu686Qt2E3p3qewiDgQlDzt17d1V/H8b9B09FTxhJmfKlKrQWp50DvXeRVWEybOGF9Dtf1gR2v4LT68xjruJKA0fyKffdVf3nfXe3rrqnv7ARRGMU2j+vLlc8OSYU3ym/pKQao2vyCn+ZdNIHGcTjQ42JOWPI7ZDoqZha5cWWu6w6ARfTFDzgCe4rh+Ess05esqy4AlxLvosr4fy+bSBpQxva0IY2tKENbWjDNwV/9j/9S18ZnBaBCKXd7OxsLCxc9IxGhAxmdSHoM/PMy9qZxWVhct9bHLDtEjMEEcoJf35WLAdfn+qKMgFlFUKMhsUaGCPA5mw9pInTk0Mf/sm+/MNDA1Zgco/BhEE/ysy+3jwMl8E5Ar7G1jnIPtxVvJ0SpvqtWECIQfHiw5DlvG2UwpGfmzdvxvzFizE+NeU9whGKJTVZqU4aFrERvIUf8aAAQInG7D00P54dK8GExK2oAgk9IiTkgD+FVfJk0LsUAPLZggCyQIU79IKWEmWiZgEuhYXyDpfxVd8CVdpFcaMfPP3NeYGY+8Qp00ac5zh7lJKHnE9wgrITxcphHBxywCgrf1D6J22Jt97VVHlwmPRo9HR2e7ubn//85/HTd/86tjbXbCC5efNSzM5wzgYKkw4LqMaLOIQD9+wxzzkkKCAwjuyggAdfCabGx8qgUwvtGMqGhoa9Ughae/YkM+WcH0XbzZY25CaT4D1GMRvulAaCNduBcAgnymlWBnD2SDGQIONCHwwkzLRPxW4ptzB+n33wQTy6f89K/FduXI2Lly7G9IW52Fp9Hns7ue0C+UKhAG8/X920gYQ93VsGkmvXYu7i9RifvuJ4/1ADCTxE/Pfu34333vtpfPb5p8aPQ1p7e8W7Jg4USYG3Ue9VnanOIFHdRHHhFVqqQxih2ELCRovVFcWdwi1KDsLhUjnHrFgOf0/8CFOMIwjNJ3vHcbiDIm4/ar2N6FXZkb8dldfmwZ7bksuiwytvveGDQalD6yp7FKEYXNdW1x0vQjeHtXtFBS3DYSXUKzsTI8MxPTnh/cwP9g7cFt2/d9/bdVGHMZrSTjR6Gi4LjLUY+sCVA/obajdQtKKE7hVPcd/bFH901bI9E20w5MGTHBC99GzJhhhmhR8esX1fKjRxrvsCz2DVNdtN2qQ8h4IVGZ0dKAxVCiJZMcb11LtidLxpOmIgRDnMFlsXLy7EwtxcjFazyFUZrARCGYRBxgoKp81V7YN47lQ0hI6knwkVZRSHYJ/nqfOQoRPO7qF1ec4c5VNRNpqdzl2dqfKOX7z83k/Jg7pipPAdWk/VEa8QUlInamc452djfS32tzesvCF/PczKVt6oUx3NIddxjH0c5P75Z5/ZQLIuPmUWLG3497/7nXj7jddFW32vlKhPBnAjTReT8MD5Hq/EGfNS7WTH35A2BhJ6I9cT1Uq+cmiUoFam8tyl6OQUWSdKLDmnqPLthCS6pRRUQopTYVSWHRPjLWN7R6daXsWP0Wdnm/qCMvIoemq0Vbn6IbcEyrKk3pGW29EWcG9q51MHfQBK1+yrrLyzPzikIpF7jDPG0K+5Vzy+P4s7w2T8qZwGlJJvq+fzF9EO1MgTz9A0U+cXghCPnHCE/6nL9Au049RPDGT0N+DYVa/FpvprVlmgqGWm92uvvuo+AGUfkwwwjjDuoG0hT2SVSRCc8bEkt7CwoLHLlGeL56osZkZn+wF2nVUdKXwK7sTD9QUgX/ojHHQ9UhmxUoSDoG3cVzvHPTPl2XZ0k1UwakdRIjMbhK3p3LeIB+h7aF85z4kzQB4/fux2lTgBxjEoljnUmm/wZ8IEPAP+rBbEH2Al4Kni5CyhloFEWYFeSd8cE8AD9IfwGVllTMPYxMbUKk+Eyba18lP8hOXHvOs2LgmT1HBSgqQLT/jnfeHRrA/28jVvuBD6vP/paW5jl98WvhPYkKerw5zDQbiCcykrUsp48EfxT164r9ol+XlbMrU5GNFpO4mXbzQSET0YZ0GTTI8kbVgQb1HG3TV9J56k/I41NhI1PSEF3mCcBD1ZSaYSBJ1W/o2efnj2k//PrlluWXbQ2OEqHnQ4gbDPK/nTO7Vsvi9Ae+XxQ+UyjqS9M0PcOPoqIj4HmW7253biP2xVrBiGh8gvhhB4iXDQA74+YAKT+N75xl/xbGsMRKKskmWbQ/pUJlVQJ1j9ebbCWenW1LqqGSX9okg3/lyrZ/Od3oMxfV5duJVwyAyMDxhvYCgpYw8bTBS2p6c7hvo5K4+JG6x2zlWyfGsk5aAhfT1tiesUfSnpKJ4O1a0TPRO0U/zSrXET7ScroJaeP/eY9+HDJ/Hw0ZL7fSD5T/f6z7a3qk/Ureod9KN8Hc7f5Hflnp98EuhG7OV+xS9ddFkOtJumlflHOBJQAD05OzLLmfPLWIUOPViRSRmLxpSz/EuZw7a0TYUXXKbcw5+68o6xek1taJaLnGLn3BrKoCH6EL+NNQrjKxO2vOIUA47KTWnzHfGWdBLHhDMaJJ1KOKC9xVYb2tCGNrShDW1oQxu+Mbjyxb9KwUyDUxR53p/3kG2zmPG8b+GeZfmcPcJWCghFhEGI5JBhlun7nBL7VzP4BR7qMujVpYvBsgSFoyNmg6cwa6WWBvkINuxRPGClZTP3LB7st4IcIcdbaxTBzcp74bW3m7M3fT7KduzoeWd7Mw70nvRROnkWJQp1BKLjE3+HKMLWOBzObOV7M2fWozjwTE39gXl3d4+vqWhAIYOCqxacswB4Zi+Def17nO/bHOBXY3xDxofQQv4RRKo4Leyn0QDhJAUUggoX0QUhqMwaJ/6iyOAZAccGGsd1YrpaEXZOoQEUwQMHED8OBWV39S1lwWoVGyl0n2VT8lgJ0HLMPmb7G4QjFEPsqc4h4Y8f3g9mBjMDdnx8WOWYq3dSOE+hSBFaYHSc/Og2y1JCt/jLQqXeQ7+SNvlney0bwpQmeTXPOCy0UFymaaUcqL5FsWRFkcIW4U4ZSeW38EGoGxauxMt3gPFUWCLlOyOofw5iX15acn6hwdzsjA1EbN/AYd7MhiZ9BHDwYdsQtrrAcY/po7unN/fjHhqNvoERxY0SQ/XstBI6hQLb8LwIiVfBI6F14+/gbYx/rHBAyU5d7EK5LLpBH6RsZiEjHGPwPFuBoJiUR+7JE/SgHmIoY9YzNKQ8UIS4Lh9hsCL1/EOxwJMVFgjFqtfQEYUwZcA5HSjwEI4xPrCtyAHxC194rEvCM3WOw9ip1xgJtpiBrfYFAytuf2fPxinalp0tVurIb3c3joUPQj77mvvwWuGJkn19dS3WVlbdBnGODQaNRw8fxfPl535mmxjiQqmBAmdA7Uo5p4U8bih9jDQcCr3kfdafegUJZyAUgzBtWxqN0nC0WSmBvIXM5rbjWF/b8FY0KytsTbOqK1vsyClvtJu0oxjSent7lO/dxFXxUz4YdvpFE+hJ3fYZN5Qj1NYVni4rylqOslJZZn2AP7KMuCZr83PeAeef4Qdc1p/ir9I7c26XUI7Aqyplt1UotcRbcl1qI3DwV2kjuUeRa1fd2zig2DFWpj9KG2YR96pM+qrtWYa8gq9HdZOtwhq9nHdUjx6F21xdjycq068+/yKOxJsDjWZcvngpLl9YiOmJSbVpneJBtdunFeYn4kmRAiMG952679DVqzy4ohvjHqzYDixqqoXMIEeJyqqDbjnqNcpJDCdptFALDHXPaAahRUIrlezNW8qANlVlBo8p7xkUeokWbqvhX9qscDny7kxpSp3Kdo0PHaPLWqUrHi5lzfsMwzNtni6GjEc/+j+7z+f0I177latcfp7p5UO5cksYrvlY7vMxuc5QIcEv7UwmQV9Du0HeyFe4DsH7tGF4MDGB81nW1tdV7567P5manLKxw8pL4WwFpPpx6EBcJR8oc1khSP+d++VzpksaBMhv0qsA3MG3+lLtVIs2FTi8rnxDnWMcQVvIWAOj9PPlZW+hxaHnGFAxzHAeG3nhPCQbSfZzBcKO2mRWNHKPMYi2hHaAe4w8pEF6tIesHoIGtMHlzAOPrxjjlPbH2wxVxhm1D97OESc/0vB5Cxjc9K4YWRj30FZAd6xcpFkc9NSl9UzGTSlf9af64TPKoLvigB7El3EzoQL6yI978KnGjXa6Z1VuKtZ5R/mkkp1+la1XDw4wKOWEGq98KfFyVVtHnJ40wTt95/gVB21oplF9q2cmd7zwLc7PjDczn/ANOCc+vGMCTOWnuKEhvECZ4AcNyLNpq3ElfSTv8fO40vGLLkdMNinp0ZfS3+keHEnLTngz3gFf+1f0eMFl+ZmfuRLedCJO0dphKhoQj9KhjH11nnPsgx/xn4Xhfb6jHN2GVK4YCnJLr/PlnPmHFjlmTf/kpapNEU0Zj9GP024zpuLdLiuDWUUuPEtYh1cj7IO++RfdPSlGcSbvKG/wssZO0Dv5GX7fTyOkHGenUR/wM134zrREVsFPZS0+cBk4D+CcdPE2onJsxcYYJevYjr6nzBSW/JH/U+EqnN1PqV+mjYGe0N3bAwtvJj/QZ+H6WN0ih8GGdioncaWBAFdWfLgfpM9T3NDE42PaQzc/SeMyZnZrJHxcFWFcCJZE0z/lRHlR7pl3nMdwpiEuZSTarZSXRBvdE6ac+UM5ni/TLP/kjUwnywfeMR+RjmjAuMT1zfRMWuP8ncDjgyqPjBGLnOTyr+D8feYv4Xy4toGkDW1oQxva0IY2tKEN3xhc/vzP9cvgNJXxCAMIEkXgRpjAIZxYANfgmz2lMU6g9LPRpBLoUdgxxkXBnQpyPfDvgS8DcLadYlCsgboG5/V6t1eKzM5Ox9TURIyODkVvs8z8kmCm+Jith4JgaxtjyJZw2Yl1pcuMdxQWy2srsba+JuGKg7L3hDurIMAdBQKCrYQJpUW+UEwxS5etOEZGRnPlgLBhCwq2/EEBisDEwcso+zzrULIKVxSBCI1FAGgpms5B+nHT+nHeUdajxAMQoBEwELx4h/KiRlooEfUJAg0ztTgoEmWkaad/CzgIMSok/FDwWBCp8GkZWXBkSu5FASRxIbwNJAhBCFxWrnGP4ISwmMIl+fbXEhpR5lnoQ1m5sRl3796NX//617H8fFHfnlihNTkxGoMD/ZkWgl6VHnEXAQrkQM8KBPERQpcTkSf4l/yh6LfAKcHTB/ETj+IoAp3DCBdoV7EYmbXwlmFyJp3LyelxyGkaSNjGKJVuiQtX3pEPHPGgdAa/teUV8xtKGQ4m79e3vf39PnOEb0lfwS0kUl/YX50VVZzngVK1ZSAZLgYSsivaSzxOZbPisK8xeclVkIVQOfmr/qBwoT4sLT2NldVl1z3qC3v4Q3fPmu3p9uoDeAhFV/JtxsV9MZBATwRgVlml4ia3hym0PkMlBXS+LVtkEEfyVM68pI1gawUMIxghsMZhIGFFB3WR1T8YR1jtwrds0bHKfvaLi7Gm+mylqfw22XoLheLKSmzonudd5Zf6fSzcdtXeYETBULqnK89eNSLeJDxGCownKFbW11adFxQaly9ejKtXLsfFS5fS2KU8QDuMIU+fPInVZaWpdiC3CuRQduiQfEE525kW8Dd8g+EJ41rqNFIpg8IBHkreJywH3cIr3havUXOabCmH0gejzdjomA3DTbazEG1ZMUSkkB7loFdOqYysBBQ9mdGMUjDv5WzkVHmxbZDw4jwRlcpLjrrwst/L/sLz3DtxSTrwFx/lNfMrJtZVGNI++Apz0YfoWjlxmvyoIxgF9ZaVNbR1qrusKuxh1QSrfvoHVK8Go9bb9Mzdrnoj+nv6or/WG32q/6uLz+Lxvftx7/ZX0a2IJgaH49Xrr8SVCxdjZmQ8eoRTj9KpYcg9FZ2Vdu1E9U/PtWO5I+VC125flbMjlZ+ej09ZcdVQ2bGtoeqCnk/ljjGYnLIKsab7NJDYcKL8iLtdMlb2ddDfKa5O2iyVuS0xKoc4UNyHcaDy2D5CkZhtNsYh+ADaQrdsc5NHkr+om6Ix9Ul++qjlT10sbR/gdOX0VvEkfzoe/Oz/NY6LfpKz/NC6nvkRBz768WM+i50Vpjj+ypX0dS8EWn/gW7UVfE97YmOy6jx5wBDCuQYYNmij2B5vperPMXBeuDAfC/MLMap2EwOi+1X3n2e4498rXoEGVnSrbtAPsbItZ+lnON4lrWj/oK3e4Rynwsg5L860+FT4MWZggghjHMYWeQ4DhhG2/3rmbfdWV9VGqc2x0hZFpPo02ovtLYwpOTZi2y3GRxhJObeDe1bbQi/K2FtJKu+sqsNYSLvA2ApjiPvISjlLHtxTkAeNEzxpoMqD88Fr4c79mXEyZ9aTDvGkMpWxR6Uwpi2Rv12VVlEkH2g8ZAU915ayNY3oKFv9vFcp8bl3X37OVW0Wilrf25/0897brR0zOYIt5soqQTmUvxWfu12To1xp67xFkMLk+2zr4DUyX7GZaKPWDKeOlT4Q4xPtKbShnvmcMn+vr+AJ6pmu+JMHJs+wogI/6KvPnAe3s/oIHjav0TcWmrttgOerOiBn/J0OV4WlX+Be31HGObbG5T1+GBXyXTpozTt4EdwLbdOYkHQvinCes0wy3gNd/b561wpPGBxpiA9LH8T4vpU+Y2bxisdsrh7UiTQikDfoih80AKAvfT3GffLLChLyBR+hJM/6pvrak5Mq4MnCo4wn8+wpViNUqxLs6uonez1WZ9Uv9WOYs0PGxmN0PN2wxu+DQxqTqd9k1bjP7qHeK34VlMvD4374GZqZ/zGq5DZ94EcWaU/IK1cbsRmrq49ivE+ANBKkcQE8mVg1OjwcI8NDMay0OVfNk7uEa1OyC1vk9rKaVw6jETgx9vdVtIA3xaKQ1nTknnPXiiMd8ISWQgymaoVNPgdPrmZAv2O7yFIvXG9ct6nHueoNZx4wD1Gn2U63Kn/JVKyu9+QU8QbjDPj1LF3S4E9kddqZH8oWx0SJMpY870ob/HXu6+D8u/YWW21oQxva0IY2tKENbfjG4E/+P//Sw1+WRjNARYizICRhAOWdB/kaAHu2oAbfDLKZVY2gb2FMwgPAYJn9/YsQBFgBpPgsHFYCFgcEMtMKoWpsbCSmpydiYnLSAgX72pfZYwjTjJfBje9yRjwzsuoWBhD2mHEGvgTslaTRI+HNe7/b2MD2CWzpoXtJFgg5CFFjE5Px3e98Jy4sXIzB4RHHjSLjyeJSMEuUuMYVZlxCGIqbBCNicZz3HsjrgfgRHhEmeI8AxBVA6OLWA38JPoQ5U7T6x8JjxotSBkXBseI4E0QM5b0EG4Qe0uM7ZqR5e4QqPYB4ixIBuuC4x68AqreawqXiAUVezob0KoKDavae6MoBoAhK0L9R74+BvkHTb+nxk/jgFx/EX/3lX8bWxnMJhLW4fOVKvPnGjViYnzG+4ESWbSiBaNBCONcoQzkL4iiW5CAFgh35g7fAmTKE9kMSQtkSifySb8/A1HsUKl31poSw3MYIwB/DBIoteA2+hR+ZDYjyAz7A8MU2LAjbHKJuELIoba100Xc8o+RmZcPnv/4wnjx6ZCHy+rUrcfHypZidvxAH25txuLdrQRZjBflBMbCymmeQsEXTcYeE5IExn0Eyf+lGTM1ddZmyeuTgRDwqOlg4jqw/CRCrXFNIdZkqDL8mVseJ8Nn0SodffPCz+OyzT618wziCUQTwCqSqHnSjFIya6zdxISjDD9QlZi1TxuCPgrIYOgkH30J3jAjn6zRKIgRg+A+w8mH7IHY2OSR2M44Ud0et29t3nQqH3SO29dqKU+W3d2ggjZOjo8HB+Cgcnz55GkuLz8x31Jm6lXvVjEsUFsLBsxFFD9oItqPhnBHaJhzbcG1vbnvVB4L+vniXtqnZ2xds0Ue8RaGF8tTbb1TtGgpbFJCbVhKJF1WV3V7JHVazUV3nUNChhBBdEPytGDAdiCONTJ6Bqu+z3nGFr1X3XIMoi67oH2jE9MyIaYZx50C0vnbtarz66q1YmJvxqjlWaaFAJL/wSJlZSllAeyuada8KpcLodOxWluLkZ4UFRozfCoXXuCv3xOaLoXqq4Cx8nIhnIZYA3/LG961PiDXfUHePDjDi0YajYMk2ye3SCUZS2ieFRelJPRRPYtRgBQgovP/ez+Kn7/44fvzjH7v9mp+bix/96Y/ipurWtPoO1xGVE4ZLPWR8lAP0V3w+FN3pVZgSXpcD0YytH92eixdMW7ljFFVKmPDHasBsdOAz/aWyWqWq+PJsk1RytSjuPKUx+7CjJ3ZqKlMr+/qiT3xL/4WinkOX6ZOsOD5SvDCogAP1CWOeV1kaN0EaQchbKfoKb/jSW6rl9xRA3vFdKUF+q/D2o2/JN2dXQVV4VUznozxXrgmgUpkW0kNXngnm8hBe4Agwk99bw+hvZ5dDoXNrvTTk5gq3jz/9JJaeL6nYTuKtt96Ka1evua6jSBXibmut6Fc5o+AjdYx2O7s5YYIVW1NeGTrkdp9VJChdvWJH31M3zucbeh4prtLnZF099ZiGNoO2cHUVg82qnnO1bJmgkeMefecxES7L24pFDlGnD1UYKzuVBm3qmg0qrDLZMT7Ua8qY/g3DKO0RRhe260Ix7nZGuENLlM+0wbTnGObEzc4D70iXfKQhF37McsbRnmY+4X/KhI+qEuNb7vH0u3SA8yJ3BmeFr2grOMcQ5Kfwox/P3mWMmU5JF1+6E4yKgFdMuWwAXeVNPTP+VCf95Ox0an/5JutA9nXZJruNZMChl2DAL7Qh//Rf8BJtPqs+SvZIm7Soi/5e8eQLUsrVlBighYXjsL94m3sbjKua79wlai/Q8mV/8HnhXd6c0UyXxD7vaSs4+44xTymX8n0p5+KKXyt+Xe1fvU8FvcrJdDr7hsoNfZ2nKgz3rpu6grPbKtXBYiAhbpKBNzkfkPpGdIylqVPgyUSIUi7ddaXvraB0X/pQxZ3bP9Huwu+knXhhOGVlBnyPy+2iMF50BdttYUBBhmAMwJWVHMMDvQ7nPAgXt/nQy6158otx50/I+9B35Q1gxTSGe8bUnFfW4TFhnnuUE1803hMfsXKZtpp3rvvyY3zh9gkaqQ+C32gLeM+kq9LG2AhpWlbGSt23VvhU5Ur3YWf6isA8gF8Wo378b/8MQzq5pSbvbWgRLcmrw8BcCke5JS1Vphonci4U/bLbLL0nPAYrnzHCOEm056wRvqF9GtZ43N+rDOqKw4YQP6tsuC/Pcmxb5nQrgObFnQfn7xyU920DSRva0IY2tKENbWhDG74x+Od//n/2wNoKQw3+NWy1AIAgwjY5CCUMWVFKoExEYGRmJQoAhAM+ZtaX9wXWQJp7hC8LDRIWUGByRaBg8MwWGMzGn56ZjpmZKV0nfQAjg+P9/TwY2m57U+P7apisC4ILysNaT8OznBA8CAdODPCbKBG6mCmIEHkqoQHBQUKvhaoUatjKYmpmNn7w/R/EwsVLMTA0bGGRGXTsYf748RPPCGXm2tzchZiamrZCFUBBitTlQbzwQfFQhCTAM8NEsxzkp+CC4ImAxmwt6IcwhEDhFSXCywIbckyH4mKWv75t1GsWyFPpkgpZwhGPBSuUgAKUSgiRTi5FJkEKTQUvrucVg+DWKb8OBDgJR555zmxnygpF/0EqhphZtrdLWpxn0Bkjg2MSQjFUdMWdL27Hz977WfzN3/x1nB7vxvBgMy5euhxvv/VKLCzMWtAGDxT5zp+SxqUAJpyFt2dQ7okmojuAoEiaVkYIF5QUKNiHMZBI+IaurExoKbOUH1ZnYNjACINaDn8bXhzHSa4+qQwk8AjlzCzd+YV5rx6qSfiDHqlQQlhMOqGUZMboxtp6fPj+L+LJ48eebXnj+tW4fOVyXLi4EIe7WzaQeFat0kPZjVJ+pTqknW2vjjp6otGPgeSaDSTTF645HWajv2ggSf5JyHLKq/yFj4Vgq8RSkIWuOztb3ublg1/8LD77/BMfSM4KklplIIHWVkgqf7UuCa7daQxAYQftXS9EUw4/pW7AlxgHmRENDS0cF6UDZwCpfiI0m3+IW8I29GbGKm3B0qOleL743M97KApUVvVGPTpVXzGSeIa10mATuzw8X+2K3rHqg3S3NvKsE2jSVP1mpqYVNMKN+sI9h9Mj/COI9zZyKz7OSmL1FduXYDBCCbm1Qdux7ZmeFy4sWLhHMbGqdNhHHEXqgXBn1mmv8k+7Aln5YdY192nUTWdFBzOdq3oEHVEKgQd1AkUN38CDKL3hncMD0aY6mJ1tC1Ui/q6/vxETk4PCJ5UpnH/x2muvxVtvvRlzagc5GBX6HqoeovimLqWyIxVYuvF9tjHie3iXAueZe8oHo9KZuv7vAXBKSP5yBgTEk9Fx48vXQIfKAuVLPvBphjyLlXv9UfEF0BPjt5XC5IX9rXivOhcnqUimPdKNvOUv172n/LMSR+F/8nd/Fz9999345QcfWGlz9dKl+LN/8WdxeeGi2qZBp/uCgYR4Hadqja6nKpNsB42uf05Er73O7jSQQNce8ZkcCiR4Fgwpc8Wiv8wH7SXlS7xxSlpqH8mT3tW8ekQ0UyKdGC2Egw0k3YOql7karreX7Z+YcEC7hdKTGcrwCu0vcR8rfZRSyf+Eo56SBjQxD+obysc8QGZI69yZM+Ww/sS4lCG/8ApX/Sq/Z++4r6D69mXAu7yChi3wA05xqaxpiRMow2OnYLxVf9zGqoxWV5/L5ZZ4bM1DO4JS9dPPP7XxYHR0JG7dejXm5+dVz3u9Uo1+xwpIhaVPYmuuVPqngZaxAG0XW3LRbzC5wysQVUfdz1J3nFtWKWa50t+h9KSt8KoGxYtjTOFtRdfXfPbN+sa60/DqVNoxtTXgQBtKPwPfmidQNNJfn4qvdnMVq/tY+WPYx+BOevhTx0sbTVtIW0LbB11oE0mPNtYKYfk7L6wG1D0H2R+w3ZPy435ejvEQuJsvDdBdpaB3JYw9zEel3LPk+KGMfPvStUBpb6xUr9qf4uxPnTaf8lT5OxH/wA2ZDn9GjP6b5qw8K5wc7xWT76lzNDG8Jl/ECS0AYqVIPQGAs0Iq5TlK4GwrSV/xUb/cDjD2ZNVi9iVM/siyEx4odNUOEKvbfMpRaVPGXqUnPjNvKz3SBVVh5DLJVQal/pQ8cktOzl3PvXNb5zynf178a5wdvX7JQiaYK/HIC7Qq/VChI1BFld9wSziFL5M+HFT+pk3Fe9SJUpZuU5QG4/NCI1Y7kkd4k3qXq4yOKhpnX0M7Qv/srXBV/uSLsRI05L15Fr5Q2l098Ajps7qnlFf2peW+KPbBizEABpZcXZJl67yRE6WDvEL7wfgEoygyxdzkWMoxxk/BXJ5qJ3Tl+SzPjsLb4Hk8ZDpRqjmGD4xmClvam4PDil9MZJWFUUj+KfXLfKYwXAlL3cPfBhLGpLo/PCCuarVPNXb0yh7V92xT6P9ALldTU9aUoftJlyAuIc/3gg8wgNIeUL4Yn87K2JMNcIoXOQKZIQ0YogODz4om1Cv8bRxRmwtd++2a5gHOhRvReIowxUCSvJLtEzSj7LjPup91CT40n+AnKNfzYD6uoBWubSBpQxva0IY2tKENbWjDNwX/7P/9LxnP2hDAoDfHqDnIbs061wAeRSgKDBTQVjYpFGFQhDKDy3t/azCNAIJQiVLUS+0PDqNbfnXFxcB7cmoy5ufn4tq16zaQDI8MOE72Lt7eYRudnF2NoqIMshlDI6hZYKv3WlnCbHFmrLM6AEFifGAgeiWsYUCw8GGlxr7yo0G7Bu4ILTaQTM/E97/3/bgwvxDNvkEJCijEc2b9/fsPPROdswVQvs7MzsXU1IzziYKWrVTItwVQC0IpgLZmlUtgMP30HtxRhGJwePLkSaysrCh/21Y+s90Ps+7IDwqSvr7eaPT0er99hHEEc1Z0oNhH8LAwovhJ19s9KF0wsXBTKQUMphWC1ZlwXL3wr4UmCWKn+2mwIk8nHXmPkLW3n1upYazY3WUrDBSAXTE+MmnFHjT66Fe/ip/99L348bs/jkbtNEZHBlWeC/H2Wzfj4sVZ0yCV+2cGEvCCPj7QUVcrnFAiyQEoqziTAeU8QjhKLWbTWzmPwkvPlDGKJtOc+DzLOo1MEJ085AqSFEbTQJIz/Ilfn3hmICsYWFnQEL9bUahvURpBN/O90qLcOD/i5+++55nOCG43X7kWCwvz3ht/Z2vDBh6UZCg24TNwX/Yh7esu68PT7mj0jYrP9d3lGzE1f9UKFVFF71RmKLIVbzWJVqAbiOVnfkRDRHLK1CtIhJ+8QXl3byeeLz+L999/Lz755EMbB8QK4pNUIsAP4MyX9Voj+hoDvoefMAayfzt5x0DiLWl0jz/KOeg/OzMbY+NjKtsRGzLHxsZUHkNZnoqfuOARFImc8fHhLz+ML7/40rhylsCuHOnX1DbU+0Vn/bFv/uYuszDZbqfTq3ngL5SmZA0epz70VQYSGyFUH3pUfjaK9PdGr+oJBg/zvfgIBejxocp9e9dnF0D3leXVWFxcdBzTGEO/9wPV+ak4VP1/77334tPPPo9ny8sp3FPWlVKD4u+u9Sp3GNuyjrmOUDdUH6080735GEWB0oYmrApIJYHqvhyMhgIOAwlGUZQozDSmbWR7rb4+2qKctdrXW4933nknvvPtd2JqQjypOKHu4SEGkpw1reRUVpTnOUWcSyHvKIt85EfhxHdxWq2O+p1AnEXlILIKVHT8+v7rwCsnWh8oHEHPfQ+Al3HjXnnxtmGkQw3ooK7pHt4+YduPVBKxyoS6d6L+o7FzEN3iDz758d/9bfz8Zz+LL764HSNDQ3FDdeo/+7M/i9mpafE2ZaaoVI762PfKkO5JU+VH2eqe9OBJtgeB949UVhs9/XGsq9tulU1Pbxr5o6Z2UnniW8x6Knl9z1ZRu3FwxDZv8Mee3udqK8ye3R0o4VA88px4HEU99rpGxe/dlXKqIZ6lD0Pxh8GRfoUtHmlD6K/Ytx984JfcasarIFRfsk1XnnC6zzKCmvzRPgigJxfuBcLGhckfTwnJS+kHFH+ghM37AqcKAj1KxE6FghEkH+RLK5KVntsslbfLnQxyL7zZxu/Rw/s2JvMF2x1yvtmdO1+5LcEQ+8qNG+57+9VXE4/PN1A7biOEnrmy0oK2jGfS45wG4pycnPCKDPJHmWZ7RX6VmhznynBuBGODYpxdX1/1gdKcTUD/QRvC+UVsu0e/UQwhtAeeUKB7509/VpryngkN5jdWEnWqn0yDRVFAU24eOykN+lCTr/rra/apLWKcdeK0wYs+xcpi5QFlL+0iDkqbpxUf+QEP8LHxCJ70eIkw8Eq+K/0l9M42JHEyD3DlDS/PgbfTq9p6v3Z49Y048Krao9LPlKv+CezvfC9wLpV+4gWNhDvPnZjL4QvaWeVF+BIuV5PQ6PExefQNn/gefnNaygrtN4rzMnO924p08ErXoXa34M5UBMaltDN7GtvAll6p2j/ovog6CeTYdd/lwIohgHEw41wrq8mD/uBJ2v3TI0rlPJw9g/MZlIez/BQ/8v2bUNETGog++V2BpBWfm7b2quLSH2Vfxibemku8AX84jKKhX6EczQMqu0yrGEhSie4+V20hBgfScNujawlTaIwrz7wnHejtNvWcf4cGOpSZ0y7fCgcr1hU2cREm8JJzonvd2FhMuWpsQ74Sl+PEr9lrg+iA3JjGKpfnZ73tlVdAqDxpc13+aiHhG/LpFYUqQ+quVyTpPfExkSEnM3g4QveR9UrhOHsQ/BgHbGvsZcILN49tfSOnez9WP0LTzoYPnOoh49eUb/ayzWGsrXaLdpHJJdDu8FDhhIcNaW570vDpeiMgKTvjQLp6p/anSlheeeWXCQOu/3KlPCi/I4Vn8gJ0os1lmzDGMr6y5Z/8mLQ2KEe7Qz3rEA6Og77pXPln3UogacoHYEKTy13vXwhz7r5A+aa8axtI2tCGNrShDW1oQxva8I3BP//z/1K/OdvLSj6NURmoejAswQQhAeUBygSEfJ5rKG800MahtPRhhX0c0C3BQoNxZpEhZKJgQLAaHx2J2ZkZb280v3Ah5uZmvYVVb5Nl+aeplN/hEMacvcm2GSm0YGRghmYO8BGWUHoz6za3vdi2AAKMaTDfRGGqsCyFB0+EYWaDoQRC+Gg0mjE6PmGl5IX5i9E/NJKCuWPoch6Zhf58edX5YSumiYkpp20BpRPhWE7foCxNYV9f6j0OgcGCqQQTznLAMPLw4YPKQLJsow9CSs4OTaUqhpIpjEZz8zE2NiocMQSJvgqH3FAUEUgfFs4RiEi0CBWVciKBMHLCLWcaplBFwRAE/ETMOBFdcmuAAwlLEswsTGNUypUQngF7IMFMUiI4jo9OK+oOn8/w/nvvxQfv/yJ+/eGH0ax3xOgIZ8jMxVtv3ozLl+as2DO6HRJKuRGtcKTt7X909Qw6jBmsIFEQrwjayu2dKCcUQyjPhodHYkBX+JB8nTeQ+CwD4QbdoRH59d7aEkApGwR7eIXZxPAC+4yjfJybm4uR0THxbZ+NYyCAIgk+RXGKEQUlLWdZfPrhJ/Hk8RPz4+WL7Is/7+9R5KLUzZmAlXJXeK2sbsYz8Q571B+eSJBsDrcMJNMYSIQvK0iO5JSSFU5nBhIBimM/84NStipzFEmI7c4DB8LvxPLqcrz//k/j448/jMePH1u5wExa8yJKoi6J0ArPeRT17l6XBXlEaQKPUh5FAcI99YkzQRDWof1A/4D3/k7jyKCNoC0uU7yUFfWPmdaLj5Zi5fmq+fBQcXPuCGXS6GtGc4hto+o+w4DVJZQf4VD+kkvirKlcUHig6OpRucInKE9YQYKBBAUVSmr4ADzMU/rSSkRm2Kr8vC3O1o7ysGGDEbPSUXhMT0151YpEdbczVkaIBhhCWYWDgtZbdPT1i79SQQaOrboDC6stoo7wzl6iJfUY3uoWftC81l33c7YBxJPKSZQwGBdZkVOvU+ezrqG2GRrsix98/3vxve99LybHRmzwocxPjtlCqFIuoNwx4fXjazIM2FEOgH8dlr+amopU9v2uUOI5D2dtyteAaMMMVidcglVRcMlbt5S+S8W5fOBl0bJDZZltml6eHNrYyB7o25viP9U1lEVDh+JdFQh89pN33/WZR5wTMz05Fbdu3ow/+qM/ignVY7ZkA05QQqnNAlDmdFR12oYT6rYQQNmMkZZ96o/13boNJLQj4rXeetSZMUs/pnLCbsC3rLCj/oHs4bHaJxx16GhXZbyT/MwKCVaUEEp5FAfoG8yajdjrGKHhtWKQA36pCxhvm70D5pc03rMSQn0GbZd4Fj/qA3XE/YX4izLyH2Xl8sKhJhOOHfBrec8buJ00aRuNlZwyVAHv0q/A33efoKY/r3kRkMJZyLPrWQg4tNQjZV95S6Xzgwf37c+sc2YpUw8/+fRT7+OPYRYDCXl2e65v0giZK01o12lnqbOlnyBVeGRD9Z2+lG89aUJhi4M2KDrX18VborPHNCgm5ZjEwfsSlpUtXkGytqq+JLf6fCEunFI1vf0dCn6c8qs6f3KQSnj6lDQmwEhq+xSX+Ub4268iGu0vvMk7tjlkjAB+1OQSxm1ja2xz6P6y1E+Up9CEd+AAmAfkb4OJ+97K4OGxBC6f008p4Zxextl6riDDiIO4qt6Wb88MJPB2CZ9hcYVG8EAa+MCH8hCtTvfll5Mz4HlwBjAmM5GAOJWYYksFuw0+1GtSMB68zjpdVtswpspxFfmD93lGoc8KpNL3cR5Vji3GNAblvq5xAunBI4xbKf8nTx7H08VFh8c4wmSCNJbBh6ykEI7ULzfERt1Avs/ghQdB8hl5JU/nP8zn3wTlUBQgL0lUX/muiqPlMjieLnf3Y6oj8BIOHuEd3+cYIelFvrMfYyWNiFoB+fMEnoo/M92y0px6Bzrp/7JznPqe+wJMLnKZ+T3hKv6reMiO5KtPoBP8Ula0YCChvvMN34MD4wG3kxo39DV7Y3ZiLIaHhjx2YYUp7YZXoenbciad+yD4UfRg/Ei77LRMz0wcLmO8aMOSeJMuhG8xLOzs75iOBU9h7WvrW96duyZvZ7lTJrRbtA9ebat2C9mKewwnvNvdO4htbx2cRi3GoozVsy5nGerHrqThXuBU9V954kwf85gyRD4pAhtZVW65fZb6HrW1TSbHiGbQaEBjH54x+uWWqvRTPZ6w4S3HaC+UjstLEXaLZq2yTRQEuvE96dL6t14YWuHPwdf5AW0DSRva0IY2tKENbWhDG74x+OP/8b/yNYXKHLBa+LBQ0m0lBSsfOFiVGZAMvj2Y1oAbAcr3GnQzoGb5OArInW0J+RrcM1hGELt2+XK8/uqtePOtt2Lh4kKMS5BBYMGIwKoRKyv2mE21beUmW2gg9CAUeIa+BAqGzeCFshHBACFjl+XxKC2F9khTg37hwKCbATqCLAp17+EsQRZhg3MPhoZG4o0334zZuYUYGBoN9vt33N3Ey3kM+7Gyuu54EJzZqseClf46UEQx9FcCFkL4UsICilooh1BCHnyo/Na2ldeffPJJLC8/t+IDgQiBEKGHexRiKGenp6fj+o3rcXFhPibGx2w8GhkZiWZv0zO2iBxjBkojBLJURmRZgVclmfhqARBlgq5n/mfCTYfwjkPoygoVCWaHGL0ksB0ipGHYEl6irVB0PjksfmJ0Wu8OraD88X/82/j4o4/i/r170VvviOHh/piemvEZJJcvXXB+QNmzzJVXlIw4jA8IVqyagKdsRNveNf6UoZ9FE4R5BGGU8tAAAwm8QE7AE0Ef2nvPaCWUK2i6nGeUXaxgYHYg+/4jFCLseRYf34gPZmZnbCBh1igGEgRjlFPkFRp1i6dRQG1tbMS9O/fj/t17VpRMT47HRfHu1atXRRMJ1ceHXkWB0RB6wQdsr/Xs+apXM7CNVk/vUFy9djUNJBeuWtg/FQ6HpxLWddXvSwYSPcC8hqw/4IWqlXLlGUUDhqC19dX4xS/ei08+/SgePX5serMthrej6EnlBzTpUFoozYviCDwBeNYGR30DX2AUw0DISjF4i/rPOwRo6jphi3IQRZnrl/INr58cCsfjVHLAd8xnJy2MUP1sk6YrKy7Yzgi2JRw3OYO0O+qsElEZu80RTfxWYWw4kT/lv72/AzVs1IFfyBt5YostBHgQo63g8PZnS8/iyZOndszUROnFFl8chs7BrnXx6P379+KuePjp0yW3YZx5s7t3HGyDYWWSIoQf4C/u8aO+lpns4GeliOhpvsGQYyMJuLBlmz4TUH9YrcSszJ46s2DZ1mNX5XIq/h6Mf/7DH/7/2fvzmN2WK70Pq2+e5zPP051J3ks2m2TPalmdwBktBwogILKSyIkTWPAfBhIhQYAkCBIjAwIjSIwkjv8QEMSIFcuKYiuwbLjVLbaaZHNokn3ne+545umb5ynP73mq3vc9h7ebZDepG0nver/69t61a1i1alXtWmvVUH75l75WTtpAgrJfaYuCbt3OQ3xAu4dm9gTohfS/8goxCMtPtar/P52BpCfhnwysqBEGjVWJrnsemxd1lR/8gpImM3U5D4Stqdwf8UL92s7WRlmH98TTHBoMf8+zTZiuzKpnxdo777xjBfvli5f0LXnZRiW2/aBPgQ4YRw5UPwb4XhXg2f70d3rOQblD3h5kkG+L+HFldLIcdAwk42V8Wrw+M13KuOqBPtaViOGDbwzbhrA6LcblZiCh7zg62FGRdvJNMG3oPNWCB8bK7sC840Ik+h/26mdbtqmpOfdR8I0opHRoT0wqSBuzYlB4ps0SV56fAnDC0QDKRJR8R+7nSMDfJX/7akTxaqubjsUDeCphOMiXHiBe6hHwtZNQorfgSYp/cCQKRg57ZnIDBtgtTz64c+e2635adGbMcP/+vfL22++UixfO2wB95fJlGzIxvuJm5+bUdmZcj4wH+KZj/LSxsuJOH/xkedm0hQ7r4iG+91Zmy8EfnCXw6PGa+oLUH98S0tNL9y+MU+hHdveitMRgv4chXPkRDuWjV4xwD63FU1a04uRHf+QD0PWdZNUsfnyXUE6CJ2Mj98f6YfA1/8uf/oX0MCBl67FN9zGU10YBpe++Ua5zSLfSQrFL8ekCqHPznvuD1KH9ayeEErlrFAEn3atO4gdvESdXUnAyyrsDStDvVRSvInE6VdHtK20r5XSNODwQ/F13HToF14MjVmCmDvTnPE0P+vOhGJ1j4OsaSCiPcSVxHCiSl759jBlo3/S/jJnSbob93eHbtbMTQxffm8uXrpQL4rWz584pjOh/yCHtu55QQX6rqyvl5vvvlw8+/MDfDyZ9TKlvgAdsKNe3H3w5I4lzslLWHgAn/XooWMPkOwINTOOnAH6CDu1FnqHB8GC+0eDmMTqJ1bAtPP9DfeUh/m58Cv97Aojoz3vqne9s6MI4YdjfJ3/flZaNKR67s6Iy29raiEHawgEFOm3FyAn4H0W8aCF+8jectiT6d8uiqN6C0EmYhxgPmofNQ/jXlw6cNMEff/Oq0jO+dvAItFDECky8mWVFCauzNXZk9SvGErbfmpE/55exqrRl4X6a/PULnuRPmwKZsL9Xl7oNKpQiYoTYO9h1mZ+FVhfpF/Ks/3pu7+PXVnXRN7Zz9zCOh+6HPu9kUzxHHdDXtTafbfSYYJJ+rbWl0F746tl9HnUnPzxpk/Q11BnjDwzSGPoWJX/NLWgcJH9vjSy+dx8oGroeBG7nogU0xp9JKwBvGaYaXCj+moeAWwUyPeLTgZZ2g2efG/QNJH3oQx/60Ic+9KEPffjM4Df+P/9tj3MZq2ZQK4HcwhPL7EeszGYG/frmugfmDJxtEEHgULjxCQSmDJ4xbLAtAcoQ4rNdCcu2v/DKS+XLX/pi+YVf+FI5cfp0GVN8znDY2lovaxtrHuQjIHBWB9ttoBRDCAIbBEpmfXrVgAbsnB3ByBthAGMGSglUSnPyn9SAH4EgQvWAhIV9pcOe79lyhvNLZmcXyiuvvFyWTpzW84SVnpSfA78RnhGSPOtLgk6Es2EN2EUcpIIBCR8DUUR4+G+6IVREGYQwzfYcbMvEKoLvf/975a233rKAg2CLUMq+yuS5srLiWYrQDDFhcelEuXTxQnn5pRfLjevXy9WrV8rly5e95J14+xLMogRh2wGU3aiSWTmBOhoK6Cc6GjeFs2ICQUlAOVwWlBmiC0r53R221NoqO3vZ1izGhW3hipIOISxlYwb/0sLpsr62obr5sHz9d36n3HzvppUIY8NHZWZ6wnu/f+6VGzaQsDXW8DDClQQ35XcMLZWYV2coPRSa5NVZQSJA6GMWHYYy+ICwMZDMlxkJuPCSULZiKMI/QiHKdRTYCONZYWLDi8pyoPcx4Enwg3aUB4lX6Z45fcaHhLPdmiLaH+WUCGYhHEUp9bW+ymznO6q/t8t7N9/zWQfXr121kW9hftbKGAyBrFggX5RNK6sbHQPJ7qHqe3ymXFNdXrr6XDl7EQOJ8BwYLgc2kMix1ZbuVRiVjhLiAK6qAOqV+qx13Pz39nMo/Ouv/6C88+5b5d69u6IZBpJsodD27Cbu4b5iHmDsy2zQNgMUGgPQsNEOxSNKaGbzR7mJgRMlWhRpCPfwEXnQPpuhxIfVDsQgYyxVHMLQziclmLNdA+d9jKo/sGJDZSdP6o2VUuMjUWJxj7opgvmAV5PgRx0OqkyDwgW898Q/8AAGMCvRaEEu66H6lT3zJuey3LnDuSTLqpPH5d6DB+4viM+2bdCDNvL4CWEfKM6a+qs52MD8QpLUF8pJ4qCcy7aBKCijAGVFGufakI6YS7ShXapsuscLf29JoTAoJkZHMZ7s2gjALGT46Nd+9VfLr/7qL5fTJxbd31LHgwUDAn0P4ZvCQ69wFWjvT0PqM1tsZVXFnww9iT113wt/jP9T06ZbmKevxq8FUd1YXag+m/NABlBO2V/p7GyV7fW1siG3u7XlPpugE+KBDdXJRx99VL77ne+UD9X3oEx97rnnyxc+9/ny6hdeLXPqG+lT4AUrplX38BWVOLCf1QbHKNLVB7nvgddGx8RLo+VAPPV4fKLsi7fpp0b0HWN7JlZNlQl9L4ZFT+EnrgJRh9FXSkmnXRxjLKmrSQ7Ubx7uZXUlSqxj+mrhcTQwUo6GZ91mrHhTHcUoyUzeGX8fuafGWX1Av8MWK/RJ8HSUh9CT+Ppvx30cpAZDzvxB4U/+GAJMb+VHO4+iOO2tKdwhe6CmBe/UNK28dNr4tzwgKTWaOjWNdeNgpKL24Xjg63jyUyY7+pZAD5SXGDswwGIEQHHH7GXo2NrqiYWFsqj+HoUmK0RyWPmO+3BmgfNdZ6KEZ1yrr/IZZEoTwEDyWGMG+hyMBbwDN5R7lN2KVF2pD2+ZIxrZQCL+gCa0NX6Ui/M9qAfyaGdbeMtLlJmKE2VmaI2yPNvniK9V3gG+rUV5qMz0F05XiEAuFJwgxXeDeqePpl/Fn/zoW9oqXfgZ3GKQYTyG8XjE3yn6Heqgk7bKb0Og64f66Co5iQvAc+EDvaUvrzSBNg5aw7tudXF6fLebp5zrFZpWurJCUdXoNJiwwdZWpqLeyytXxwQ3xiPwX9dAso9xkUkf8mOLLUJTpqEhxpMowPNNoc2Y8yif6Bs8kriNVqSnPpK8rfwXD/j7p/ic8+Nt6jSGgXegA+OT5557oZw4cdI0vXXrjidAQPtXX33NW79Sz++//0F59733zFdgx3czZQj+1DFDQlY5AlCJcIaeB+qeex65Jy5loQi9kPLlyo1/4k2M7YwRTPPqHJd/em1S6F/7RgMHKMkFvXFwWTWSiQ+sZIuRROP0yUmfvwQvZmVVDINJl/41vAhP0g7hYb5N0Bx86VO4h8f4rvINJC5ty6gKr4xFw0fGRWHMk6Rl/JSCrjAYxfC4TuNcjJk2SgkH4rI61oabMSZVZPstcIH7xFTe/okxNivSkD3oT5YW5rw1I3XPtp02WlIXbv+1M6RN0B70TtnwWu90dflCV1e4z89qkPbX6go6hD/0TB3q6m8QderQCQ84PDRttKUdqM0dKOy+3rkv11iDyRRMOvOqbt3TJzJ+pi9gjAZ91FidpxI1ralfjCJe2Y/BSGNdys4KOyarjI6LbhorYtDyN8LfQMof3NyWRITOT/7Ql3IayEvQLRf/CNnKCC1Cg2eBOmzQ7rn2hu0bSPrQhz70oQ996EMf+vCZwZ/7D/+ar03wY3CLkMPMMYQhBHeEpq2dTQ9kEagmJ5mdH2MEB0MzuGVAv7q2YkUIyoXZudmyuLhYTp86VV793Mvl1c+/XK5dvVamUaBbyGKW9YFXLlhJwAqGvZ1y63bOAVnbiOGAgTd7AAMIUl5BonsUFsw0zdL0wzIlQXVcuDHbj+E8AgM4oZxEiQneExMc6rhUXn75ZeG3KLwjyaPYZLYhY/QI/KOVHhroyyGAedUGBhKrpCLkGiv9Q0GytbVp5c/Hn3xcPvnkE297xCx1jCDQD+Gd8xO8tZiuRLyvctqY8uiRhVrozgoSVpJcv36tvPTSS+XylSvl7JmzZWIye14DUUAgxKD4kgBmnBBIwKsJablv0BQqQxL2Bo9y6L5XjOwxU5ZtolhNEsEYekYZMVg45Ht2elE4PinvvP1O+Z3f/u1yS+VDMTQ0sC8hTDifPFleeRmjzgWfGzLMbMFStxIR/VCKcI/SYkRlcF47cqILAhVlZwUJdEJZhLDWziDBQIJADOzuU9cHFixdFtULAr8NJHoPr9pAovcIiMzQ7jWQHCsOWy7NLyz68Pdsb5Pt2qhPC/iqGwRTztb4wQ9eL2+/8265fetWYZu4a1evlJdfecXnRbBShnJxdgp4k87qGjOZV12nO2KVkfHZck312AwknnkpXjvwGSQSSK38wM/FE7T6Cv24pk6bgYR6RykUpdo777xZ3v/gPZ+5UeQfpQPKBq51lQfnG2wfqN3kDB+UjQD8gfCesKonQRSDbA8TxQE8RbshLo66gkbQlP6Be+g2PjZZWD1hpZ7iMVsYGBrBODDm2eKccYSyUynrDSph/ZQvMxMxhFCHnsHoXxQrKLUz23nIZ+EOKDwGE9o+dLGRRj+DSEa2KBtQtGOAfPTwiY1VKLmerKx66xTqGgMaihOUB+REfd1/oDrbPS5scUH/hYAPPpSVdkAbdz+4BY9FOYGBBAU35SadrBCIoRXeCr1QSInu6jMxHB4dbPvgZ1auLczPlF//tV8rv/ZrvyqewkBCH4SiFQMJbRYDCSsYoBn9D3wRoHaeAuFImyhHinMUpd2PQofRKuQZPBXZ9w2cVu7qtXuXw9dTx/ZVWKfBf98nbAddrlQOTrQXgxUfqi467rBqZF31ov5zVPU7Oj5eRqemytDOTnl891554403y3e/+133qbT1V15+xcYR+nBWFqBE5cySI7YExJG+eOB479B92SEGg/3W/wzFQKI6OtD1iXhyD0ILWc7LYSu2GfU7A5MYSKC90sEYRBEV7ogD5VUfoQ1K8X1v7YWB5GCXLQLFF/qGHaoftdKrDJX9gZw1Ao2iZqJ9Mhs62/9RJh/urzJE+R6FGeWI8jf35BkFcmvfKLUGyp74cEt5kjd8a96FBgpPf0tY4qJ8S/tM3w44TdGPMFGw5p48wLnF9RfG37taoboHSEWvE4406j10o72gzKO/RtmG0ZXtq8CP9KkLrxjUe/rRWRR3as/giJGAd9yTPwdBY7zyRI31dZePbz8GEuhAv8Uh7SixwSN5xEhsOoGkynNUOHAa5XwMG6RjxZxeczXNlWeU9tCdutC9HOWgzXPtzuSmfhKW+DGQsCIhzy1v7sGRcC4P/ValLY40KS9lo48B8AsumbACn1AuJWbaUSQQJ+2Eq3XievNL+/HMeIP4zo8f/GhI/Kdd/LtdTejjeO6T0i+xIkxo1HI4JefLPd0W/tR7Ekq6OZcmdN7eXROvx+DTztiAXl49MjzqbwPUhFdpA8bAZWttib6eesFQVVd06B3jUeiLMYRJLxhBwJdzavhmn9D46uq1G+KVCU9u+ODDjzpGkBdferlcv/GcFct37t61keTuvXvuR6AfAH+BJ/XDVn7DFZcGoV+D7oPv9A+coUGihV5A6AOdwjvUHVfGCENMQKj5dh200FU8zjfRK858FfGVrulPGNd10qI/QTHvdOt7r/pgW1TFo020fgQ8yIdvLPVlWqsvJQ/y5B08odT8nnzwY4wBHygL+8NzjV/jght9l9OAZ8BFV3cgeg9J7M+Ym6d2qeE8bqCsws0rSpSOy6FMM2ZAThh2PTLR5tTSYjkhhzzCZAzCAzFAuWYE1EUc0HxdjvpAWY8HGZcptMP1hHdSqbuWZOoRvzwDvnXY1HHqmX5EV91jHNnj22HejiG3Y5T1+ExjdZyNz/RF9GWMESCf+hbJVqwKYUIGjlXotH+21mJM7HFch9YuQacM+d+98omnzDThtOV4t76hxQM6d5TNv5Tx06CT3zPXFr5vIOlDH/rQhz70oQ996MNnBhhIGIz2KkU9kJbQhADCQNxb1OzvSKDJ7KxsscVetRIaNdBm8I5gv8y+3TvbHuhyVsOFSzm34aXnr5drly9aQGV2E2mzfdKo0jhW/F32nd/btoL+8aPHFko//OhD44WSRxlbOPJS75ExD8JRVqytZdsqtsUZ0xgb5TuCk1ePqCwoUlk1giLTs8pm5iUgny4vvfxSmZ6ek3BxLFw4yBsF/FBVvDLjMtt4oQBBcQUdXFbPIBad9GNIb0FAAg0zupaXn5Rbt26Xmzff89YMGEjYogOBhhUxUdoMlStXrviw73PnznqmK8rtDxWe7YA4eJutnZhJe/7ChfLiiy+Wz3/+8+WVl18uFy9eyB7roofEJ+cewUI4IJi1q/COYgejQPCM4iJCiFeQHHGwrYQt8KtbbNkdch6Jyqdyl+MIkYohuo6XO7fvljfeeMNbbD28/8B0HjjekQA2aqPPSy9dLdeuXhTuS8qPWW3ZRgeCIlBR9hzSnnNtfHio6k6I2UDWu10Vfs1AMj2XFSQAMzubcgtlCWm2FSRAx0CiOrORzwaSsQiSooWYyAcAw3tTM8zsZt/xGEgs5It/ULKBwz2V8T/7z36nvHfz/bK6smIBG8PV888/Xy6cPeMtHFhJxaohDjiHD9c21AY4h+Thg7LDGQrj0+Xatevl4tUb5eyl66o7lUN5/IiBBHD1oAgC4HwUKTyrPllFUN8N1nNwqN8PPnyvfPzxh+KhBwqD4tak6wiz8MHO9m7ZWt+1YAxNwBmhHBpCT9eL6IsSHx6xQk1txXWnZ2/BYAGb7d6imIgCCqMGCqyids12OWx9JYFe9OQcEurXii3FYQYjCilm8u6gPBZeGEas8FAeqkGhawIEiEd9QQYe9Wpb/RCMNKb2TF8Fn4MvarT8BAPCRz5HKhczLjmTBOMHylO2iFvf3Cgrq2tqZ0/U/qe83RaG3PWNjfJI/c7tO49tAGHGalZRRaFMP4CSgpVxm5uZ0QlPoeCG9+A3aMX2MPAPhiDoCT81emX7FqWzs6Z+CwPJvnhotvzKr7DF1i+V06eWFEd9FwrDQ84oicIRRbwJ0cgjGkDztHeeQx942/WOgeQwCqlupIDDV8jrvKfOTcFOHD35Mff1r/PuuG41GK9Q38pLXcGBn+8dmp+u9EXiBYPoe4AhfV20ePyo7KjdU6dzczNlWn3fuNrWIdsxffBB+c53vlP+8A+/760X4cFXv/CF8sVXv1iee+F5fYdmlLDShP5yx2xPpXwwmBzvYnDYLfuq9+N9zj2hD2IFiepM9Xak+liemoiBRG+HxjGg17O01KcNjlQa5rXP0DlU/3h8lJUA2W7xwCtUDnbVb+1sqC9gZu92DCa0L6G17bpQZDkM8vSt9DUcGO6EVXkquvu1GKej8CY+fvBiUzTSJqMYFF+p7fG8pTKuba67/4ljGzD63yggzRMCDMS0TytolW9LDwOJ+1G79KW+F+9aSa1wlD21bcbLVUDSrmulk/TwUzmFbxR7TH4I/3IgMfgRx//UxtnGCmUrhi5Wf2JswojpbctcZqqVFWrqQ/Q94PuwJp7h+07fRX9Pv0ZY2iR1B33yzUZZHMUy4DiHg+qb+KZXQ1ptEGlLfDf5fqaklAOjjs9DEw68oz+DfjGgQMeEczvlgaiQvqZLuzc99Mz3n3yJjx/pcU+fDPCeVYF8ewjfwhKu9be8c3+p+mnQ0qGPAkjb7VlXgLrkfCVoEb/g6vLKeSY7ZZPDT3+pe7kUCm4hXfGKSGln/oC/eKalg0dbcYB/eA9lPcm4T1B89xnO40jfymWPKRNX/yofYdQYHMzqRPpy8IEHeI8Buo1lwAx+xkCyf8iKPr4HrPqLAR83PKRvmhAgPGdCQYeTJ0+Uc+cvOD3OhvtEYza+/3zP8ec8tdNnzmjMxmSXTzymY0xrugkYC1JnTbk+aLr5lXDCD+/qYSy7gDff7fYemuSaOHi3MZzv9c7bTHpVTf2WaKza+MHPTFLqebZTGzbfQ6fKs7QpJsUw+QM+arxFXgNKm28x/JA+ImM3aEj7Aswj4rFmVKF+Uw/hH8KTbyYoEV7+ysPpCDd4Inyga+1X7Gg7/OleATr3mWhxmPJSxrEYuhweytR0WplZGTIlXBlrGh8FYxxD33Lm5FI5qTGqJyeZLzKxQ7kbp4CuELyCuotcaz3kKpwGuttfxvhUy4FfL7S0avqdNPTPzk1BKfoeP/oXVrAdlV3RTbfxg+7NqW78TcBASz25rtIXkQ11wvcNgwjGfm8r5slorLLJ+ABsVOvOK3jlGix5Hx/jpDxx+HvyigOp3Pwnreo64HLEuQIEvv8U6I3LtTdc30DShz70oQ996EMf+tCHzwx+6W//S762ASsCiLe6kdCEYwgbYSEKO/wQmthaCyUg2zShuPAWGuurBPTev1/6hV8on//C53ww+4mF2TIpAQfFIEvkmbl9+vQZH1zMQJoZUAjLbLH16BFb49z1+QAoVBgoo1xk/IyCAuGZAT8C3cbGlgUG46zBOfv6I0hkhqwx1zNXCWkq09LSKQnBF8uN6zfK3PyiBAq2A0DoRnmQFSRA7hnoM8CHJggXvGB1Akr6fS/vtxCqMGwTxmHsP/jBD7xqhFnrKLYQyCYnxm3sYQ999l+/evVa+cVf/LIPGZ6cnLLSlbhsX/XOO2+XH/7g+xZEmU0Lna5everZ0l/+8pfKtWvXrOAfHkFZgWICUQVhB0XuvgWglFlC1h6zc/dNq2w5MSQaK4zKMzLAyqBdG6X2vIJEQvO+yqY02uxhZnVub+96hcSTR2vl5nsf+DyV2x9/7HMeCFeOdstUNZC88PzlcuXKBd8PD2GYwYgRAdSz+pS/r3IW6kSfwz0UGyjT9q3QZgYtda6INgbNz89lOyQU9ioHNGX2HEpA15vrLmlT35TXs7gPJFiLfiiqOXfGwiX1qbxZ7bKwsOiVKdQvuLCFG/VtfJUe8R8+fFT+4//0t70//qOHD8uYaIjRj7p4+cUXyvmzZz1Dkfxw4LW6vlWePFn1CqitvcMyODLprdIuVQOJVyOIf8XFxjdbbGEgod64RMllxDJv23ihiFWF6MqqBr054jDPLfHaBzaQcAbJwQHbR5XOLEFm0kKX/d3Dsr21V7dZmPXKCRQ8bQuuVmYrWKpS0e1L/oD5TMzPFVBr8P88ItgimGcFCHFQjFAPbSUZW2NQlxhH2esapSY090xXigkOXIFn7pWYceR253g/Ri492EBCe1d+GFq8DzwIibcJz3t3WseD5fGTx97Xv3M4s/JndVrKoLKJRhh31xVmbW27zM4tqG867TpFgfbezZteTYTy0lvRKR2UkcRF6RzFXFNcxwgF35nGVgxFmUR+1NH25hNdD7x9z6mTrGZ7qbCt3tkzJwtnkMCrB3tbKl9tP0Pqd1UU7ql/FUopRWmd5wDFBZjFrt4hcRXRbRmaCM/Qkjj4673ecdU/p9n82zVOdPV7Lnl3KJwOvUrMId2nEIDVaeJoh+N+VC736sPlhsc5DFm0EG+s3L9fVh4+KAei+6TaN2c9jczN+gwg6pIVeZwD8PXf+7r6xXe9BRozgF997bXyWt0Kh73zU3CV60C8wiHZ8My+rnsH4b9d9TG7aj/CA15hBjHfrePxkbIyNVIO2a5Q/qwqwdhK3sfiTWZVe0UC/Y7S3Nrh/K0oo+g7D9VfHh7EsLwrXLfq7H+2fzvEMKA63tG7TfWxYWrVnyoNf75Zu6xwEY48q7sRz6qO0JqJftQRbQRDB/2WaSgeos1EIUi/J9oKVwyS2+q/ne5+0oMGBtdvbknatKnpwb9x6UPtCN/zjFKMK5MYjmBCQU3O6ZJO17fxFlcyQ8mfFRfeJsfGH/WzNRztl3eEJ4/xYVaDFbfRGIpSluA7qPY0anqwhRgKXJfB26DRH7IqpK3sIWuMK+6gekB8q+8eXUNTKgZfv+qUhbg2sukd4xLSZbUjGdEPErcZo+gz24QRlJUUe+AwOHTSrsAz9Cc+5fM3V669w5/n3rK38kMf6h3w95Q6qelxbfe0cYdx+F7FOQaH1tahWTf8szzhflTloCyuRwHR4D9e+Wwxh4UnOQcKZTwkxIiR+h9U38CYg1WG4xN1Oyfh4XBKC9our6ofPNy3AR6joHHX3xFGxGP6ceowK0gYG8DnBCFv143rMLhTcdAKvqD+UuZRMAF75ZuVx22SwMLigsJwZt5+eaDvPH095zNcvnylXLx02WMEtmX88MOP/Q2g36edkAfXpMVZT8pXfUGrg14H8N58RaGrM5+YrvhDYxzhuZEvdFUemfgxpL6RQ7TVL+q54Y/zuTTyIybfu7Q12seeJ5vARzYy6J3Tlwsuyaq9g4ZUDMbrKMGDZy5d3OE76Ahe5hPe1fIB8I3jtzQAykM44opveE+ZKKP5zEEoQXjWMgfGX+XBKlTGe9zj8M+3KLEY+zGmZTU6tGA8PjkSw5UNPArHiu252bly9hTGkSV/P8bIQ/hQdmHqcilhakPp5j9XsOq4oKhgouFQ4/OE7IUWzqB7Hm3UUfrmC+HGj3KQrYMpkNuhxhSuDyF+JBz5ZISX0l/Be61viME29QpNWR0CLUjXhkv4R89sg+e6Atf8GSnaiFqO8w+WQCs7QOb1TnmAP+N2g9PpDfspQNw/McCfDH0DSR/60Ic+9KEPfehDHz4z+Nq/n0PaGUh7MM0Am8E1zxpgR0CJ4IJ/nPwllHC/ur7ig52ZDYrSFqXShQsXyq//xq+XX/zFX7SBZEQC8+7Wennw4L7GzsdlanqynD17zlvvsA0PI+qDAwl2is92U7du3/b+z8wKRZKYmJyyEIFwIOws3DJTbW+fbYWGLSAUZp2ieJCLIJIROueJIAOC6+LiiXL2zAXjN7+wpHh1f3gL0sw+FyAbSEj3rT2agIFQhnKL1TR7ntlGmsRn5ccHH3xQvve975Xbt29VQ9CwV4nMzc5627DXX3+9vPvuu2VpadFKdowkKKwBDAPMYL+jct98753yBIXs5oYFI4S6CxfOl5dfeam89OKLXsFwUgIf5zqg6JO4Y2GJWZQIheCJUMMMfgRMhM4ROeoT2qDAUY06DCsTOHgYxR6zJFnBg9IJeuztHnqbIvaH//jDO+WDmx+6jJtr6962BgPJwd5GGRuFrgvC7Vq5ceOKynxOwhTKIg4uR1iT0IbgJlpZuaPUrZyRQMiMOMoIrihBvAWS6px4KNXnMJBwmK94Cj5EURkDyY6eRywkUy54gCpiluS23qMoJDyGNVaQmL8QQFWfGHAwkLB6AEULeMTI1vh/0PgtL6+W3/293y/vvHuz3L93T7juexbic6L/K6oHG0imprJVGE5lWN/YKssr8PmDsrWrNIcnvGLo4tXr5fzl6+LbGHrYegfgAPUhDtSGz8yuUUjFA+UPz4iyVakib84aYcstePDRw/vl4aMHPvcGP+qE9mcFqu6h99raZnnyaMV8iBKaVTnMMESJRIJRqkUJl7Yd3ML7EdBpTRHW4/SYa31P+6IAKAMISzvFoIDhFLpAJ7aYQhnm8ztU5+DWSQ8cnK5aLckmA/tTR56RrnLbZERmDq8cRTOMIyj/PJsTb+LIRYTncGjOtRGf6R2KE5TbGEiocwwd1DczlDGKCbVy/vyFcv36DSU14HrEsHn79h1vh4ehxKvWlAb0YlUKaUdpBM2jtGG1DDM4fTD7aLa0YHWaz1xafej6of2eO3OqnjV0qZxYnHM7tVL8QG1AGFCf7ZB2A8RRsSjbMcUzz9hDzg8dpU8zjtCWGoTeic87ykC89Jfx93/HydUO/3oPHIhFMJLwrFTcvrnnfKHh4/SJw4ozKrS5x0AyfqSwohN1v7+8XB7fu19WRc8x1efSwrzPMRqamlT4KB3vra+VN2/eLN/4xjfKXYWljs6qzb38yufKSy+9bJpNjE+a7m7/cpzvw9Zdx6wa2UGxvVP2d/d0Lz/9oA2H+rOK7Ujfs+Up1f1wynYsPsKYZ+U1POZ6HC9H8ueAf/po2pyNG8IP48ihwjq8+s69ukKCvgwDicNh9D/IORnQE56KIow+h3bSlLzQr9aVrlRGM444puqyaxxBcUrdpT6UjPetpx8lXSvZal9hYjbQc2tv0Iu6d39X8yU9cGx1nfe66v0xfOj3AYdUmDg9dNJWWVwePLKFHwrhjlJPruHQ2rXLD73VNmFv8yRJEkb+wS19E5lRNu+7D5qmgbN3ePIjL4waXE0L0gYoxyDnvVR+V/j4O1mXCbDysOLE95MyYTDmPist+bao1x5nG1KMeXzPUjaMXMf7Nd0KjU695TKOlXd45ko/hVHZPKRngHj+brqegqHxFk7UE3m739M74yu6UGYAPmGcRD/vOm4FJXoSEt5dOqQ/AFf4r4bTO6Lg8v1W/Qykfq0sHsw2TF4xwsrGGn5YDR4lPluxTk93t/chfeXocJz1Av4YmDCQqEj+Zh2r/8DwDI0YLdCjQRMMY22rVeq5GZMavzeD077SDe9m6zrzmVzveOHkqVOexMMEncdPltUvb3uc8toXv1ReeOFFh7l584Py5ltve/wjCqgMk8YpNKv1SdriC0DFNqF8rUC+7Wqn+097T92mvljFxnlVU5lQwLec1TSMTXvS6gUbH81P1UiKEx3MC5UvAerV4/hKA499xDN+T73Tp1CXeueyCciJ/MC5fdvSd9RS1PKaxxXH117HW//BH+KhmnbqgRfhhySlUPLzuEXv2V7LzzVO73ZbCtqhF1t4YqzyeLyO2wnJhBa+sawWPnPyhL8xrBYdIU29h2/cKoxnYrU7StzIbBrkVmH1DRkOPQ2dMN3AiZd0gNa/QsfWFzX6EK75cwaV266+S4OSbTopKD0bs2o9d/q0iiDfAsZVppHSNAUU2aXpohGoaNJeOjg/A09FqUFIx/1MhWeT/VlD30DShz70oQ996EMf+tCHzwy+9rf/ige8HshXgaRdGXxbCBkdLaPjbTYiiooMXxmsP15+XFbX1nzwMANvZv3fuHGj/IXf+gvla1/9Wrl0+bKNI8uP7nmbFGa/j0+O+1yNuflZb/nDwB4FBIeEs8UWWxu88eabVnQgkE1Oz1gwjYBabBhgb90h4YMicn52rhzs7sjV7QOYSVwFiENkCQnKlGVmel4C01JZWjrhFSTTekZAIShhomDiuQlI3Esw0D3C0fDIUdk/ZBZ5FKRRDgx6luH7H7xf3nj9jXL//r3CXuvgjTGErXw4AJSDvm/evKm0jmP0uHjeilSEO9IxriofZ3Gw3z7poIgjHxQMi0sL5YXnXyivvfZaefmVF200QdmN8IKCBtqgQg7OcdxH6eHkLTwTZOiIWZDMcJfwOZytTjZVR5tbqkPF4eB7Vufcv/eg3L51u9x896Ny65Pb5T4Grr1sVwNeO1vLVpjMSfD8/CvPl5deulGuXL0qIU2C3MG269XGEYVF8PW9Ylswl8CHg4eoM7ZgaStIELZtIFG6k6Jfr4EE4R+6oPxpM75RYFFIaICBBWUKNKWMHOqPGG4FuPhi6cRSVpCIZ6AQuLD9BmlZgSBBG3qxldIP33jbe5TDtztbmxa4Ma5dv3K1nD550vXC7FK2sWKbtc2t3bK2vtljIBn3QfsXr9wo5y5fMz6DQyM2kKB4QwGEgaQJ5llBYsYTmHF1VV02A4nvoT+KqAGVddMz7TFMoqRi1i5tVCK36BoDAHX40Qe3yuzMtGg6W2ZVbpRS0Iz22oRu+KWXT1Aikl9k8eTdFGq9Dv/9/bQbeIKikB7KPraQ41BllGUoe6BXr4DfEfRburpaDG9pK1/ytJILRbaVJHQ/Fv9NA//0HH/9I5rC58yFIytbvMJF9YoSCf5YxUCyn9VLKO1t3BiEdhM+8+d5tTO25tjc2nbb/uijj73Ci/Z7++49HyJNHmzNgpEEXgNHn3MjnFGmYYxi1ir3tEFWsayvLZeV5Xuecc6WLhfPny0XzrOlyymvxKJePTtedTwyzKzn0cKWTYeHTWHKv3bVP9q2aA4deOZqIyT3bvdyomgUWnHy4r+uNZ4AZRrkTphcE47ayL3fOT2FV3M7VJdFuhio7ESDYV1FaafbDCQA9xPqRzEo7IovNh48LMuPH5et9Y0yJ944feKEV+14exaVnzBvP3pUfvj+zfK9736vbKpPpA/A2Hjjuee9ku6Mvh98A1i1g5JscHyyHKs/PeagdtXb0YbqZnur7O/slkO1RQwTKJG92kVlPVDRlidK2RXTeGWC+IWZ5Jvb4lu16UMRhDIdKPyO+hz6Js694OBxK/aFp7c8gY/0nTrWlbbUayDhW7F3xAqSRjvaBxTk+wL9qZvKn+I/Kwb1nqqAN10lAuqyKTfpB2lnbmqEVRpHSgNFZ2aFo6jGoeYjEMVVSqoLeJTcmdxAGuYP4wV+tJvkB7R3NmSq7+41kAD4+8d70ldk00VXcPcKQXCivduF/saGMC18ddviBQXK7HjxPf1YF0fK2y2LjUwKi4MmVqrqPfRvB7lbqa56tJGDfOF39cf6l3K5fZB+pU8PTo1+GMQIi5KVCQQY8PnWwqtXrlx23vDFvXt3Hd5Kzt1sdxPaCS+FafVmXOUPmVu5CYdxhG04H6tNkAc8RPlthNH3y2VX+s3gRB9BelYSo/jXe3BnRRJ9HHxAPj6XQnmqtoyff3S5xgByUqetXtuVWeniMbVl85C8yd59JB2sz1yhv4Cm2Yop222Ft6Dr6OiAFfzexnB2yistqdcY9+EP1TNG+rGMfQ6x8ikjVhiywlJB/F0Fb1bz2hAi2mIgIb5X9fDdpZ5FK8pMfTMuoM4aYHjhuw9fQDviUicXL1/yRA5W4zIRwuMOxf3N3/zz5fOf/4JXj373u39Yvvu977tewItzy6Drnvp7+gkbsfTMtpPQGjpE8Z/nlDNlbe0AP+hAmLyPgZ56xDDCKhZ4jXEdDkPJ3s5+WVteM37wCZMO2NaTlZge69a2lTqhvqB/tm3j+y5P05Zydwwk5glehZ50iR7z9+Df3rvPqPGJ6/i9fYHe8b7XEbbdwxRcRxj/kTZO95Tb+dQw8J1aXX5CmW21xsb1TeQ9b8WDgNNV/h25hP5C9+DF2JQy4D+rb+yCaLiksfZJjcPnZ6fFhxP+opEBtBcWnfSVrUD3unILDoDvc6t8xT9eQVKhvRB0bn1T0zSEF5prQN/Du9YPmEfEq4Mq9/AEY8IAV7GR68F9aKdvJ41Gb10dmPvE4d7XBs46+YfKPwpPhQdqIPw7dBL8SLifMfQNJH3oQx/60Ic+9KEPffjM4Bf/1l/2ODjKC4FGvxY+JHhgvGhb9rA1VhuQsyoB5QQCKQaStbV1C24ITktLS+W5558rf+7P/TmvIGGLqJ2ttfLk8X2fB4DQhqL0zJkzhe1+EAzJky0Ctne3Oltsvf/Bh84DBcDk1LRwzLL4gkpZAivKMVYIoMhkGT17wyMkWuhE9LHiCZyjIJBUoedRpafyjLE91rDiDFrQtdArl1mIzOyUwGJFBNeqxPEBoxLGD5mdF6VoU3qsrrLS4kG5dYvVI2tOB8MHNEGBjVCD8oOtt8CJmWysZACs1BEdUbBTESgT2NIJowo0B4ejo8xSPHvubHn+uefLa699vrzyuZfLiy+8aCUEeVH2vQP2fEdBguIogijCEzSPAk0C2DHrR0b9jMA3PBrhB6XD+uZaWWF29+MnKs9jl8lGkk/ul3t3mUH/qCiRHKwtHtnbXdP9cZmZnS0vv3itvPDCNW9TMSwh8vhwpwrbEsybYAzvqHasOECwN40PC7PrMQxlG6Nd4029QqcJCbooFTBgWAnk+uI8CqVU00URxD203EJpLfrjD3/k7IcopeCDRQnLc/MLZWZGPCO65NDeKNrYYopzMoiLULq2e+BVNCtPUOauW8DHcLO0sFAmxzl8Odt/7FpRvif6bZeV1fXysBpIiviNFVQXr1wv569cUzkkoA9li60oL0SPY7bqUAOw1BksI75GEEajheogz3o8bsaSEqPWZlZqeHaj6Ea9Q1sUg/Dtk8fL5f7dh25ntBkUVxhSXEa9b7OurRgkUWWCIiirCvTTsx1+uqYtGJHOO4wjIqPSTP/AaxRW8D5KZZR0o2M5PJSCKlY3PoSmjESqb/njX5vpbeXAkO6VtvsfqzYSLEYRE8++tH34zCoE+dNGFUlpxICG4js5RenglUWiAYqVhcWlcvHixXL50mXzB7ShHd65fa988MFH5W2vJrlblldWjQdGRMoHT0ZBl3NXbCCZn7OSi76Ttkm/sLOtvuBw00qw06dPlYvnUdKdtFF5WAWhX+HgYg5pR+kIP1rhoXeUzEaPSmPw9axf1aPvdcV/wHzFORkpYy6Jo0B+CgFST0DqGoBmz1yJ5zvuq9+4+s5R9askgIMddREmZeQ4ODHvecx1ke2TFsT7tJPN1bWyevdeWVZfuKX2PqP6oT2dOnmyzGDwUH70Ra+rv/zeu+96BQkrOOYV5pVXXikvynGQ8pmzZ61kZUUWZcM4tbt3ULY3N61s31I7xGi/oza5v61+G0WqHFtusQpgX33qxpj6HiEOTzPx36s+VIe78KS+Dxj1itrrgfibNuZZ7OIXqEU6e6pz6p1VK0rECiy+G6xkNN8q9cPB7hZbTzvVRUeRSHsUV+segw/KM5PCKtIAAP/0SURBVLcN6l1BqVvadVwUlIlHUkPlmG37yN9O8dye9Ir3glST//mZvBofmS8qOM8apr3jpwYsOggnKtnv5IR/BweBeUj5u9zGo2sU4dlp6+qwNR/i0F64smUZhj2U0e6fVE7C07bgB3+P9cw3jDjQASVqwxc0bfCgwVA/6v/8XdF3lW8KRsAyqHEMxihoWNsOZYBeTZkd3IInzYXygR/tnPZ56eIlfXtf8SpQvtPvvfde+cPvf8/xvL3dscYdbpNqA8rL3xThyZiKSRPUYYeu5KF7lPqb65tlZW3FW1qiCDfN9J60QueEJ136tEZrio+f3yt/0xNc+KkA8Eq+t9Cu1YUSknOcmm6Hd0SDgXo+TmgLD+IIJ7qo3UAnDCUDg+o3xUvDwwP6bmIgx1Cidj864HEMY5OZmYkY5NUH8O2iHqnPbY2x2mHUHKAOrhgERkfUptX2qHeP10bUBoUHBm7GbvAF7QQwzq0wXOLtegX39Z0t1z3jMerPqwnFExcuXigXOR9P32YmQjDuwJ06fbbMzs6rr14tN29+WG6+/6Hbfc6WmnJbb8ZkxiQ2PukhbS58H5oFwLONUaAfV77DjJ1Sj+GLKPuZfJQJSM3AoH/qM3fVj7EVasamPldJtOFbRr4UnLCpH0jAt6H28xWcN7wg//QfPTxINC6qO/zTt9DWKVrK5SDULX1UD/0NTscXAnXLzL3Tihvzlp/tm8M/cJKz0SZ4uU+S64Bu8ffWWxoLG3el666zkxfpp01MjU/XcQ5ba82WBX1XFxbmy/zMtPzGjQPb8IIEdeX8havBeOWaEgt6UAmofgeYoNKgF9d673S6/smuJd4LoYX7QPOx0qY+RYuBUTl+TiZptbpwSvoH1qFt0gBSp7n62f97oOFR4/1YqMH/cUPfQNKHPvShD33oQx/60IfPDL72H/w3fEVQbYNwhHoUewgbKIkwliC4WXjRH2FYRYHAubK6EuWRhDf2CT91+pS3gfrlX/5lr3ZgBv3B/nZZX3vi8wAQkEmfVRQI0D5fQgIOAsLe/m5ZWVkuy8srZXllxYIDSoUoliO0s7c0M+TGR8cLh+0iqHorlCq4pwxdWQAhkhmKzDLc20UBxpYfbHfDmRcRoH2Q9VaMFCjI9tkfXngihLKaIltXkD4HTKOo4QyFzNaHTp6Zvr1lQxH34IA/ECX8QVl+8qQ8UfkBtt5hH2wEGQRfZjCurzNzlLNNYlghHRQLzCpDgcIscuoDul2+crF84fOfK1/96lfL9evXffAoSqVs/4VCgDM6JFAibKvOoDllQbwS1mV4YKwaGY7KyJiES+VJfk9WHpXbt2971ci9ew99UOnyk5Xy6MFKefjgkcugiiojqgsrfg9QfhcbDTiD5LkbVzzLe3QYI1U9tFWOlSMIoijAEP2gj2c9CqdmIGE7nHZuBYIwW2ux4mF8ilU2o6Y3aivKAa+RAz/SHdZ7rqTlA9NVhzzbQCLe4B6hF0Ea+s3Nzyt9DCQxBqD4dDrKAyWFhXX4bWTCtN8BL/E6SinCjKKUBRfFY3stz1TW/er6pvh2zYawrZ09CbujPrfkwuWrXkGC4nzIe6MPCX+V5lj420DSoCsWikL+D45qnfUKP3EfQ+DK6nJZVXthBRf8iSIWmkcpqXAKb8Xb8pr4KrOyUcRQVoejHhyWfMivV2pu7SjvmhLI9776ZfULfbl3nSt9zhxgJneMN1ndAj+jUHPqnbZKOuQdAIOGRXsPLfbJ1yVCOZC6d9yQqfo3xQwKMr06xNg7bNz2UJDKE16ZFr/C80TzKhfqVr/TZ87aQHLhwsUyMz1rPmP7svdvflTef/8Duffdf3CuDdutsfUT229h/KANbykd8sawDP+i7KUwtHHocLC/o7bD2URLnoV+4dwZK3BQJg541RVO7Ub1q2Sc1vAQ9IR3dVWbxs9Kqupo51w7BhKvMIqCHuAib0GXLnHUfRwKlm54Ba7ve2uDtNv90Zj4dyT30N/6f70bVh5qPcZzVFf10MZrfGikzI+M2WCxqj5l/e59GxxZUbKosp9klq/oidERhTDt+I/Uhr791lvl977+dTWTgXJS9PrSL3ypPP/SS+XSlas2mMCHW+ovWH22trpWVtRXQWfOSNpW345Ck0PaB5jZrzRN33rux576040h9fWil+kg3FmhRrgD4T2kOsaYODQyboraEIpxRWlBhgPxxp6+G/S1x+rLBkUD4vqAeKVPH1IGldfARiUQdWPNXu5tuK80xN+OmdP0ZWkjfg0fwNPiA9e165lk+Md1WAHUpzzVRuMI4moUND9XrvPvugZ5H3jqPZ38sBCprxMl7+jflbIzasq+XGv7brzFva/85b4TXveUmFnmrAyE3/FDEcz3AMf3yQr+2ld468jRYdelDboKz3cCNzbBmALDAGdxZUtGvusHnA8iWlrR2toL+IOL6ZfOhJ/zED74810iDgbPL37xi/7msvqAM7neeOP18vrrf+S+dXhQ3w/VB2Fx7m/pd638jr9p1pM3DoB36CfAta0U4B4/3oEjYT3uUHo+0wV+g/eEZ1NeJ71WN8mH5/Tz4ZEGrBLhPeVNX6D35HUkP5HC3+j6vTGNPMbas/+Axg5Dg4eqB/r1kTI7k3MQhsUnYxpToKSe0rd7cpLvTgzyjGF8rotw39LnakvtiXKurq7rO7pn+nDGHMsFMGKyJeWo2h9xGQcOM7ml1rFXY1I2iifcQnPGZKEzNDlSmyEIJcZQxsoLaHtC4yUm6LCKhC0fWQlI/72vsR4TZTCQ3L37wJNEoD1GGsag8GFWaNVzH1T2xsOEc/s3D4m2wrmND31ovO45B8/bZukK3VPe8CMAjeFn6EO9cw9dGLd26y+8Dqh0Lj9p2ZkYemaczrX513cxJoT/zBud57zD32GJ73YanOQll76HNsF9L/A+1/Cc08fVsKRvA4mujT4A4d0uaMvwSK231v4J2+nz6rV9C4mHs2FJtGXS1PzsoieBME6emZ70il/G2pOSS8a8RbDSEWM34yJpgW+3sEbL3xth53y45Wp/j0CYpMXb7n9DDeN4Pf6pr9wnvZoWWdrlJmGUg74Vh0LJYeXTDV8TqZfedzWyQSX0y6ex6Ikv6MXjJ4Xe+D9v6BtI+tCHPvShD33oQx/68JnBb/y9f9lXFBpNAGPwjNDGFggIdD50eBzhlO2HBnLmyCazw9niB2U+KxyOrRQ8K6HzhRdeKF/60hc9y/LcufMSnI/K/t62jR8oLFByTCg9Kw4kuLBKBEUaabBtAgYJrxiwMA8uhEP45eDcyTIyNFqGBnKQY5tViqIKwwflQLGJQoRVCRw0jjGEmfarK+vCIcaIx4+XLQCj4CYMDgMJcb2dg3Dw9gwqG+VDuD86ZvuGCFfgg3EGYawJ5aFbU7QPl+vXr5Vz5895FvrdO3ckdN+x4IvijZU2KFJRdPCerRxYrbAmh4CKQI0Q7pmfEryZfdeUPRyC+txzN3zOy5//879ZXnrppTI3MyfpCGPOXtnaRimtRysIMnMe2ljARYV5jEGEWebHZXQsYTZUl3fuclg8B39/Uh495GDqHMC/+mTTKxFYXXIsmqAIoezlaKeMjgxYCL1xncPvOaj9ShkfRfnCrFAJoKo/z9QTXdoWW9AvK0iiVIihIQYS6IOgTJoYXsYmuwaSY5WJ8ODOigARygpVK9UUBz5A2REDiWjIYariX+oGVoKfFheXrOiamZtXXSo9+XnrMUFmwyKoC2uUlDZmCBLZyhCE0QOl385COdiDN6JAWl3dKE+WV71aaHNnvxwPDkcRc/FyOXvpmss0zEGiokKUcNCn10ACOMd6bS48197B49QzZ/o8eHjfM5k5lJ/yA9Q9YVEYgd/OFnxLPVPGbm7Uj3Gw0qEqIuQHD+MPkO/TLrjoTznw71i0GlbIKLYTPwoflJrQiPAYWDm0t73DaEhc3jmNilaUXsKHB96Ri647Ku9+LR/10VG8Hik4wSiHygBFKQ/KLtotBkeqbUftGr7FOHLq7Fm3W+I/Fk/T/uApDCSXLl8qly5dLtOTM/Jf89Z53/3u98u777xX7t+/X85duKT+7aXy5S9/ubz++hvle9/7Q2/BhkGXtmIFrfo2nBVdKPB306dh+GgGElaOnDl1wjzh/fk9M1V0UEnYto57l0qFo8qicBqyMik8GoWo68wu7XhIfcPIkNqX6smzqytt3BYVzl765y3I6Dvd/uj7qU3o2sgOfVMpjU/a/Y5w5UwY6or217bYGh0cKWPsmS/+GVX/bAOJwgwrnXGlv7K84nNHth89dnua0Hfl0okTosOpssSKOn0HyJctq14XTb8t+n79618vg6rDs+pHofnla9dsLIG3l1VvnA1zT/WCUff2rTv6zuzZeMG2Wsrcq90m1I49OxslMuUQLvvHB2X5aKvs1RVZPr9E76DZEYpu4UbdDI2KT8RXKEcxqG/rewEd3XfVtk9roV+jvjHCiLDuHwcGD8r24TJoyNG2lD9Xt0HaTGgNnU1/PXj7K9HSLQBFmcJa6VgNZUDq2rd6GNYzBpLUteuQ+wrtnmtz7Rv/rOsFnju4PmMgAfI+8chTCadNynk2NIpk+ysw73rvO3h07zk8eUT1Q37gBy2hOQptK4vVX5CG6SH6uxrVHxDuQDSHl/meTk1OlelZtana72M4JgzfhM1NjRGE17PgkneKD5L8T7sjX/oHDN2sYPra177mvgMj+Dd+/xvlvffeLY+fPLIxH34eOo6Sl7wZ19hwgvKXNlpTN+30bD/dEwZ+oa8C2MKJscCyxktcGw0AxxFifM+trBcN8aNPYMzU0uVbZn+1E9oK+QAite+DQ9pnXtAs0rczoeRoP6sLMWhwmDoTNQ5ZoXqo8ZvypY8aHuZA9NEyNzddzp096fHhqMZzY+Nqc+r/MIiPjYJLejPSYhxFugOjk2Vb7Wf5yXL5+JNb+pY91HhD33+1WxyTJvhWjqn9Aape4TagdCd8dgirTTrfEsY24tU2JvO3Rrxw6uxpT4bAAE1YvvN8j5jIM6W2zRaeIp/448Bjj4cPH/vQ9mx3tuL2Tt1MTk7Lsc0r/SVjwxhkTGfRL/4ZywCtTuFBeKWdJ9LGMQBhG+82xzP1DN+DJ89ewaxkyYs8e10MqbQfLrUt6dd4IHXcvuV5DzT/jhO/egzAvd41nkjoXn4Bh6TLr70nZPMjDa+gcrqVRnKjI/grDjgoeaenOvPqEIXzGLreu/+rbGm89cukjLRdwkDTdk6dDSFqf3PT86azaQ8vit60qRH6TvLkp28wHznwwI/ymm6moZOPgYQ+F6dA4B+gT2Os6MScnqH33tcWPvUMNBriAOfXc8WXVwfKYx8ca3r5HzDtesI3oAwA/1v64PMjcSv04vGTQm/8nzf0DSR96EMf+tCHPvShD334zOCL/8//mv43gakNnPOMwImSaHZuzud2oFjGj5nUbJe1tr5WmLHvg9E1gEZo4QBM9ojHSHLl6hXPtJyawhgioV6CKIoehCGMLt5OoAogHq7rX4wcCHnsqx6BFOGYGZIIl2yzgKCMQOmVH3W25ebOphWRUWRxGPJaWVldLRvrOQsBw8v21k7Z2iQ8e5RjEMnMf5Sp2TohghIzKwEG6c7fOKD8RUDi/shKCvC3QlRlQTmAYNZLRw4pRWAjXcoFzpQdmkJLDETgu7wc4wOKGGZZgxOKHRTeKNyoktnZGQuypLO2tiKaTpaLly6VX/+NXym/8KUveestzjyZnBy3UseKiCMUEgjumYEIfgNHouv+YPG5HhwIOXhoxe+tWx+X9z5414ofaMdMeWZNr69vlDufPPCqni3RkZnS3jJpZLQcH7KC5LiwMuL551AcX/fqobERCczHu6Yhwpud6PKsgeSYmd0oufb2PQu810CCAmRGZR7HANUUC0rH4VEceNVClEXtPBLSdb1WZVJbQYKCiHrE4AWN2E98dn7B/qQJbQDqrCmNEJIRU1Ga8qPcMAdhMZBgWIM+KGPhD/LmkHZmw5pWCnOo0mIIO3X2XDl57oLqfcY4qYDmLeR9ZOGm4Ocv4Le5U7q+19U/RYqBpG7/tbri+mIFFSGFdgeoJ/JAyeJ0nEaAcOFVlBIoL1BONt7tCvjdfNsjN+05V8LTJjEuOt2aHnXMdirEQTkC70dRrKhy+PMzkhVvaO379r46ZpBSL55BHhQMPo9EXtSL+wsUebrShjhbhsPhSQwFKQZGFB8TU9MuOzRc21h3PcJXMzOT5fz5c+XixUtlanq2rK6slpvq6777nT8s7733fnn08FE5e+5iuXb9Rvn85z7n7dysVHvwwKvjVtdWnTftDaViO6ielTQqRJkYHyknFtVHnjzhLfZOLM5bocfKquNDeBalDUYH2o2Lp3ZGnxejHe0CPqdebcBTGaCXim86QicUl8zs5h4aQSboFlf7NXnmjJYo9dgiraOshrymLc+pCMetV+BomNnZoTmK8MRVHy3ajgymHxxXm5wcYWu8kTIqXMfl6Ov21V8fq+2w7d746FiZQ4E4EeWhM6d9qV7e/vh2+cPX3yzf/OY3Xb6Z+Vlv3zepPmF4fMy47Kgf2GJmuJWJ9HnE3Xd/crgbRSwa0EESqMQYAF/qSAirG/QB5y6H8KGtQ4ND4To4zArK8TKgcmCu8koxpYuC3XWhFNNudUXLqrys1GQCgPC3Ya6IB3ZWIKHwVRwMJKRNvQ2izO7ep13A30k09SVHe5SDHxSkvsuVdIfYNmow21Q2P/AiFdWK/tV6JV3/qbyic6vPpJ37DtRnKwh1PRqWUziS6GTTCSN/PYd3REfRIm0xisG8zI1RaOG4VgeMq/7pI9qKyaYozncTfs43N22A/oZ85E/KpEMtgQ99D99l1ZsVpGMj+nYwsaOoPTI+IL2sYqDNK7LrwE5pG9mKp1elkq8iY/h//vnnytmzZ20Mfe/dd8vHH3+s9r1pfuf7NCqeGff4pFuuVq8k6jRrfrRh4jRHGrgYM4q/YaxKXV/TWGZtzWMtDCVsFbWlcQ5pJg3Fk4tSOfwbEB14L0eaUajjl3v6kWzflbITt+HqLbbU9qlDr5jFQKL7A2/hyZlI8A8TJVhdMVLm5mbKhfMn3JexmmRyYtgGEgwRnEfSlOpu36on19nAlPrPA08meOedm4VznhhTbm+zckI0Eo5TU7N2AP0370hzYnKqTM3MKs1iXlkVjeAXeKQZo+g3FxdnymmNP8+cPeMtDVGos/KEeDQowtF30U8wQSOrRza8ipbJM8vL66Zn2+qLb6NYVzRQP6M40GuE/hs613psK4YYk6ROu7SnPcFP9G/gS33SZ4TPobP4mfajMF4F6rqkXuUgAnXji/77nisvOhf7U+eNH8gXaDyJI6zxwSkc7U5/oQnpkj6pO1FdHTZptXIkTAOl6Xi8UzjS9PeqGez4prEapBrUKz0SJ+lwaXmQDmNraAcN29i6tRn8p/QNZ0zMdpWzs/DJtNo6K1RjDHQ+OHCyMd8lEaq0eVWi6ED/4T7EdGk00hVkKm6tfRAVOnHmjG7BOP994V+3LO0dQFtRik6n+17g/HwxtGTYVlE1b78/EVpEXXtS7eDjSwtTbygfkHL1xupCJ8pnCH0DSR/60Ic+9KEPfehDHz4z+PL/6y/5GqEGYQnBJoIIwiTCB8p8ZvhyRVj44euv+/BiFLRNIY2Ah1CIUptZ86flTp486XNGFiSozszmLAkU+zhm1iH4RICKEIVw1UBPVSg/9EGVCLKM3tFpYNiwomBru2xu5HDv5fXlsr7FGRY7EnLXbWzAYRABRxscEGyVHsoRK8VQAnCNvGShwTQYCl6IGQgVUQCiGOMZhaAEK10JD50oFw6lWBOmCGfFs9JDaGZGOTMqUdpgNPH2LRICEZTXMIxsbgrXTRsKEJwjPG8bV8gyvzDnfZVR+K6vM1t904apF198rrz66hfKV77ylfLiC89bgYMweXjEdjDUTcoO8awcwECyNyAhfkxiGOfIbJYPPni/3Hz/Znn/w3e9DYVnuw8Mm84o3z947+OysrxqQX5Ygp7LgzB6vKPyZ1bn9esXygvPXy0vvPBiGR1GMblj+oC7xOHUMfStNLViVfWLshIlB9viQAPyQCDHiIRCY1zlbVtUqLrME1ZuKSXViHmFdyh8qC8ObUWRaX+VEYMEdcAMYwwkPgQVoXp+0fFsiKuCY+MBYZdnv9OVf2hGzAui2t5B2RdtUG54Bcl+DFDbO3tWwrFCaRtFnPBz+8G4eBJDIUL8eBkQrjCJ+e6ADPxoqBeD8eCd73KPUi+8e2T+R4kGz4O3ebYHf2YPW5lBXhSOP11dL1UZ0ZQVDic/p6N7I5JkOun9yHMF2irkiWGqKQAxWMVYQNa0b5QLrvv2415hrBAgUBLzOyCzRuPgCaHmexjBZQBXeMDK/mxHEkW2+GmL8yF23Wcx4xhlDe3F2/GofISD35iljZGVFWhiBxvQ2P5qfGLahtU7d+6U9979oNy9c98r5xYWTpZTp87YkDI9Pet06WcwVOE2NzDIbihNtWfXDQd2M8OZdjJSlhYm1D+etuLu1Ikl94GQ+mBvR20h7VTdjMuKP4o++hjXFVf3T0N62aPQhyfpo3QdGFDLGIxyOrTzrYDUEp7+zEYRtSUUOCapq4DwhCF87onTeKLR/Egk59BuhUi6Cpc6ZwZ5FNMYSCbYBlH0wRgypKCslsN4MCBHP+D+gPpvRg36Ku71/sNb98t7Nz/0NkZDzPiemfb35EDZ7aoNuB84llOZrXQWTaATiktWdxzZQKa2qXt5ps3QjlFY6eomPaB+AXoIB9o6RKd8Byrr4HBm9RddCUs9tn6CcPQ8qNMB6K7MjBPEG2LVj8qM5e7gWPFMS8LRjXBPnuQFTWmDtV6FA2XnvfmdJCpOrCTC8sG9UnK+3A8NchZCzkNq7beFcH1Sbq74+I/8hUitVxxt81nAryn1MIYd6trAd8Sr8QFo63JVOncMJORDvuDQXA3LTzeE8LcRmtJ2fQC1+le+C1FgUgalBE5yGEGCA2iED8XRrnvqABygaZTpzOBnleeo+I/vXZuhr2+reI3vj1dlQX/6ZeNFeWhTrNzMuVO0d8Y1vGXF2IcffOB0UNZyBhcTGTCATY5OmM/pa8zv0EJptT6bcoMb3x7aPjwG31IOVg/hP6bvFmWETvTtjG9Yzbah/ueJ+pgnq8tOhzYJn/n7Bw/Bc+Cud8rONKIOSb856MDVfUmtX+LF5VswxCowuBui0ze71NQp230xnmB8cKh2HQPJ9PRkOXlixgbF8fHRMj2Z7RR7DSROV0nCM9wfD8zo+xUDyRtvvF3effdmuX37lsZ1pM8ZH+Nldm6hTM9kpeemvnWs6AB3+vPpOY1FlS6Hlz9SGoyd9lSfKNZNS70Dj7PqazlQ/+q1a+X8uXM2TEMfT7RQeNoZxWRMwXkkHNqOgeTJE4xStf9my9X92qZF1SN1gNQnbXZ0fNL1yNiqMw5U/wcehHVejD3FZ9CNPom8zOfVOOLt4yrfmuSG3HBmGVuL/XFAWZsDv9771oYbkH7LANxTJ4zO6FfkWdtT+/738kevkYQ0uQJE643nfEX7jCvq2ELxhoYw3HOlrSUccaCPk9A72uCI6AYvQ1N4yCvCpnGsCmOMHdpCZ2QIJtK0FTr02SDjJPUP3JSL8qKtBMesIBE3y1Evnliie/r27nhDaRC2U7jgCt5j9Xutt7w08M7hql+eA6a5oBsmoGxcxb4C7RWdpfDl9yw8lSc4ckMCnUTk35M3SQFOy+XKs8N0g/2x0FLtTfMfB/QNJH3oQx/60Ic+9KEPffjM4D//2/89XxmQRpgZtLCB0MGMd7akQQiJQWPUgt0bb75Z7tzNYcUIfAh5KPSZxYsgRVhm0XkGp9yJkwvl1OnFGFqWFr3vPopjFBcI0QjZzJK24I5gJYEk4/7jwkzw9bXsx43Cc0NCK8oCb9e1wx7WGEk2yv0n98vqxpqFT8LF7VShsFjo8nYTEtoY8OMdZRWlR/SI8Ec4XISRCHAWXPXDGNAEKwRa7kkrMwZTBgQ9gDgzPkdj2uXKVgsTNc8oHSgr6YAn4PutGHxw2fIrSqKJiTEfLMrqHPb5vnv3dvnBD3+o/I/KpcsXy2/8xm+UX/u1Xymfe+WVsjC3KCEVvWC222JFCTIOQqVEUL0YEt22rBx++Phu+eijj8qtW5+U+w/vukwRbFPXzKJ/7+0PvSpiX/XsLWvGJyywCqUyPpayXbxwqly9cr7cuH5DQuyRhLNd0wZqREgVbfXMPXlYcXd4ZAUV2+KADzPuUXgQtq0gYbYoh+pDX8mEHQXD0QAztGPgsoJINCbe7h6zg1E0o9uUMC0HnUV2C8CshrKbzQHaMZDwDiUWdZP6hmDj4n+Uz2zVdiC8rGxVWA76PDo4Mn044wBjSfBiz/sDGy12WJUkhKHNhNKZVH7cD6sOBoUTtBlkFQxZwYNUEBf/7wL4+ErGuvesZwFl7fJhaODZs2478GsMJBwUzAxjgxJvfG5Fo65WhlRoeaE8qej8RIBiEKUC/QB4UjZonnoOviSHogQlJvXHlmBuV9DdtE8bS0mpAxQWvE99QGviAuBNOyYPq3cOj/V+18ZQDBT0RU8es03KsrfGOXvuvLfPol9jJcqu+APF3P1798snt2/5nn3n2V9/bIwtVabUpjnXiBVJ6ne24amWN7PRMXAdl1OnTpfFJRRuzHDeLmtqs6wyWV1dKRtb6wqXmbCpF1F+gO2YdsoF4XT50qVy6cI597MYpXe3N736ANqUY/Fvqws56sJ1VXkc+qK0gW+pfwyaNgyIXszUVXahp95bWa17HEaUTnjxKvf4e9atfq4vGpkgvEBeya8pv7jfZXXa8aFn7I6z5c14jN6TE/pOsAUifSHGkjqbl7NGdtVPc6g5fcghBilded7dUF+3tuZ+Zlv3+KEYf7iyWZ4sr6nfWS6Lp0/qG3JStF4qOwf7ZUO0pn/fFr14pgzw3lbtR2lPOBs01L8MiD9cHv2xEowS6qJy8Do8qEqqSkP1B3IYMekvB1QWjBmk7/LLUUc2RkFTaEj/qvvpqWm5yTIjB04j6htn56fcZvNdyqxxtnzEmEqfAY+Rp7874pW0Z6pXNWKtnv6o76qobhAWUDsbyAoS84cdfEZdUodpP25DlLECuJEW4ZJ2IHWeK/6kBQKc5YAj+xbaBhzi8+C8kk/H+OE8ElohO+/Ju923tGgbtE15uq+F1vAA9CFx9xGkKxq4T5Av31SUqE5TvMiKLQzjKL2JBy3gQ7bdIm363umpWdOXb83W1kb6FLUFt1Gl1+mz5AiHohelPwZTvt0AKywxgNMv+Bsof74jPPM9YwUJK9IYl/jbWw11lBsHzRgvsN0gqzg5M4F6J09wRgEMrnz/4D/86NtInzQfLz8pDx4/tHE3kyiYpBDDB+WkDADGIHiOcnh7OXUKbpcjMcjQ53Rrs/Yv4kOuGEjYwpS0GGtgpAVHVqcp5eCq+7aChG21qD7wxUAyNZkVJNyPjAwoDdJJWiiZ4fXBoXnhfuTtrF5/463yzjvvlY8//qisb+wIZ40rlOCsxjHtrDCMF2vrm77HQDK7uOgwGKJSJ+o7xDNtBQmsOyL8Tp084cPYn3v+hs+OYSVQoxG8Qv/F2AE6ffTRLW8vykqWvT3a9kBhG9nlJ2ybyfchfaXPJGFsOzZeRoQD9G1jXQxm5E/YtPmMjeFpDCHwaNp4+Jpr77gDx/vmfOYeZ/ApzdZee13qLa5T9243rU6JxxNtMG2yxSM8zt9o3imc3nbed9KvBg2+Ac63xk2qcrXP8TfC9dv4KFfei+Xl34OPy9/6GfGYAnBuTVt1jTGEq2UG1TUrcWlvGCiARp9WJhuYh7Na1OnKn3zoW9hiC+OM8VRf0YzG9C2U27SXY8ve9F+ttyWM0nMpGU9p7KuxqPEXKLXcGLrjKMrUoPfeWfqme+9Lu+fKB2qIPq4boKUh6vkKkLdDKFL62sBTebckCNObeU+YPwlaDNLsTffnDX0DSR/60Ic+9KEPfehDHz4z+J/v/U1fmzCNszEBoXs0M9dQ8LCdFVuZoMS+d/9BebK8XDYklDKDGqEOZQPKaQQN4jOjMveDZXJ6rEzNROj3LEMJ0ii92VrFivCZmTKtK46VFmjCWRnC4B+l9NrqhpUOzn9tq6ysrFqheSwBFgHZComjbR+8izHBs6KroNMG9571hljhgX6byRZhy7JDz4g8s6i7AiuOACgDIidE4CAKgopnyA0z+w1FAoqFCIKERykATRH22Au7JuALAjVXBFrojaBDWZjdzsoPFCMtb9K5fOVyefmll8rJU0vl3r275fe/8Y3yyScf+d0LL75QvvrVL5cvfvHV8vxzL5S5ebaTGFY6KIFCF3BiJ5+dzQPPjCeN+w/vlI3NDQnxm2Vnj+0zUPghpBfjwZYTH31wS3WwbmUPB5TPTM+UxcWFMjfDDL8xl3NpcbqcOb1o5e/E+EAZHsQoA3UQ7HSFRtRBpbOFVOVjA4nqECUC/MQVongFyexsmeIgf/FLDtVmq7IDl6kMj4tNhvwcmsupfHt6xkBCndp/ZNRCMjPF2R4HfkMBjuEFmiPsExZehdYokVudK5Xis2x2tj0jndJQ1jHxDWUyn+EUx5xgxXm2QcM4cqTyEn5kfKIMTzDTNAabgaqMxYAxqrRCpy5fkJZByYbLcg9E4YCSIQoP8IQXrZSQSzrhfcKCJ+V3mlzJy1f+uHeyipI4AOnz/k+EGhbILFXxFgYkXjgP3dGfqD7IjzZCssyQN0/rOXiqDCgmnvqBjq5+xzUuAj/lUbmchznLWTJjnVUIKN6pM59Foz4rhlq2+BtzWvDapniMrdBY8YHCEYPr5sa60tgyjqax6pItuqJERXk5bGPG7OyieHPW7bnxEfxJuutqR8w+vn//Xnn85KHLSdnZys6YH++LJlvl3Lmz5dLFi+XyxQteYYcyqNRtbCiHOAcCKIbavZVM0I565z4GXma40k+ZVxXWBiU5tsE53I+hAJrhR7o2ioj2e6x+Eq6UjfoK/5CWI+TekeVM5yi5moPmGLXHJ8ai4GV/frUp+nO2gmFlCkpFtjZkJR+rc2g/bGGzsb7hmd6sluEA+9mZ6bK4MKf+YtxtFyORDaXqB9793pvl/id3/Tw1r35gdsYz67c4Y0mOMmEc4WwaygBf0f+Hp0Wv3Omn+qz6I9+rXFzh1+PjcewnTksNqG7jpvarANCaPmeA/luhUXCytRP9GPRD0YYSjntFK1OqQ7ZgunLpUjl/9rQNdSjcxsQf0J34nOmEIQhjM5MLOHOBbxrNAaxIO3TXH7ztZpUyqBaFbwpC+fTn8INF/VuJIh3HtyftMXXf6SOcsL1VZgxwSacSQ9DC6wXOOJCP+EHlPqaQFYjS3jmNGsV9Omnoxwxnp1F/rQ27r+SqNFobhr+hkRXIKJL9vUpZE6b2zyqL/ts/uZBe+g8fJq4f4BzrNziK0RgeTi6d9Hu2vMOITdum7l0OwlEUpUe/zqQClPqMTVCwM2ahX3/46JH5GbqiGA+9B9y3g9oOW3hu5uwuvmU2XEIXlx38q3FHvEWbgadJB1x92LTSYQzEJAT6FdK1cUL4MS5ie63l9Zxz9fjRYxsYoB3xMViSNv0j+fK9Ju+xUbbTzDfSk0TgddLrqZdKuoCXiMWogXFkbAx8wUPNZFD0Ald1aULfODJJYlzffIwDHMbN/Thlc/kwEjelOQpxeAcDwqzoWNRHrJUPP/pY/eZdb1O4u0tdolAftXFkUn0t6LGV4Se37ijOThkWTWbn5z15B9w5RwqjFauOhrxtKPhpDDExWE4sLXqLrSuXL5dr1656JQn9bTNkcEYJhg5oyJlSf/T6m+WTjz9RuqxSYIwwpDwPlL7GAKIldcA7Gw1EkEx26LYNwsBT9AuM4TyWE093VxSFF4Befs0NPMj3LVecvjwe52RlNzytvOUPtFQAp+E48pFXS8d8Y//EiX/ahh3t2uWiXWEKSHjjoLidcHLGiZ/uoUsnbA0HHajnNv7tjTcxwZZZCaPHihvnkmHE5FD1nAkzN8N2WVNykzY2853l+4DBze1E8RqNs7oMnqJsjPEki4ATftzVfDiXi8k5buOdb6tiqOhuBnp0z4K/HJQgHeqHkG3SAHUwJhwauI/rgaQKmDIB40YatDNu8pa8jTevydZh9G9AmAzUvqzGMd3lbKBSkETiNRF8o38tz568O69Jpycs6eXpaejxrKEDNf8fB71xfnzoPx76BpI+9KEPfehDH/rQhz58ZvB/v/gPfUWgw1mQk7CIQs2HV6Ls2tgoKytrEhI3fM/e++u6ogQakyDP4Jk4GEiYkctAnpUACOgIYAMjElBGBixMZ+YiCke2nOEg3KkyNzsXxfUEM/PGrDRHIc8g2/drHN65Z/y2N1lFgiJtU0LwqN4fWxAtEobZOhvlBvHAwQpyKxWTJzJglQ8sbI2NxABkYcTvIkiQRlcI6wq0Tfhrgk0TM1CW4Md7b7cwltmEALP8mRVL2SmjBUbQEeDHM7QjHsIc5TQ6ShNFDAoPwnG2CAL+5z73Srly5ZIPhv3GN79ZvvGN37OhA+Xtyy+/UF577QvlK1/9ileVLC7MG/fUa/a5XlvZKo/vr5ZPPvmkPHhwryyvPrSgOjCk0kiQBF/qndU5KJlRct766J5n51PeKdX3wvy8t7uZn0VwZVuSonockf+0tw+anhQdhhEzVQ+VShaWoZGeTE6VjzNIoK/rVTRiJjkKVRL0HtMSmDlMlVnAGBqIxzYaKByOBsdshECpBv42kIj+KErZSot0rcCQo27gy4OjY/FXZn7iUhdURhRF0d2JBq77A59vAB+jSEOxOiqeQWAfE99h7CEPH1Ct/Knv0VFWTuV8hDI47EParUhAqB4ZFb+KFxHycbpHWTUuHnR4sPAl971gelWgnB0lOTTUS5SO9lNZ/GwHT0J9pUi5Et2Z8B5ofs5Rfi1n78FdwWFq+AbP+kXBTj3LT3GNG/SmL1H9RDkmAV88hh/tbUj1acR0j3KCn8EIk2b8Wnnc9kRrciH9lAywj/2oQFaToBxMvAG3PfolKwzFF9QnBhIUbdzjslXZZjk62FAYZvqq//NqIGYAsw0KSlRmSU+U+fmlMjsz7/aGsYutYGjXlHtnb8dbD969e8dti36JMsADxp992I+3vYqOs5nOnDppBawNBKIFRUjxa12oDDayKi7lQ2lPnbo/Ez5E4Bcq5nooeu/vpa06CTnavfvzPQwk6ecxkMC/OYsEWsFLROjkruRRxjXlZvpRHMpizozwigv4W+9Ii4PwN7d26nZjq+XJyqqetzyzG1w9k9oGgQMbQBcXF8uZ0yesHKP/29lmm70Nn7vw4bd+WJ58cte4j0xNlMGRYX9PNtSP7RzuG4+9Y9Wn7gGMEQdHVdkt536nXuEagwo4SCEpp3yHB2ZVfpTJBz6DRIU1ngd8DPRM36tKK+pNVJecjWRvfxcGVV/Moqdv4ADipbmZ8su//Mvl8+qfr6t/vnf/nsqyU4bHph0eRSkGEhTazHh/8OCRz7Jg1RGrkzBOGEW5VgYrsY069YPSLH2qXqVsIHOs/u2IlXB878JnvCMh6pR6af0EwMUGEoHDGfIuYclLzzVrwhwr3RhI4IzEiUGBp5aX4tH+any/qe/5ddKt5eRd+Cl9A+MMvnfQEyMhofKe2PkeNkMqaJOWfPxN8az1qoSPMYG2oUiEEU8Qj772xOIJ4wI/sjoz7QAzOLiFVhh0qS/znXgSpS0GEniBOBgmeEdeFNxxFJ4+gPKvPl6pqzuyfRI4GOEaFkfZiU+aNlro2r7z2ZYqhhM/oxyemPDEEgy9x6qGPdUfK9VY6cD5R+QH3aCZaS5npa7y5p5VCG7D9B3QSvThW5FwqRfjxriHe+xnh+CY1SOsEHE/RHMYUl8sGo+NspI0K2yYJDGj77/LpD5+dFTf2TF9K20kIW7qWJzn70IMubPqe1Xvwv3e/Ydl+cmKDVdq4qInqB/pGz2p8k85/H21l48+vlXYzhDcp+fmvF0mPLKyztiUFbcYMZPXiPhhbnq4LC3Ou6+9eOF8uXr1arl2/brwnfCYAvounjhh+hL329/5Xvn2t79b3n33XdFq1Mbw+fk54T2s+sTYBF8Id30bRDy3Rs5Co++BdvAF42dWxFIfOL4BfE88loSva5086/TPVxtC5MzLcjQXddXm6RhI3LOFZ/WSH/BUevw6z37peyvYRRvzAelwz1X4syoWHg0knt8RT9d277eK73GN0+m+B0fzWee5xde4cYpxcd4xkQh+YizF+H9W38CF+YUyrzplG1lWkTCZCHmgk4bxEzRelXN/0gG1a/Fsekg9qUy+2um7oLKFBrQ//PQTXipCii2/lhoxj2pZ8aM3A4RJGfEkmAq92QtcFx0/2pYe9a+1r6ALDmn/jIfSLgR6R10XjCMdA0nig3dwB4MaXtDSdlmqf+/7hksLVx+c1qfCM941hvyV6h8Xpwc64QU/PvQfD30DSR/60Ic+9KEPfehDHz4z+Jvn/oGvCCIoElCkIWyySuPRIw6qXC6ra9lSgneZXcmWB5s2mHQNJPuevc/wltl/mcV/bGPBvvdhP7BA6nG2B+nMQBy1MGRFlOAQRabSQHHB1kUI8ozrN9e3nC7PzG5MmAMJ6JP2x6gwMClhUq+JixCOP7MErVCWYGElkbxJz0KdhTtUZ13hAgDnzkza+kz5uKI0B5rwCiD4ZIWGElcynvEmwQ4FKvmAK1uAofRAKYhQljzYPqG7+gYFIYpQpAzTSWmjZGSLLrb4uHz5oreJePHFF8u1q1cksG+VN996o/ydv/Pvl2/9wbfKvXsPyomT8z6T5Dd/8zfLF179vPfeJi1WohCeOvv4g9vlnTc/8P3u3rbqfE90YnaoJMXBCHIoiba3c8g0s50/+fCu/I68HciSBNkTS0s2kEyMiY6qV3iDGYLz81Pe5xsDCQe1A5TDYp1o6BUk9tE7aFwNUZSfmeXMJgUvAMMIBhJmifqgdgnUqMcIS35be8dlG4Xvbs4s8RYLqk8U4W2VghXKg/CWypUsTXPP/FWZLXw3h/Bp5kSUTr0yI530VGGeOcisd5QpQ2yNJdwxzowMjfqwac96ZGXBxJRxHRphKy1mPYqHhcchyuaKJwdAk8+zAu/T8On+4AVYeaJ7z8hWUCsFdQOfw3MoZMyn5KkfPGe+w6Gs0ZVy0RApN0I7V1y2Hcp7xyPDem3ptGcA3mDlDTSMgid8T12xbVTay6BXUtA+XQYXjzSED4YSPTt/xbXTvd+Sl4A0XF/6GdeeH+XjPUrQYdX3gO7BxWeNbG2ZFhgUqBdS2xUOgPlGdMPotre3o/5nXfy3Lr7nyhkl2faN/ejX16P0PGZ2daUnWxDOzs3byIHCjbpFwf9k+XF59PihZ5ETjoOi6Q+mJtUHTNA/DltJZMOJymqFicpP+8dxLy8D/YYNayqLEA7/mI8wlGEAhH/xS5lHhkk/4Rt/Q29WizSjN1eqoNWluiJdyY1n5XMMAiqleRZFbq70pdTLttoodDFtVlbK4ydPrPhfxYC+lVVo3sNd4akX2szC4kLKojoYHQ1+8OrujvolpcM3Z3NjzTSjTY+s7JbhXQwRoo+/IawkXCtrCr9ztO+0DsQ3OHCDn9n2y/wSdjLAWpx/YuU6fO2yw9+DZWxoQfd8TxRP9WCiw7tKgBUIbQWJQodvSX+AbXZQHIvWqiiMPuOjw+Xk4lz5C7/1W+VLr71arqqvfuutt0STlTI6wSHTMbqzxRYrSKCXDSR8W9XHY1jCUAXure1BZxdCzvXkFSSsZZEXPGOn+j0aVl8U5XQzkJhXFINypqyknX4D8LdQV7c38rBf8m+OfJ290vIWW9BHsWhv/nNcnvAXKPlOXvRJzqCG048k/S9Juwz01zH4Dng7qmYgaatPTQNFAF/491Dlpx4pN8YLVjFZkTqltjXNGWcxBJANRi8rpcXcZA1NJtR/88A7r/JTPukrE9bjDrn2jpUcfH9PnmDlybFx5Nw1ygn/gQdxOTOF9DmLamtty6uC+ObCV27PtB+9J1/Sz0q70AC+MD+pPDnHIgaS5jKewEDCihKNK2amyoQcZ4XRZuAfVvPS/nwmnPooyuIttxSndywGPcnLvGIH7Wnv4U/i8b1rBhLKTLXnDAf6EgxS2ZKMw9inp4ZF/6kyNzelMcGMwtGXYRA+dDmY9T8xgTJceUErtVufMSR8Do/myu7uoNv7Y7UTJr14pbLaPIexsyIEMh2XbDvHlnScCYJRiDYyqT6X80Tgg/XaHzUDCWyDoWZmkhUkC+XM6TPl4sXzXj3CNltTU6EntF3SOIYxEuOOb/3Bd8q3vvXt8sMf/lD4jpXFxVPl1OlTSmtMaed7v+fzSFJnrEjd2FE9Cz/Tr/JTeCg8xRWetQEUxqTeqQfR3/260uH5qbZXw/iqNsJkCxeqQm/YVp+Ma1yn9IWiTwcUjbSaI3zLszm+N+qNHbxmX8O2MC183hGf/PBv6WXVCDzV9WvxSAcDyfgEPM4ZNVk1Pjc/VxYXFuzYcpcV5GyzRd3BL8oxWIGU2j7PTq8h0gOES6uq4P4IvhadDjnAP98GkUhphw7NeEq6FK4z7sDpvYG8VA7fKhPGfh0ArUq3zsUEDH7c0p+ZB9w3klzGSD5Xz3UGjRxcYfRPbYx2BriOa8Iut34dkDe4c3Xd1Dzb1ZCoScd4+SHhW6Y9UEP8KBD0U8I/C73xf3zoPx76BpI+9KEPfehDH/rQhz58ZvBvTv9HHtg2YY5tamwgQfB+/CTbL0ngtxLUQjQC4KEH/iiiEbIRRIiLYxyO8MSAnEE4qzhQ7rB0HKHEQ35JArzDgMFs5ISPopwZxgi6bJOD4Mq7A+FEuk5PQhh4oMSwACahgbH7wFAO02V2KHmTF8KYjSryjxEj4oYVkxYmg2eb1djAilMlSvoNX4Sp/cMdyaoSblC0InzJD7o1YYO0wJdZn2xDxT3v2TKGYT9CEbPFEeqt1FO6CNOU1wKlBDSkMBTxCPrMficNths4e/aMt3B55eVXdL1hhfzOzlb5+td/t3zzG98o3/nud8vB/q5n5DFT8tVXP19eeeUVz35lj2lm6IIzdftY9Uq+EGbY2x4MGJe93WzNg8C/ub5R7t656y2DHtx/ZDzmUAZ7Zl+2PmBGPOcLsJpncnLM21lwRsrszFgZr+niqKX6p+J17wEEOmZchudWvDKJZ+qeVSRssQW9oQ2zMzGGQa+17S0ruqm3ZhyhTuETq/HIV/XblEDey5tDo1UO/DiIP/ghdBozP7craKJ8VWSnOzZSBVo5VilECchMWVbRcAYDB4lyiP6kcUE5TB07faXHdluUtRlj8Ov8KjHMnU5Wd9VFsG7PvOsKxSgRrfTFg/i6EN6Cv64Jo2crFnnZTbOlGwgO4AJQNoeT45400gZwNU/eOb7avviFNgm0srT+BKURnvjTplq+PLc0lAMxg4Ppk/vOe7li+w/+UZ5AW+rV9e576htFJDRPW6NuyJ/o8AhnsVCXCli81YzqEr4mfcqIco8VLhjgWGlhXhMvMvOf7ZBoxxubGBqzfQ58hLGN/sQKD/hUeBMfhR1tDsBgymqJhYXZsjA3rjZAHUAz6JOr6VJpY4RxrWb1T8mm/JRd/JP+IlcU+ShEyd9b9win0DMOcHLys3I8LOS8iD+h9gw9ElZhVMcoczEIUQ4fQr/CtoZrNmSi6N/bjSLZbVKOunYfqjTct0Jb4ULdkA/9Mt8L8ncdCAMUyNuiEX0+fT80ASjf8cZuUWz3Z2yPt6v43qJLfdSu8gWsyMIpTeovxgVe+HXnCr3xd9m5dzjijlZ//aPs0NRp6rHSNn2y+FlxqCcAxTlnKSik6xojP6uBvva1r5UXX3yhnD931opc+jRml4MHqGAEMW9gRHu84sOlWZHARAPOKoCGRoVfVdYZL3m6LdJOjGpv3WIADl+3GeYdILEKxE7d893KRAYrGu2CYNp54uQVeaguWD5HmLzxrwaQd/IjK2fnq9JRWbNlGeWOctI/1TFtlXbHGRUA5d5aT5tzEsKv9WuHGKmtVN/zdxNDCMb5U2dOl5NnTiqNiTIyNloGvMJIbVd8tKnvQzuPZJ9+iP4JI4H4Vui43NQdbc40h++Es+kpv7TN8CJbU3G2DH7ZblH8pzwYA3H+CHF4ph3Dx1ub6w6TsyYyPuK7Qf9DfqRLWPfHAu5bO4QmlLGzekRXts1qBpKUlb5GbZZxhPubQZ8lxooSVq8xoQHjCYTPgewZq2R1SPpZ2qZn8St9+AZqQAcMFzbg0ABYd6V6YmWbqjG8NXCg+k475WyRqcmhsrS4pL4NRfeU0oqifFTvbPARfhjFoSF9JOA+Q33HyNCsrsfuU25rnMGYBLodHUMnjFGcaaf6oWpEKoyIW1s5w4fv+7C+5RjGMBTvKr0N9UuMC2i3GGfYRmtsstjARd/LuIRxEeMh6AY9UdLPzy+a7rTV7//gj8obr7/lLRKpfsYMfENUeuFN3TUHBtl2b1l9o41K+MOzuFq30LqB+Vr+7iOheP1euY3VcG4fLWqCpR+Q64DrJq9ZTkR8eKeNc+zEE7ByEqDOA6wQhvdd59RpAlntHn+1deOYOHxnYxynryNs+JRwNuaLbp6UoDGx+0vHUj4VJ+gcPhtRm10QrWfdn7NaBOOIzyFUPUBjZAHS87dcWbWykKf7jooTZWp4m3b1Htrpa2q62Ac66YF2Br/SJxl/SlLxcz3x5zD0ixnj4A0BM66ElqmnY7UFcujkCxGdqtqx/vmML/EJK5Xp6/mGrjxZVnvMJA19Ccu4aMGkn8XZaY2lJ9yuBsBPjjxTMd10jQz+glYHBl0oM3/GR7/6JuBCcPWfb5qX+3K5lmrnUnmrF1oUAnTf6q4naEWvC47UjdnA9H4Gev24T1n6BpI+9KEPfehDH/rQhz58RvBvjP5dD0xRhGXfbA4DZUbeprc6QQiMYgthvgnRGCEixCDvWRkqf4Ts5h+nwa4G/Iz3ubcCRgEQdhgIdxSLEowYECM8WwGxmxmYKAl4H8WOnMKMKA5CTJTluy4DgtXgscIdZrY0gkPSR3mk0bvyBEfi428BT+8Q7vBvigsP1nkP7hKOmhCFggel0v7xlgV+DC+mg8qLEmREgnRoEQUE72dmZq3g4BlFKYYn7lH4I5yjrEcZgWIwysHgjRA2PBphETkGf3CemZkq586dK9ck5D//3A2fYXDy1Kly9/at8vrrf1R+93d/t9y5datwNgu4vPjCC+XVV78g96oVFdDUhoERlW8kdYYgjTKBexQ6bHGD8OxtzVaWy3vvvVdu3rxZ1lZXrERla6AoXxPfdK11xuoYVro8//zzZX5msowxi114WHQT/s0BvvKnKzjAY54Bi4FkPeeQgEdbsYGCgPwIZ34U3TZ2Nsq+aE8eMXjgyBOhVkI5yhnVy8hwjGw5THoqQi9hB3P+C0KhSOx6pvobfiheD4aEnwT3pCUeE66EQ7ELkFcUVxiNlL7PoxinaEoDIdel5yH3uvrnZ3vxZz9hYP4ECfOckGqu89wQ1CX44uJP++gN39zBkXjsiO1XYCYiciFc3js5rrk1YMRq8Z0myjUJ8Aj/nTx8JZJ44FjtgNntJEM83nXaes3H6ZF6BHPK3PLAVYqYxqaTnNu83lnJMaj7wbTr1HnqOgqc8FpSRVHAVmpsSzfle8cZoN6rUgejRq9CBj5VvqMjKMPgbfJN+bhS37QfZhkzS5sVdSjrabf0edADHkEpx0oR8qN/YMY55fJM5RMnvN3L0kKUrShzbViQcz/ivhVFMIrVKGgpdww8KQNgukCPShtwpxxWqMpxwLKoQ0iFTXiX0XxPWUN94rZ0wZl3Tpe+QDjQpjls3ofZ339Q7t27Z6U/5Wf1xeAACrn0sZSdPq8509V5pS5pzyhAmRVO+21laG2ashCWuJSBdr+9tVNG1E4XFhYdBnz4PqGkbnSiznCpA/rxHiY2D9db/epN5553bNGlYJDDOJn3/M0KHwHcNwBfHl3HwhfeBrfW97G67yL98smTxungEP7gG5U8SQveIs7qypq32uJMi5XlFX0jsnoCvJw7+KjejJwAf2iWB7mGl2eXd+nt4A6WsK0OXLeic4z6OU/J5TQ/AF2eImq+3bynXaG8y7eNn62VjqZ3GEicFXkk8/CR6lQ4gebBAf2PO1nlz/ZoUaBPTo0bF87s2N1S/R0oRcqhsISH3ns+F2vPuJw4uVQuXDpfbly/US5cFp3Pnibjsi+8N0Q7lO2rGscsk55obD52u5Lb0XdD45kB1VlWZIFqlJgoKDmjwApdFJbKnbypQ8oCDTn0nPTAg7pa39iygpdvCVs6UnesgNnehsdjICE+cdMeGIvwPYfOlVfJ34r3jEFa2LSjMfVH+n7pnm9Mc8NscTV44BVZ2Zp02u2Cdkk7pb1i0NzejsENRW2+RQ3CD+kL01bJFxw6BhLxHaseCcP5DcPqe81fhaUlGZsxOWJqYrCcPnW6nDixUBbmJ52WzyEZw2BLuvBJt49gNQQ4QavJkZmyt7NfHj54WN57//1y9+59jTm3FK6O+aiDI1YzmtFE4yOvLgF31NxsbZV72lTdvk99A2SlfU5Oi1aTA2VsgpW7M+W5554vly9f9hgKvBgPZHtDtvDKYfE3b35Y7ty+YxpwVpONbKIJtKHduu50zT2r37bFcysqU+pP1el2QT+S9iinaxsLuEyqD9IR6vKKv9uUPRrQlrgqHEaNuqIgnVWrS+6VNj/6rZpW65Nbux9wu3Vies0kAMUCJ39La7bCB6MDdQTEoEC9s+oyaekPzrGxg2+u24vy4R5jcSA8zbgaHuYMEa+cnJoqZ8/BJ4tuMxhIbBzRe9chdDX9oBA1mm88Trf2T9K1HALi9V5VI+VgQO21xucX4Ipv4segGz/loiv9uGKrTqlHt3nhQ1bh/zjy8Qr1oYzH3S9qTKGg4lHxgm52xTO7O3tZ2QzvyD159NArJDGEjiv+XDXwnlObWZply12lrT7xmPOzlOax+nIM938ydOng21bU7g2FbTc9/wP0rcgZQDeq7sxfRO2G7t7mXfe/XP66117QuKkXWppPp929b/Vvvu0bSPrQhz70oQ996EMf+vBZwb918nc8OPVKgQcPPAMxAmEG+TZYoFyowrMFCAa2EsgYzHKP4pTZmr2zIT3QteAmYYLZSgyiUbp4KE38COkIYAhmSQshJQKpjSJKy8pEpd0bHmEGBQgKSHAC/6FjCdZDY169Qfqk07abAAdvNyHhjjQI34RY7gnTBuhWQsu5jA0UX6Us+0fbZWg4MzNRapIHDmGw0QJAAYviAgUt71AIRNDmYFfKwGzvKOgRll1m0Q4lM4ILShvKgKIQ5SqC6BaHqG9n+5pLFy+U527cKC+//LKErSXPUHv99dfLm2+8Xj768EMris6dPVuee+5G+dznPieBdN5CM3U5PjlaFpZmTb9Gh5RfeQsXZkNjIFpdWSnvvPO23LueOc/2BydOLInG2fKCMnn7EJyEPPbqRkl49crVMj0xWkbZskvQeMHhqoMPUrdRNGAUuXXrlg1yGJOYuc/MOmb8o8gmLDQiT9MKfFGYm6+SPoImaXMuTbYq4aDbKRsvMAL5APVjicQK45Ulg5ntj1LPSgulSboorMiPmd9sDIehxLP8HDiCHHVGVeNHPVqRBQ8PRSkEh/sKj3Gt+DVaNCMAYjtbdQEkD1QWqhA+xI+w+eteI8gLH8LoPjxc+VjPgEpVjqrigD8S4z3gdOt9ew0axhkvp6P0SFt42nBQ66zRwbEGcblt4HRb2kC9TTF5V8P4kXqsSpFKGwK6fORDOHQ3Zinw5xr6d+s//Q3xg7yTdR7t+mwc5yPIO/zrCiTKrKvDiledpiB8n9Vt8CL9D4ZheG16ZtpKH/ZTR8EH0DdRBtKgH5iaHC/zM+mfUlfOJPnIF78o55I+9/A0vEV8whGGdowjDM+UpbUt9sff30UxiwK0xUXZmrZEGmRL/055KAvKVYw/rA6hLXIuBgZzFL7NIJH6Ds7jY5NKc1zP0LaXH7qu007rM3m2g7Eb7fHvLUMz8mBkPNjD8DziPelZsQN+OPAhbVzSoT+KkSoVL1Be7d63QL0Rxr5Xs/dWWlxNfznA19zCEbnpQL5t4MiVEJSRFSXU/bmz57ztz7z6W4AVEvMLM44H3Wg/0JLv6ar6OrbYWpFjMkIrF4rZRg/4FAcQv7XpYBbcjnTV10/h07/UYpCjQ9D3xEv5K92046yE6YSXI/3mFFTvQhMbUHqUrE2p6ERtHGn48T85gT/top0HweSCRtbDoz39Dx1Hx4ZV3l33+8MD40o1RgS2ZGLMwPhje3tdfF3KhQsXyqtf/EL54pde82qAcX2nOKAf3n345Em5J8d3b13fQowl0JOVHbuqH8qtf2VY6bHFGnXGyscogsWb8JKQ4xs5qbplCx6+j60OWNHICh8MJPAkZxNt6RmDBXRnqyXSxBC0tweP59wqzvxxPajw+R6EPum341DKNoW7wWHpn9SelTersDiw3Up/uekZzvuIYYOJGfQLVohDJDEzk1vgqzt37pf79++bPvTnniAgfDHUkCf9B/nSt5HGkMoFfqaN/I4aP6mVDBxTf/SDolPJwfYYatSdeXUG21ixxRbpMMbCQNL9zkfRDI42kIj3UBxPj82VjbXN8v7N98ubb7+j8ed94XSkcZr6yekJK9UnJtSXjk04P4yAg5w5Jzrt7R+WbfVxtBdvoSSsuI+CW2ViAox4a2JW+IyzWmSyXLp02TyEgYT+pRmgMCSxOu7Ondtqi6uiH6tYlKaqw2wDPZQu4zfOq6LtwgvpE3MWUfrB9OluM3LQ2XWOq20YSFjd1HC0inaNo3UECGcDx2AmZLizquH42UBCOvwY31TwG9Gc9sd2VdRD8CKd8GMzkACMfcCw9Wv4Ux6FcltoK0Y4UJ1xLVtEHtU+hPT8vXTZ2RJyxIanxQXOlzolvlgqC+KR+fkZrx6hr2RcC69QT91xC4VtfRIIJPXQJldquvkDjeaejKHf0ZBoleDGnV/+uvQ37UmGuPCOaGpamdfh/9qWxWPGSX8ek0BDVsqIrygoyWBmthFWbX19S07fTPqy1fUt8VHOOVMJTV/4c1bfg6X52XJWY/OzS/NlcSYTEwaYXIJ12OlidEkeDTp3jRb+H3C563cB/9bf90Q3JERAMcRK+T6YHr5Ci3pt/RO/6t94OMnWxJWJady574JXxCifPw5M2x6gHqF7+py+gaQPfehDH/rQhz70oQ+fEfy9X/zIA9O33367fPjhhxIU7/o5iq9sCcKqEowN3lpCDrDyRoNZxrmER2B82kAS5UgG0wyUjyPII2joPcCsNSvCUd5JUOC+AUIZ6SKERpEhTyXFwJ/BNAIHSgwrCnf3JGRIKB9ACYgmFaEhShquCFcoLcmfdEkIHBGKImApcTmuiRdDEPmTYVaUKJ4EMK6k0WaIUW4UjyghAPJiCwsUEuzPjUAItBlqbcshwqO4j2JDwpZwZbb/QZHAtbttWrL92OzcnAVLcOIQ89W11TKmMmL0OH3mdLl88aLfQ4cPP3i/3PrkEytIMKy0La9wFy6cNx7soc8hkJTNdBnOrEFoS32gjAGhJ48feR/9d9951yt1Fhbmy9kzZ40TtEIw5J6tPlC8sJUFW3Dl8PbpMjWBArUrIFkIrXVsGosO2cJo17PLPxDuVoCifDjYFzqpIwRTwocXkh54q3YKB8uDPweuW7GqOvYM1JHUNcYSttIiX5VOQptSVVwXllnQ5hPqJgaYuOSFUm1PtBLnOZxZBGEezckx8QW1HiPUh69I3z94ZiDvuu0h4ZoRgCjMxAxOgXZPGv7redcLHQG2CbPVQaPcO5Ransoiav0IECB/ue9eyLa+qEC4Fl7XZkDwPZ4Stn9kRqLAZeDqi54I0hJ3VcYDL+rZZ9SITtwbnFfyGBgVzVTfKRsuQYhtWpveuYZmSaMpr3BNkdALqdOaHmjxrP6G+icOfq0OkkbaDooUto2iXdN/uQ9TP0AbIrzrWbze6h8/ZqdPjkcZY3+/r+3CfomX+MmTK+9jIKGvjVGB/lmhnG/rT+mL2NqIc5qMq/HtKsVpVyj3MLSyhQ1bAvGMoYc02wpBtwOF7xin+NO1OXkrvaTdFEqhC9+MRh859WGNH6lT+mvSp5yUl3S9JaJoThnYigzlJe0YvxG1XQy2a2vrVn5jtImhOek22oEvebQ695U22h4bEKSB3h24yXYDNZoHKk/kznHBmfzyHWntmb5t2Gdt0d+jxPZMf/qfEQxU1EW+peAIjcDX9SD6Uwf0OQBpsa2Q6aUH+o+GH37BB1y6/EF1H6hfCz7xd7D6n2eCEt98QJ2qjgBvVcN73VPG0NAPjmOloPkRj5qelY3JG+NIVo2Qflzu4Y1spQWwkoY79+XH+86XM69QpLMaFQPR6NCk6hwe2bE/UVFIb29v+PkLX/h8+eovfbV86Re+ZGM8/fL61qZXNT16slweiT8ADlc+Ei0Yq/CNxkCijGHYsreypmKwGkLt1OUVPcSjK08eeZIBOC8q7Ql9SzCwUA7aBEbDzU21F6XJN48z2DCSZKyR1Q2uY/N9lOc5qDurwcKroqNcM7YCTt/tJ3Xuvkfp0O7sp2fi0SbYzgvempvFZWsv3tH+mYjhs1h0JT++ow8ePCz3H2RFyeYGZ7jVlbasOBKAE3zY8ja/VseqmwO9J21Wigyx8oC8ho7L6Ai8yiqF4zI+cmxl+Nwch2xnMkhWFaiMqj8lCyvVdNNPUUbyHSrjZW15w2NOtthaXdtQmDGnwXlOrMoan5hWHznq8cw69N89cNvCaDLEaj9opgxUBPcLjMf26L+oc6EwPjNSZuamfZj7hfMXywmNTVh1w+QWjFfUU7YR3Cprq6tOw/0a6eoKbZyuwrEtGP0XfEFfyViONsJ5T9CvOQqeulF7FB+m/fTWedoEkdOGu9e4gJsS9POh3SqgPQCl5yvtNv2D8/N4psVnlVFWIzGhp415UenDp+DJuTJkS53os2pnfAmpf8TFgIRRhL5BkeRy9g79Mwfwp/9T+jjl4S3wxIecKeJVEmfPelINBuO2qgijjfsq06X3e54+rzn4Ewfw3AstDNCJrwGFJ82AawUo5LA9fZaCOnxWuDpELQdlDz75XoZOpAbF6buwBR/qCj94yzfxwyYG2c0t9UW7ne03t7a7RjS21CJn7k9oXHz21AmvMjw1P1NmJ6tBSrgPqEeDmdXS5NJGe8vtu/rc8a03lKlBJ45x14/rM85naan8XWgp9sZ9Ol3wBKDRs+F78ey+Q+7qSeDHQKvv0KNvIOlDH34i+BdOjJXnF6NkaPA7t7bKN7c+Rej7/1P46uRw+cLSWPm3P8mexH3oQx/60Ic+fNbw5n89s+++//3vlzfeeNNbKrVZvQACIYoctsFgGwOUFhYrNChmMGsBVQLpn7TFVhQyrJ7oCkiGOgK3AC3hyQKU3lk4k2DhwTL5SPiygk9CBgp0K6kFpIvQCm7Hh2wNhbCMMBlhq5OPgJwYupMmBgzeNQNJ72CcsuScix3nxzvw8b7gk+OOR/4+K6UqufBruLZ8maGIMI+hwspN0pZQDQ25Aig9SJfw0G7/UAL4YQ6rRYhn1jfKIAuYSoOyYiTZ3FgPbirnSQmgJ0+eKKdOnSqPHj4sjx89tDIRowbpnjp1snzxtdfKl770JSszdvZ2yuPVx8YTBQgKn1Zf4Aiu0ODxo0fl3XffKR9+8KGVVSdPnioXL1zwShLSJQzCMEpBDDQWnDFSjI2XudmZMilaUU7CUSfKrkMf+KvxFAImSpyPP/7Y5YYOxKFsgAU66khX8gVn3D6zWoUY9EUxxPZWbHOFcYTVIdQ4rBAHv0jAk4TLPUoaZaEr+KHYKp18M6NXV4UTS3klCc9WosPsSjcKj5SFK6iCn3z03MoJP1T+5YrCpJa/+aNU4IDnpBPw+5p2V0FZn/0ugAhLviln8AKHhovf6Crs5epYmTpoKSgIdy2OvXyvOBCHkMrPONf7ln9LnzQUwwK322RNOuHbnf7noetP9JZGTdPtsvGhyyxP0ne44zIInVC8gSPxanRSbf1M1wiFX/qZxjsk08rndBXTzygldHU480Xl2erMLyob71r8p5x+1C/8w2HN8DT3AO2fdtHaCwqmkSG54Rhy3d9VnOnj0u9xThH7smPoG3H+8IH7EGhlwmS2L2cB0YcA9AcYEODl4QFmuadv4jwCrw6xImdDfUcONMaPvoh4zZADnj6bhatwaXmBA/i3NsKB9SiMTRuUSdAOWrRrdaZpu5dDGU6fQHlcT/qRP+94pj/xijmVWxjZaE65vdJiZcV4o/xsdQGOrNrqbENGGzfK+ncsF/QN3dvc8ZqDx7n+KLQy+M73QKNPh1b+joTfmnKb+/a9QAm1ta06qXQIRAmnZHWb9pXzkbIKLYo5XvGO8lR8idLSqO8BBS/7yht8Gl27eXWi26/Dz3IA71o6nwa8i+umo7vqAJWlboFE+h30jF8e6Bv29M0hfgwmhzaOUNaJiTHhdGDe5FBsZm1TxyhlVYzKw1uFM7i+8pWv2EDy8isvm2f2DvfLjq4+wwWlpHjA2/ZMz5QR8ZG/MXzHVWYMIse6Lt+5W0aUMN/BcdqTCMk39cP3b+rb+cB4XDx3zt8v8qCt8L1l+6W19Q0bSGjTcBqGLOjNuQMo0VOnoqvKG0NjWwmWyRb0T9QR9dPqKPXQ/X7wTPsgblzShVZ8VzEczE5PqJysXKn9hd5xpgFnnrGKrW0b6i1S19d9Psndu/c6WwKSl+OJP8mPfOgHqGfywQizJZrvHeyb7uNj5CEeVbrjYxx0n3z1p76Mw9gZ54xpXJCVrpRRpenwmhqo02WCCjjj5TLuDZSV5Q2fm4JSGZrOzc2JNzLJgRUkY+NT5u/3P3i/fPwJK5yflKWlpbJ04mSZXzxlPKDfnuqCsoVmSlv0FpeLDwbLwhLK+lPltMZHjBFoUxhcOfcH+vC9xxgCg/JDaR66ZDVXM4qwdVJbJd3qLW03ddmc07FLPeO4J3yAa8IQtnNf/Z8CpUc5jlj5oaQD9JsA2NJHc0tvmX6oAW0tfVTDh7LBT8FfaHXCsNoX433KkD7Mk1/E6xit3febtnsOP6VvzuLCfOoV3sSNZ7IM40MMUtTTKSbLaPzK+DDpCtWKy7OOQvm+lg4c2Q6wW+4uEC507ZaXgNBJvafLATg1h4FmCcsbXpM+xiHXjZ7xayO4Gv2pK/0ZW7puqE/i27mu9rW8tuGxNn3D5nbaOjwiFlH6wWNCfRkJwJ/nTi6VS+fP+iycBbXjyVEMaOCo758wF6H1X/xXVwM9Xb6nnz/tXSs3V8r3aS7v4AN4WPEqHZvBKrza0k8efg/DdKB73+jawnYuKpOT+BRI2k8DeOGMQ99A0oc+BP6Hz8+WV85MlZnxoTI9NlSunJq0/3Nnp339cfDu3Y16V8offcJhqKW8dW+rfOvOZvk7j7JH+WcB/52LU+Wff2mhfOX6fDm/FCGmFxreW7uH5V/52+//E2Xw6UMf+tCHPvyTD/f+lSULid/97nfKD37wg/L6629IANiwUAgg3FuI3soe8BzYjiKzCYCMyTPTLrMlM8hFGZAwDHgRyhiQI9Bm240MsD0o1qCdZwtzI1FqInTPzs5Y4YEyY3pmyoIqwsjDBw+cF7PdWIHBoB9F4N42RgtmSO9YicYQHGV5y4ttuggLBA8J+UoD5RzQhABwwkDCdjDkyXvCIyxyMCzxmB3KvsJN0dgEjy4kLeJ4awwOQVY8cEIZgbAErWxQGM2sSWDvYLds7KxYyIiggBDLFhjDTgMFImki2EI36MD5IKKkhdLlJ4+9NRZ4QweUTygaXnv11fLVr37FS/vHJsbKQd0yg3pEwLXwhBCsuob+xkXxvZ+50qMMGFrYQgYBuNENIbqVoRkbqGfOGsCIQzktNKIYVfrNQQMrbEU/roSzgtFpdI0jQOgQenp7BgnhbJc2OCL+w9gmf2anogQDd8+6lgAnzrK+iionvawSkZArPmD26N5ehP6mkFT2Co+QRnjRQ/EPhwZsIOnUbweXpuiKQqXF6WyrYcybwEll6p54vk8a/IE7M1AJX5MXEMf/LbySD2m0uHkmXOLof73yzE33GfDsU/Ywr2k28J3COQYR+NPVDqIJ3MZrnhag4+v/iaOw+h1I4I4RVNCTT+quB8hMgF/vu0Yn8mjlbe91STQUPaJ33vfQpT534nTe5ZoykUDAqZKooL2jvPAf/N/qGud20eNQ2LR3INXCwnfwLQrdZiCBLrSN1p5ok5zXo5Di16Zcz7uWZiuD+Vi4Qw/aJ6sTOn1J7U9o1yhMMbDQntbU5jAkLD9ekVvttLFu+4I/Y3AAL9K0oQY8hI/xF47Ew6jClefeft3lFjCTmxnVoUmXPgbC9NCXZ2Jxj+LYNBStMcpQF6RPXHgdBSntG5zY/56ygTPGWsrGQcwkBo2AtPtPX0HievZtrql33/r+aED17Vr6NKCsFX+eKIMceeFIhyv087PC8w11v67ygR+zr/kGHlkpmfhJLmmKc5MGysWxGMSoG7b4oTy9fA0Qt6WTEuinV+h2WYBCWo7jPonAjtWJj/GGekxdtvZdCSLovQfySB7Jp/uam/rgvk+OH/mRrfMlfG7oF/b2o4CnzpnF3rZ+4wwS3sOjRwcD+n4fiO+2RAvoOpBJF4d7Xp342muvlRdffrGcO3/OBothZqvPzXqiwpHoNKT2wfZm0xozDOp7BK9swMf6/kAbDurfePioTKvtoLydnpwwHdhW7s3Xf1ju3b3rCQ83rl8tJxYXXZcfvP++JwiQH7PDUbzDn+3sAejssY/qPhMzNMZRueFn6pA0GEfB49DFbVoudEmbGRtVGxa/E6Cll7h8N2Ncgd7Eg25jY5zNNeR+wBMUbEjIJAxoSpvg2to2abB9KueTUA7GK6QXQyTnu8VI5DaoOiIu4wP6BOg0NztVZqaT/uS4xiHjqTvOxRg4zjZkYjm1VcZJKHwzZsSRNofMe0srOTgC/sP4cLA3VNbXtspD1QnjNQw25GdjodoD45npmTnRdaB87w+/V37wwzfKu+++78ki8wtLZX7xpPBg+00Oyc+3h3omH0+S0Hd1cExjQPESRiT6d1a9UiewP8/gknaYM5xYyWXcoL/6N1YBMN51Hao+miG3GZGBA1bAyR/I/wDhut8l6jxtpt27veHavd/jSEVXXWhXarV2AYVVeYmXXxTsjC/yfSZ+xhVAXnW/K6K+rsGS9oVxJ6upWCWUyTGUizNFGF/z7ad1w9uM+SY0/lpcWiyLiwtlcX5BNIthl9Uk5j/6bTmu8AiGTvOi6onsB8lT+TmM/bvOfb5cax+Unb9noUNrXXvDcO+hX0jwDFCKBjV96lL0w58+2waNnn6UstNL0q9ntdFeWZNcdO/xQxvWMIosr657Wy1WY+4filb6XrkcI5x7R5mEEO3cPL9Xrpw7U65euliuq4+Zhi+FCu2ObdpwbPtHIQbUBnqhlfnTIPUaIFzrV3Dwd+/VNKPcarDUv/nCZaW+61Vl4H0vzwJP4VC3VXwaniY8fKeAue/BEXj2uUHLo28g6cM/s4BB5C+8sFBevjDzqYaDnyU82dgr37m5Uv6t37/3czeWsErkv3pjtvzGC/PlS1fny/hoPqA/Cdx+vF3++t969zM16PShD33oQx/+2YLHf/2sBcJvfvMb5bvf/W75wQ9+aIUFgiID5SbQojyIsLhrBReDXAQJxrQIuNmWCuULwiHv2kAbJQqiRhRM9reiBC8G7KiiGTS3eNnjHQOJ97c+ccIrJBDSmM35yScfe/YfeDF72koovdvfjQKce7aHoUyH+13BgPF7E6giJEjQlWDGe4br4ITwBr6k7S3FdquxRX4I+idOnLLgiJC9vbnlbTkQjghPuiin+DknpYuwRFlQZKAkQHCETmwrs48BSum2WdIIicz039xbhTKGCDYIx8eFA6BnZ2bL/NxcmZmetrEAej58cN9KIp7XVlYsvGEcwciFoQf/V155ufzil78swexGmV2YtWEBNInPypQIQxLQVH+tDhC3o6DZt6ISRQznK3CP4YWVRK4/8QI0hC+iUGXmbu6tkOBe9MKoRHrmJdHVs9tNY/GT0oFOlXSmNzhQt7kitIuWKgv7V6MQYo/xAcqh8ABVHFyq8gOhl+0y9ExdsE+8DSR7KEnAK8onC8bH4VPqI/WXZPcHJGj6LpkQJrihmAC3KAhBHN6yQleOJBTKYcwTXInn+Nw7NW9NMYJmohccN/k0A0kzUiTvXH8cgDGhsqUa7S/PyTzl8YU67FwTyzxAOPKTa/gQnjB2oilXlEbessHqBKIkfP5814WaLUmxnVYvOBxx5Syoc1/LzssjAggvlD8W5sUT3sKsxknbg94tLn2N8qh5GvAnMdKsZTH+lEUOnpEnAf3Xysl7r5LA4ZcQ7gfo81CEEM3KYPlFWao+hn5O/qSLku2ItlQVVEA3PRQkXT534gJ407O4UWZaEdU1bMDrGPvoqzE00u65x5C9s4VBhL5DKat/dbr0RaMcgBxjIvQCaPPuK1yWKHWbo63GqBE8XRjHoW8KTdxHyXXCOFwLKaB8PFR6suKEfMzXwoF8wNMK2cWl2qcPlRHXHzgOlEePHpYny8s2PtF+rABUHTajaBTQ+iY1wvlO99Rzhd42w72wzSHtPHfiPQ0pc7vmm0H+BKedU79ceQ8dwANeAcAr/Rd42Mt1RtiWJ/jT77MdY7YHHPU3ljrp9htpJ44HWzl2xVl/StLqU74jxk/O+BpnByRSt67MF62t+iIgr1z9v75ofm5fPWFbONKF6uTlX5INrqJteAzaMPM87fboaN9+0IXzJsAJvsU4QlsCN68eVb8Ir6DIm52bLS++8EK5dOVyOaGxAEr+IdFtYmba4Qd1Pzqp79PsXBmbmCiH6hdYLcU5ALtKEwOE+Unfpkl9P9i+aVT8Bh8y0eGjD256bEEbuXHtqr6xs3peL6+//kfl3bffKcv6rrIaBZ4PbszwRrnKd4bysd2eyqVyT44Mu0+h3fg7w7de7ah3zNS+T9QzhgHyNY31o9owZmEc8lZQShc8yYP+gq2RVNyOcYSyNAOJ2436Biut5eezt5Qfq0dWVlfKyvJKjCRbm/4OdlbSyoW/wiMjo6yymShnz50rJ5fmRY/p9D+jQ3LwLd9dypRvt8d3RwcKkwkC4TMUv4NlgjMrVEb662xBxOozDLdF15w/Aw9hAGZbJowjU9MznsyxuHhSrDZUvvHNb5Zvfuvb5Qc/fN3lYyXI9MyC+8YRpU2YtmJ3ZmbOhmN4bWNX40TxIUT1FmmMT0RLVujR9sDd58SI5qxgZgUTPOi+TVdWo/g8GdVFO5OC+ms0g49b3/MsuO3yo+G4/bR20+4TJs9+qu5pEDbqq2rDEviQcQVz2hhI3E9wT18RX75/rV68OkFhMjHJn1DHoT1iCIH3itrkoMYI8A39SMo32DV0iI/Ymozz7jjH5aTG5DMzTJSJEcCGEYV336N6p91S/x4TVNJ4kpSejaHwS/+f/O1Ef+qWvNu7Xtf8G+1oe/5zOZPJwBBtzHd+xpd39JEJzvsYlaAX3rxzn8iDfCk3V9ooY3uvxBKPcs/2tvcfP8rkA7Zm07c2Y17x0AATDVQG9+Mam7sswhc6qB7A48alC+X6lUvl2rVLZUJh6UFoKyqWsWF8AC8P6jsAtHK1K9B7D7h8zqN77b1vYRpQdvpUeMJ0gL69V39z8g6sgJZmILR9Gj7Nj/CJk7QCvffPQsO7byDpwz8zgOHgr3x+ofzqcwvlhXPTP5XhoMHO3mG5t7JbJsbUGT8rUP6E8Hhtr/zDt5+Uv/Z796vPnx3+hRNj5S++vFh+6bn5n3jFyx8HlPFf+3ff7m/D1Yc+9KEPffjHAo/+1TMWwH/3d3+3/MEf/IFXkfAMoLBBQY4Sa4ctBiQM4hD8NZq1wMKgFqGSOE8bSBhoI9zoe+1PtsLXwXcTevDzoLgKEBHomNk2XNiiiYMeEZovXLxg4Q1h5KOPPioPHz6wQrApAXh3eIQQxbYdEx5ko4BnW5aspMhqDfAhHwwKzkfCn4V7AXl6JpuVH1F+Rsmf2dfEnRif1ZuBlFU0aPQgzYY3h1rKw4YQBC+UeZ79jZNgTjhoyjkApE9Y8iXM0MhA2TveLAeHSld5YFSwskE4IoSiFGFVzZIPvZwvM7MzZU1CG+VBMOVqhekmh0Wuueyke+P69fL5z3++vMKB7UuLZWAkYzDwDQ3HXO7UAfWUmaQ48MUY1AQuG1+qQhYDUZupzqxz3kGvsckpKzoa74SWTekahY8NapRNDuGMvBpftLrAcd9cE9iptyEJ1EJUtImQiVIDpdIhs0DNi1FqtDNFEHhVHVXpBG2jdIL+CIJRuIs/zZdwpnjgWHVbFdrmZ36ih/7lWp/54df4O67x/9Ou+57wqgOlT0oNnnrvOCgGun4oCrjW0Lqvd/V9F3Iv6hRRwHfVo15043uuuedCGmyZQd4k3lKk7gkAH9iZptzLn6Ahm+PDP+0+KST9emf/YdLHR2k67QqEaXSzUtU0GCwHQS7+VvZUhQk/8qvvqAOHsUKFtuwcSdrhjI+uNqb1loe+B4UOr/PPEKNbwjQ8k5/G7NXA1xRK4A1A2xYPYy38B2/KU/XdjM5q47RvhQGaUhMjCOnjDw8zUxyeb0CatCP6NlZ4PXr0yO0RP3iYGemT41OOQ7um/XeMLMMjxgecUfygrKT/uHXrtg2ZKYfo1spTiUC5cemnKUYUuWl36fu5tnCNTr33pr1cw991p+fWf4Lv6dOnXd7gkdx59+DBA68goa+xEZI+Wi9jqGxp0B1UJhSIG+oN+ebWkfivC2y7x8on1VUrZ3D0nZ+FPf8qcJMy4AjS4gFPlbnGIxxlaUpM/Lp8xDv6tCi0W19nZZveJ4/aX7R0SdZxiY4/HKt6UR/SqTvRNWFrOAH3ra5aPT0Lzo8USdf3zqJCl7frG/93ObmSHnnyrD++e3zDUJ7m+48REWX8oMrHpIMYkjikHWM73w727Sc1DEW0b3AgXc6gmV+Yz779Z077wGd/qyhn5SEMFqwagYbH4ok99esYmhin2HgkGrOl1iKrH4mnvJmtTTuAp9ZXn9hYzQqGi+fPeUY8B5z/8Ic/9BlcrFztjm3Uv1j5mTYZA3FWhkKVuYlJl43w7VtHGVltA0EJYwU87UbORl7SFG1sdKs8bSOK3pMGePJt5co2SazWoG3TptuqMu6t4K7fSGbtt3smV4ATWwBibKRsONInDqt06bPBlT5hdna0nD45Xy5dulTOnD5RFuZnrfxVtYh+9JMqDm3nsBpIlLYoYcMEY0Zwh1/4Ts/MLrhMtPk79+6XB/cfCIfHZW1TY4ndfEeov8mpaa9SnZiYKrNzC+XK5cvlzNnzSm+s/KPf//3y9d/7R+Ub3/q26Uy/Pjk549UMM7OsOpuysWiGCSTzC6YFKz9v3b/tyRkw5dZmtu+EthjSoA3Pq6vr7scB6oWiECb8x3eCuqIfZ6yS/q+9J114vQv411vqG+iE7V7tjXvKH2jXLuTrDT150j+ly73+61r7B7k29gBoqdQ39cvKBNoThj2MGPSrJNA5fF10GDjeE/+njcKLGEngL/iCLbJoF2fPnvEWq/DEkujO2RoNX1Ep/0VzG/Y0BoS2OPDA7e9nNWJn8lKVGWoC7rto1+BKO2i8iz/X1kf6299T7gYexw/Am80//UfGh3zf0z/BO0yeIA9voypetdyhcru/VRhWhG1L3uHbygqnh7oy3l3Xd3Z1bd109YSbQ+KaIRQ1uLovog0rPfBgpN0MUS9cu1xuXL1Urlw5X0YVdqC2cdeF6ukIeiguBl+n63LVPJ65B9ozdCWd3nCNPu5bfsSBcsVbDoBugV6adu9buJ8EQKPJVb3x/qQ0Gu7wRN9A0od/6gHDyN/41TPln3/t1J/KKPKP3n5c/re/fftTV1VgmPjKuany5csz5ddeWvqp0mdVye+88bj8r79+78+0rdXf/s9dKH/xK2fr088G+kaSPvShD33owz8u+Oi/Oe0B9j/4B79TvvOdb5c333zLwgizjRGSEEiZcchsTAsaGogzewrBkcE249oYSFAG9CgR7BiAS1DwgFyZ6V0btDflJ+PxJkS1QXUGyxwIKgFbQtr5C+dtKEEIXl5+Uu7du2dHeHBkFiX6R7ZnmJWQzCxrAMU9rhlJLNgIR2YFIhAgtDgv4dAEMfwQ1CIERZlohTpuL8IWcawEBk0Bz8SHbgg77HduZQY0UjjSxUCCgQPhHX9WUTDzG9qDixWhY4PlaDiHJkN3jCgAs+uIi7KTfZ4tKPbQGCMRe5CzLzTpN8UPihkMKmfPnLFge+369TK3uFCGx0YsiLiuqA/VBTix4mRNgiB4YfxAiCUN/JsQlpVCTcithgi51GEIQi2y9YsVC3pHXBQkLSx5wRAt7/BDhFbPwlP5oCWO+uCd2cd8kevekXBDsLVPRHT8MZBgGMFQw77hu7sxYhFmcCD1DZ4k1VaOdGcVkhpp5Yd6DQMJ+DXhLvEimHJvfn5KYK9X+fX6f5pDKTeKIpjg/BO0vGg3oQvPqWf8u+8Tvvcah3qkPVMPopNnbQNd+nWAMuiSVASKxOqOFj9Q86jlTlttNEAJYTWt41CnvlY83U6Anizx7xhIeFHfNbzMF5QdflDdc6+bMgCvyFmRaLooL9JwPtAo4eOiIAwEp44rUSKDt/s0l4f+LDj4nfzSZ6Dg7Ja3pQFOrYytb8ERJquXUMqIz6GvwrgcuupFhyYo1+hXaBMA+LoPoqxKGxzYHodZ3xg/6Y/wozzEoU3B2/QF7gfVVzKrl+U2+NMncw2/Uwaypw9Uv6a4xKcvZCuZ3rIFvW7dUCvNj/etXYFLc8R3iE4acQDvoQ30Ihz9catX8CMc5T5//rz7ctc3qv8a7+GDhzGQ7KAcTf0GX9Ffv7RvWKTVN5C8u9eeO90odfUhwbvhydUK/Z44nwaEIx6OshE9/JB+BGj8wHuXtfJtA8KiuOcbx+rENnsaQzLGMdKxq7hAXWVnmrQ8uFIOVlc1erZ34NauDc+GU/PrheSXfuZHy1/xaPm297p00gE39/y6kpf6nJQbWnEOCLhxrkgOQ4cec7PT/rbRVvbUZxOAPj8K1hi95hfmvJIUNznNWVMxCAxrfDKg9uKyKJ5SdJuh3z2q9TCAwpX2JNpi9J0VnQ/E8xgBjtUGWv0MHB3o+5otuibHx/Sd3y137twpb7/1Vnn//ffL6uqq2onC044UHgMJB4oT16VXXowz5FGmhBf82Bz4gQu82eEPRbLCVukxHgGgVb519XuncMTlffue024wMB0dZlsnwnlsIXowNsLRD3h8IPrCD4ThDAjGBSiX6Uc4lwSjI+UizeCUfguc52bHqoHkcjl9aqkszM8YR6hcjhmvAKJDicEB5fvkxLjPQGE1FN9V8obuUxqPwdOPHz8pr7/xVnnvvZvlk1uflJHRhTI7d6KcOn1aY7w51TNnhZxQPPXbI2y3tVjOnr3gd2+++Wb5e//x3y//77/7Hxrf0dHxMj+P0v5smZufV/hsy8cqkvGJSefN9//uw7uqq2FvCwpvQO/WBhjPUn4OaIfG0C18rf/1W0I6qSuqNu2HvpT7Bm4uAtOwUqaBSGrgnX+u0/gB/lY7HjGfjtsADjusK0ATKunkmvaeb27uGxbgiPOKo/pdybZK4A8SvMt3aWxEY+1hxpExurFCmfE2RsnLly/53meJTHEmyYRpHcYXqEBPYe4C/mj/Qh/QvoutbbTvF87ftvrNdJtx+eLAsfE6jj6i98o7ysJKVgWX6+0HqT/w8aP6Ct6pfuUO5WkDJ3Vr3shK6NW1tfLoybK33Xv4MKsXPcHHuOpb7bRVl23cKMcKEvc/hm7+IqsnPdA2Xrh2pVy7crFcuHCmjCpsVpeoHVMPqqeMi5VGz3eC942Wz943P77nlIH7li9X+Lf1AVwbrtS9BnMO14FGH12Vi/49zatuCz3Q+w5adPhBQPygEc+G07Pwaf60sb6BpA//VMP/8asny1/+pXNlcfrpvfR+EviTDCOfBpz18T/9L139qbfrwhjx//3DBz+1oYQtwv61f+7Sz217MPD6d37nk/LXv/mw+vShD33oQx/68LOH//RX7nqA/e1vf7u89dZb5ZNPbllIsqAtARfjSM6KYOuPDMR3WUEiQDBjoMygFiGnKRIRQJpiNwN1DYQZQ0sIYUzMYBshqyk5UZjwLgoWB3SaOBQoCM4s7WeGMX7M7Lpz57aVBqTDHuUbmzvKe9DC8NR09uUmHxT6TcHArFJmC6KAQTAi716HIIFxJHsmU7ZjC3EIR6SxuyOcDiLEsUe+AlmoASdoYYW+yoSBBAGccqMIJi2EJJQw09Mzpg20ZOY36RKfLbiGR0WLYQmOwg+jhA05igsNKBfKQw5FBz8EPCjmQ9zn5rwFwpkzZ8rc3GxHWCIfDEwYVVBcEHZIOB6KxB0BFSdcvPWX7plZ7vre3KyCq8pclbg4yzyKDxzZgBLBFz4ALLDpXmTyvYVPhSEuV547tFbddZ2EYNE0/iMuM/5NqQjNnUY12uwrT2YAkgd10BQX+vM9YQ72iRMc5SVQXfAzX/bcM89PAqPLIJeL0hhCkCQMl/B6J788JL7DtHQhjiPU9Mm3vvet//uZZjEqwTjhiJO20RQeFmoVKGnH2Y97AvOHn9/14hGnf3K0KdGplsp/Lmh9zU83SUMeAhQVDiho7/2G8E4i79rlkNnEqp+WTspQaZEkc3Eb1738W7tI2jWQIfQgjWYI8ZUZsCMoJmmfvYqR0CkuhhHuSVcoBWfnU+lZ77u8qbrEwcMl/Rv35uvKazYwgJfi9uZHOkDCJC1TBx6pDiAsuFL+fbV3b4ckh9EC4wSGULalIx33gxU3+J2VIsxgZwYrZ5zgHxqIFiorOHmGsJ7pQyhz9s9nC7t2BsnTM0x1Y1wb3krE6fDz61qG0AKXeH6rf7Qrtp/hnQ0vjT78evg1MUhH+akstGmAvpH2Dh3oewCUm5cuXrQiibgcJAt+xMsKElYDqk9VHPiB9mce049+irx41wXlXYv7I8Arxd8H9+bVaGBnH/s/BfIiP+KaPrXsxGl1zD3Q+jrojL9nRg9kWyaAlQPQI0q+GIJJg7KwNaDpyK+mp+w6+QINV9WOZ5k7D9GFeC0sN4SmjlLf4WtDCwPUtMzXvg9fOz/fGBOHAxpO9nJC/tODeIl75cfZK80ogrGEGKTGeSQoalG0njt31t8rvk3jTBAQLfhmYsDgW0QkZq+zagQjAMpu6pjxyajc0EjOvmIm915tN3DhsdoFfQXptTMpRhV3TOlt6dtGexqF9jZ0yH8k5yvwfd3e1Hu1uYePHpab790sH37wgZWk22qnzCyn72dVw+j4pGlpuikN2tuh2tmA2kV3YkZ0GNQN7bUZSPxzOxmsfW33e9j6LxxhqSJ4grbPNqccWr+zu+XvddpuMT2yUiyGEFbAsJWetz6iXxAdxiei/CYfb80nGj9ZflJWV1Z9fhEryOhvoODi3Fg5c3KuXLx4qZw6uWhDlml7rHZmYzu8cqw+PCu/qJuF+XlvhUZd0l2IBVJXkzMeU3AY+7e/873y+htvlg8//KicOH21XLh0vTz33PMalyzYQIIRDAU0W1pBi3PnLmjsd9oz+H/7H/yODSRM3BgcYmXKvMOTHySEVtDOfaB+9CubohUTLhjLQisU3KHhrusHPsDwRT2Yv8z31EvqhjowiP8pP4bL1h+m7cBtitHp81r4vCcIofQm7/VzvHh2/PLnlIhtSPoitz64hz3KbMeo8Yyj81XZ61X/5Kf4xlH9glDyNliqJ4wjpGsDpQJBY/qfqYmhMjs95nNfTqi9YRBhLHnu3DlPrpmZVb2KpzyOF7hssK0LoizB1a+St+/ApQPJk3j4p1/MmBCXcWZ3jGkaq1JDa74xwRugTsCb8uA85lZbdvuhHmq7cfuR81XjPugCMHEH/lSCGkOy2jjbYiIbeNss9Q9PniyL5x6XBw8f6Pu7ahmI7I2CeCF0Jk3aM6mqXv2c/LwqzOMW3avsjN0xvj539VK5fPFcOXVqqYyAI+XSj0U9oZuedA1X5bn+6R8hn/ED5G8aNc9aTv53aSCc7YNTIPNTJwXfNhrrr/Nd495+us94t4YXdG7rjS89702OWowe7w7UVx2ApuENSt83kPThn0LAePA3/gtXf2rDCEaB736w8lMZRp6Fv/9fvlx+69VT9eknB/L+h28+/rHnlLAi5n/xz53/U+Xxp4H/03/yYd9I0oc+9KEPffi5wf9y+O94gP3JJ59YEbW2tm6hg8E1g2OUWQiTnBdhQUYCTISACAOEQQkd4SaKcgbkHpw7TBsKIxxWJareefsNCTW8zeA7wn6UPPKUH0YNBCeEV2az4TibBCEGXFEekibKgYePnliJgfCEUYADfxH4EKLAkTgcHs75JTYMHERpiGDlwXmyDG4SuIhHGSkXyg+MJAPHQxbc8MtgPtvF7O5sW+qyskvlQomCkgclDDNXoQv3KGHY3oEtL1AQUz4UE6RBvujpDwe6e4MrC+POOyshqhKBVSFtpuj5c+zVvSgaTPrKtlsoTllV0gxdKBWYLQlO6ygGVKeUn/zZXxnasKKlCf6Ui60SqBc/V2EVQcl4CR/KDz9gYIEeTQHH/fHQaOegSeLrz/EboDjrFXJxjedcF6J7rqkT4yM+YN/08OC+ZNMoSXlGAdx4k/CNN6NsihKZOkAZYmW73rEVgvMwX0ZxgUOa018kOPS5XCvg73A9ZSFAcO3yfPXujSp4+glAvTl0BC/pvqbRm5bD8JJrTbBLI/wJx33aWe+1hUEZOTys8pEI5fMl1xgzFAZ6VMervT1WiCUMaYBJ0mtXueoHMHOTOnLY+j74E8FBknflL2InP/Ku9UFaxK3BSaMXr2EOskb5J8ch5RzUzz18BL+jkMis37RnFG0ow0jQinTjlLy4Bw9wDt/i4KMt8VkUj/ASVyswjVpwhv8bThg34buGb/NvDjC/VHewu28Fbdp2Vohw/gfGD5R12ZufvrarYEVJRdugr8MPowHPU1PT7vdoS+DqGa7ui3bL7nZ3xnn60CinyNeu4tZV9DX8Q338rXhWuq1vB9dWDlap0K5MH5Qp+Fd+Ma1yJ385fn7PlkrZPoxyuP3LNQMJfcDly5etpCY8Z1VQJ+TdttiiPClD8k69pvwA912gjuut4akH44WCDF9wisu9b/D3/wDhyA/opUWHN4wLMZJPJ+/jyjOuc+EEbfnW6b1pgOFvuGvsg99IN/wTvMjDebU8DXlH21MNVbokjYZbouSeerTBSel36FTDkA5K3tYWjSdx+TmMwh8rjAtL+MQB2qHPhI4xFoCu+UaS0P4h3xb5ye0f7JaJyXGvEOBcEVaHojw8d/FCmZqZdl2u+3uUc0sWl5bK/MKieZ5tbfbFy7TjEfHS8Oi4w9PWd1Q+aMescGZ2d1YiYnzhWynaHO3tllXxEW3txOKCz9SyUUHfZngfHG99/FF5eP9+2RSPfvLxx+WjDz8sH+vKuIGJIZSJMzCmpmedN7jQL8HHO5vbZePRcll+suz2SruGOtQLuDSa2ThGvyXHdwi6+160T/0lTp6zWgrcyG9zS/3Fxnqn7+Fb2NIfGx91n8C2ZFNTXCdNt4xzBnWPYYFJFpyJNuZ0MtnkTlljNYnGAOB4amGsnD816xVdS0vQacr5F/HaMcYuhWHW++hIjFUo0E+ePOUxFyuPd2xApR8tZWxi2ttY3bp9u3zrD75bXn/9DRtILj/3annhpVe99Sdtnokjs4rP4fqrq2sek5w5e05jvsvu3/9I8f7h13/P4xiMsxhJGEPC1xhgwAljEFt0WRkvOk8qTSZR0Ad6tYjqkL4nbSGOtoABDVqpZsyv/JwAzM5/11u+GdRNqw/6SXi9tRmvIHAA+dIv0r/qxzvVpK+ho5NLHN/25pMkAsesYfWElgYEafE63zWc6iN++W46EyXE97+Nt1jFgR/4YzSbmGCLtqkyPzdWTp2YLdeuXStXrlzxZCTGkkzGIRzgMte+npwwbjfADwj+HeRDI9Mh/AB44gvfa+PYBejU6sS8rjZNHMapfNcyYSgrTnjvciuNtKGclzKlcYHxqu/oA+B/VpY34/me0scoQlvaUXve0jeF/mB5ZbU8YTKC+GQZt4KssJaJC8qP9jWkb97gUdJh1RrFdh1DG9GEdgg+tC3ydZsXL85pTA5Nr12+UM6dOanx+3QZEalcS6Ynxn49kKZSok//SaDDN478KVCrAtrmLx5UUycG/uBPXdlxTz2Efxlj015s7K3pdVMS6H33vosHn5iGl993AgHdh3YHLzee6BtI+vBPFWAY+Zd/7fyf6hwOVoz86//Rx3+m7a4a/GkNNACGkn/vG3fLX/3du9Un8OO2Cvv+h6vl//Gte77/9Rtz5be+cKqMDj/d+f9p4S/+n3/QP7i9D33oQx/68HOB/+K3/kYGzHWAitCJEIKCAuMIg2UGzgyYeWYWr8PW8BofWwGHQMNAmsE2wlqUkRrCN0GCgbSEpQg2CBNRUDNERojijvQsiGA8URiUAAhFxGOG4slTp7yahLRQPjADEgMDQ+q19U3PEOwoCySkoPzgrA4EdxQHpIcwhFKAczpQ7iNUI1SSpvHXDyHLKzok7FB+z/KWIHWwd2wlPcIVuFuQkwDHth2UB8PMjPIcGWGrlN2yLWF/RwK58VL4sdERG0hmpqe85RbpQGvKYGF9eKCMzyBcVfynp40/hhHOHWEmrWdqzs66bKwMQbC3IFbLwOoTDCFWtMoZD115ZlsdK5AsyI04z62tTR9Cy3sUTNSBy4aySe99RkKVVvBnVZHrXc/UDbPsCaBkTQ8E2UMJksfVMBEXXmmOFTDgDH0t4LY8LZwlX2iDi1IvAluuVVmr8ODge8rUwZG0Mv7KHuJcCYNPUyhwjeIJ5yLWBBA6HV9/hwPhB4fzW97LUY6esnHthfjnXdpAt+zdd3LCa/BYvOQ4jvnUteHki3GoBirnGaHS6dS0W/qt3bkciO4DlUadxJKflSlKr+NqfBQaDk/YZ6+k4qvvDKnPrA5IvnK6b++dFmkidNe4LW+UJfAAShzwd9kdImGaMY5tbcbGWYE1rTawUObm56qxMVvOpezpj1wGbhoCxof3fnCYKAHot+TMb7RrtuLbF8+H/8Jv4gErCsQkAtKF54DGew1czvrc6gIgDSt56EfUh66trnnbLBT/9GO8s6JR/Qflo/5aH4ySEvrQZ3FuAFsM0lZJmz4nfVT6IcKDK4oKK5PIUw6UrACvdQwNWluiXQHGtVYa6TUlSSsj8Tt9vqJAAtpVjNuUmzRqOknQaemN06A8lJH49E/g3QwkvKdfYTsX+rXQmnxTD81AQl/WygxOKJYpU/Ds0j6XFKZ6CXrfBa8D5dNeg/dT+PeAw+hfq1PoRjrctz3xAYy4pr8CWyGneuAMpLZiiPCmp8LA1/AtxvJ2UDfp51uQ76RxwQHKkDyhecqW/NUr2rU2nDYQWjR6kCdpQst25gPg9wRRcqnbppRPG4FGTueIPiH4BKXghXGEW4MNJeEleIe2FKOl6OVVB7wXzQ/3PKOaWeqf//wr5fKVy+XU6VMQFyScH4YQAJpwxgQrE+ALjB0cys23ke2zGDXA3xgudjT+4NvT7kkHBSlnW3A2BWeQ7KyvlQf375XHjx6XM6dPZnWKxgZsqwVTs7XlO2+9VR7cizxPG6GtvvPOO55JznccI9/8/GJZXDphWrJKhW2kzNer6+X2Bx+Xe3fulvsP7pdHDx+L7+tqVf3Sr/C9rLP3/d0O3VN3KX+rf/gbHqEcpA8w/lrfjIGEVSVtu1Do7JUCwofJEWx5xZhnTGXjXep1sHAwPmMG6Nn6mQ31QY+fPO4YdU4tjJbzp+fKubPnyuJixivmBuGPgQQcFVX5abyiNs22ptCDrZk4nJrVvEyooV+dmJr3PWc5/PCP3izv3Xzfq0kuXPtcuXbj5fL888+bFijq4Qm2OsLgwRaq00r3xMlTpsHt23fLW2+94z6QcyB2dsEjfI2BzEYW9Z+kw1gNQ8um8mXSjGklRzuAYelrqAPiUx/0HY3e1IVepV7qSoB8Z2PQxtGOcKZD5XGHoY7khz/Obd20Sr/Bj7bPD/D3jcwEblM9oGj8V8tmHJLwDgFu/BS+jUGcv/2SprfSIqyiDQ9rTE/fIN5Q7g4LvefVphhXLiwsluduXCjXr55XfZ/12JJt7EZHOPTfqbrv7wX8yKeB6VoB77wKL/un97Ql49qhJ9jwrvtt1WNA8Rl/msb8IIb+aD/+bqnOWh3g8KMuB1t8waDK6y3XNI4fUztgvEue2+ovtuEH8cWT1VXx/bLP8mLFCFtpwTusYNqreTD+BQe3TwaFB9BDVxeylpEy6Ikw6dOZvJF+akx4sCoHw9PlC2fKCbWn8TGNd4hNXHBWuejJwY/c2Ba1AX6+8uM+j9U/D/km/GgY4ybX+LbRmvDUCZnTfqAfZeVb3AxToaviQW/F4z6J5l8jteumwXHFx7+Er8ENjtXjkaj1pfDmRx/VN5D04Z8K4CyQ/8Fvni+//MJS9fnpgPNAlv7N79ennw1g0Pi//IvXyqtX5qrPTwfv3t0of+XffdcGG7YK+2u/cfFTDSOE+7/9w9vlf/POWvUJ/N5fuvanpsez0F9F0oc+9KEPffh5wS/83b/qQekZDkCVwITwzIw7ZjMjqDYDCYIkxgXPitTYl4G4hXYExyrM4BgwI0xG4Ed4yiC9QeJFWZdBfn2vW5R3KAMQ9BHqmD1mJd/+XpmQ0MHqkRMnT0gI4SDQQ88KBFcrHzWwB08UUQz+SRthBSUI+1yfPnXKeKEEeSAhm7M22I8bIH8LXnIgYkWD4iLM4YfiEQH7gH3IRYcIZFm9wMoLtqBC2ccMSJQEKGNQlq2whcXyihUrCEOsLmGm5JyEUBwCFHmBK+mNTYyXhZOLElAnrERi2wnwb6tGrPBg+wwJewi50AjagAfCTeptw0od6ml9g62ycgYLihTqR4QvwxIaUfQA0JewGIGgX6sXlDrUK34IPvghKKPQbu8xFkWZQ0opAwJWDCSkE6VMlN9N+dae40gLGQllCnnhUECi9KBc0LoJaQh2vLeARzy5lg5CdxBJeklLt8SzEEZeVeB3uK4iER51EEHDmWTE0RHeeU12CaH3VZAjPaWV9BRGaQE8tncd/OTgb/iT+M5HCaPmI2GnwL+KR+6DudO1P/+Sn/PgZzxyjUGBd35Tw9EeRS/HTBzf+D5tFdr5ANfa9jDm6YVCkG8c9U27Cl1TV6at6ANPMmPSaTrP3nqJIgRewkCCkoNkg2toAk95CyJoA4Y9aTTeYWsM2j0rJzi0eW5u3lvLYUSkz6ItxeiaenX8Wgf659KmOJSD8jRe07XidXSMchrlAOWrZVT48KDCwXdKg4ScTr0nD9KJkSJG3ca/KDSzem2jbKst7u/sqV9YLo+fPPHWPYSB5szARkHIzHrSTbxNb0EE3ivq6x55P/Qn7ofdV8mfOjMWwpU2RP2i2GNrKhx+QKMnQPpsYZVypq+0Pz9oY7qkj+vQkrqER6gLVQblTf1DhG44/TMONUlQ9Dv6HpRupAGNXLdy9I0Eoj9jtQxbbMEHhbnTPQYSlLcYeHkHDqTpe9V5w9ntuIKw0a+bv/713POn/ou2XQHcg3NFvAPEcnTjTBjTXgCvtf6S9MwnwoMo+BOT7ciseFW5gZY/adEHo2CGd/l+4GdDPP00YJziiENc+LK+jD971w+wqgLcqtNb8IEu3hYI/hZurU5NM8K4/pyNqZW+Kf0TQNg44X5EoNAojn/UOSlxDy1DT3A8ONhV+25hjY3yOyx78ucbyXjjpZde9AoSxh2b+o7yzaQc1B39CW18Tu+8BdP8fJlQ28dIAq8wC3wLpbfKhlFkU98vVr/6u7fJuEV9q77hpMEqlBnF3d/aLPfv3Sv379/Ltjdqa2c0NlhcmLOxmq113n7rzfLwwX3PnEfZfqC035TfgwcPvQUPky3OnT8vXr2o7y1bOI2UGeUxrfS31V7ff/OdcvfuHeVz33GYiJHvr/oVvo2qA/e5Kqf5V2WBP0xPQeo4NKX/av0ijjjQaFfffG8VJZrRT7he4TvRGdowdhkbw9Evw2PqG5UO8VGYZ8utrDLxtmbKm7HUysqyDbfzk6WcWpwoZzGQzNPHsnUfeGl8ZwMJYzXGSYNWQGOYWDpxQs9MujjWuGNbblO47SrgWNnZ3nX/9dHHt8td0YUVNqcvvlAuXX2+PHfjRplUXdCvM8YhDtvp3bp9S/gOe7UOvMCqkrv3Hgi/x+lLlabHDPC1cCMNVtFSNrZLos9d3WA7sox7aJfwNrRxPyRaALzDIMd7n71V66JTRzzrCo3amKi3Ldlw3L65PXXY2zfStvxeP+IDxPF7ggjoCwmTfixhqDPuhH1Nn7akf45Duhg8wBPjDjjmXiNyhWv+8FHyZxXVpOqc9saB6+fPs4XW6XLlytly4VxWAOV7Qh4Vf7lmIHF5SYsfeODHr6ccePe+Szo9cavjuZXV74xnaIBr7yhf8wPwQy54WpGv+qAe5Qc/8J2mzuBH962j406fsfvKxrrG/lm1+fDxk/JIjm/LCmNmtVW+iVBWEYK/gGfjod8xBpKKDzQGd37cw6f057Q3TyRSnz+l/NlK8KUXXyxnT7Eaa5JUPPaDA2nrnEWiEhtHUcMGklZe8tRD8rMHz/4zQFv6204d1Bc8QhfGJL10Cl/y7Q7dTefK/+HryHK5z/esnSlEmkk7ebnk9qvXjp/SVR60ly7whkv1e/pS0xRNxKN9A0kf/okHzv74P/zlF36qA9KfhX/j794s/+MfPKlPP1v4m79+tvxLv36hPv10wGqSeys7ZXaSmQZPAx3a3/vDhz+y0qQBRpV/9beu1Kc/G/wH37pb/sW/f6s+9aEPfehDH/rws4Nf/U/+FQ9+mcl36tRpK+ER6FG2c2W2MitHUNYhPCPcZlZyU1DlG4mCkRmc8Y+yh3uUYU3YtJChAb6FuPrMPWCBoA7u8UNhxCDbg/TDAwtuCDucNwKOCLoo9713sHC0ItUKPPZxl/CkQT7CEjPNT506JYHwomdNIjitrWW7qW2Vq5WTMlGepmBgOI9AFWVnBIzj4wMLm+CNwYE01lbXheO+/VgVgoAE7pR9jf29lVcTTFA8Y/zgvJC213MMIAsu09zCYjl9/qIFVRxKobZChDTAkzxRFiDgYQx59BiFAbPQo5yFJtk+DNoh/EhIwiFAUgbqQulZ0GrQhBXLKHkQun72PboXqsdxusItwmQUpYh1TWjUe3ii8kCn7hWV5EgzwldXCMOFvs7OQB7BRVchE2ErfvZXeghTzMJFEYYigzCkQ/1nZQs4o4iS0K8oVjy52CAjV2lQRc/cVT8iiPN8dfjmLegE6fUUpPzcESfg8svTPC98o4SEJgPeZm1suJs7PNeJKk/7k2YNQfqUD9rnfX3jfBMm4f3agPKdrVCsJFF+nhWql9AUZRt0gp4YSKJYGzVNm0JO3jXtKIAJ3xW4U4eeoSpHmMRBWTBmZZUNJy0/182++QU8OGuBe9K3wU+OeuRda4sos8DLM4aVg3FUG6O9oJTMLNiqQJ3IljLhEdAJzSk3YD6Vg36pK9FC77gXhwnPlIn9/QGXRfF59kxSJUr++BHPyhj5A8wUZ6Z0FI0rXvGAQePe/Xvl9u07nvm8rnZ7tEe7pA6FoOjiFTHCnwOHKQP9B2kwq5U4XvlVFcFWDImGTdFqRZB+DU+uEClKkNDWSr1aZlxoE+fANT7AextW1Je7XTtM6h9HONOKPJwPYbgnPd07tOgGXVW2Fs8PzV98nzTCT5SHdKEr5cehKEXBfnCwZx5l9vmqaIoxpeEAflYgo+xX3oD7IN/xP/fg1MrbW37oclhx7uBZ75+GlErBHe+nAYIfdVZeKF15tPz4RjQDCTxLO6Vs1HXaFkoywqZuk16UVw0P/IfUfwzKRUmWUqMIJi48RnvDQS+AvEOz1DdhEo/00mfjnIDAeR2L5lbnBWx0pUOH4ja+gg/pq891PPzTT4DzsPqfGL33PEGBiQ6cccCKIeqab/vBsfBXVPJG4Y3S/caNG+XMufPlpMYlJ06cLCNj40o/EydYRfBkedV9BMaS9Y0tbxWVQ5WfGA/6COKdVl4nFpfKmOj15PGjclvh1ldX9I2dLVevXClXhQeKZOJ/9MH73oaLsQZGFL5xrCD56KOPPcOcFV3PP/9iufHc8+XuvXum6+zcvNvv4d5Bufnm2267jJXaFYfxhr4T+qO4ha7UMd936M490OqbK6R3O1c9AXwzfOi8HHyS8RmGiIxf2JqHvhheavxEu2JbLfgMWrmeRGfwmJmZ8qo16oC+jHQwvg4drJXpsaNyTrSfn5/VuCYHzzPOwUgCfvAvacO7rNA5efpMxombW2V9c9dGDMYpj5Y582UjKzq29rx1GYamhVNXysXLN8oLL7zoVUQYsijTrVu3fQ4eRiwmptBNsjoRwwlGF4gCz7r9Cmd/j+TSZhjjyE9tIWFQQ7f2R7G55tsrBq7+8GveUSfQvEHe9YTpCQvA915h24FuZNsNK/B1aQCdiQ/tfI6MnnnLN5f6oh7b94fx6rFw3a809xhCzTBjLsaU2eINQ9Wo61ztVzgeqp1hXPEKpdpnoChnazXOFHnuuefKq1/4QnnxhefLpUvnFI+yoaAPTcD4aYAucu4raNvCQ/j0FFHQqNKFTChIvNC9pZ++p8kR+MFH7V3qIan3xgGoW3iRzI0H76lPPe/tZGKCxyVKnxR4z+QKeItx8r37D8t99RFumxqfw1PmG9GUcMpZedNKun2qMkqbpIM6gKfs6bSDf3iU+mLbPsY9pEmeU2o7V69eKV/5xV8sC7MTHouxRdywGIQeFTowxqIIJHSMMZm6qGU2Vbmvzx0wYqFTr9Gu26fnwPlMmsqZTu3bIYqRqoF8Wp9jIxvlzJuMfpUePMbWea1e2jeDe4A8u+8yzmjf1h8HLUwblwF9A0kf/omGn4VxhBUYz/87b9annz2wkuQb//oX69PPBm4/3i5//W+9+yduewVt/q9/9eX69GeDnzeN+tCHPvShD//swl/6o/+ZB/ooI1DUMViO8p3DfZmpGGMJAi4z+yzsS/BlME489vdl7I7QZiFdg9wIc1GYorhnyGtBRgEj5HXvO4JAHbFrmF3fMYyPkIXSDn8EQAwkCPQoFskLIQABgHvS6yhkNVhHeEYQHZ8Yt8GBVSg8I2ShXCM9hCAG/EDDy3GrwMF9cKQsO86DGe+UdXV1xbNEHz14UDY2tpQOK0TGysx0tgJqs7ihx8TYuASonCPiQzBPnbbh5sSJJfvZsKIw7ewOFAAYO7Ys4GCk2qzGnGwXEcUXBqLMWLcQLOEQhWITNEwIAc+UkzpCCDxyGUNr/+nBz77m3iTh3vHj14AwSTPCEgDfNOXD4cCQ8kD869Zx6NrNg/gIcd10uooGyN3y6+KER/DgHqEYunpPaxQD4jeELBQkUZZQdxH+qFdwQVAPSchAzvXKE9d6X/2UkwTEHuVHvA01iKDHU9DKSlwDeDpwl+/NY1zlj2A8IudU9Nx7Nc2IY7omXVzjSedRszHoXS71Wv9R8kEUmvLvNTw4nNJxPci197xjpRP4kgCX4M29U611lvaBA1xqKkfgsqmNdLZSq4pX8nAY8JejfZIWqfLe/UatL4T1dog1RhJJ7opfaVfD4k9fMDc/7y3oZmbm3MaaolcYO3yjSRT6wdF+DlPrS/4DA2o7xxUnvW9xWzxikhIKiZ09jBbhNdolRpG2n/+tW7fs6Cs5gJ14KFxRmm2vb9tIijIF5Sj0BqBFWw1G+852QTlMuCmETHcUD7W9GKdaHq4ukx4pE+XhDf69YXvDN4BWLVxzrV4bkLaNbHYwbeLYCR9+Dcg/9Gvh01Zb2laGkL9x0DvxG0olVgPRb0KbwvZ2qgvweKg+FqMR9GFrPHgR/2yBo+8MuBuX5B9Uap07G949TQMrWCvO4Jdr974TnzA1XeL9NJCzjbo0qJ7OKPw7YiMJ7cT8Kv9s9SYeVPnIGz/4OWmEB1oZnCZMJVrZX8krlNPmHVnBn9CKPjZpJD3eNYUn8YD0NfQYAfz9HiOP2pJxrP1VlJ/kicJXgMJvsPaX7m/CQ/DA2FgrHwrOA9cvhjDPWFefw/dra3/HSjXaAwpvVhRcv369XLx0pZy7cKGcOXtWaQ2XbbUL2tUnt++Ujz+57X4CgwqrSBif8E1eZYWV6IEhIueRzXvVytjwYNlc3yjLK8tlV+1yWn0FhpqTS4sQw8YVjCNMyGB1GsYQtrT0bPOHj8oTpQ9+HByO4YY2T9vfPzjyQc5b6/pGr2rstJEtLjE4NOMF9cA3ij6LVSfUF/7Q3IRxfYYHcNQX9IMXAOhHXwqx2SYzYQ7dN4AD+bGihbEN9YFRivBs18kZLPQ/bLfFyhL6VdKjHcErHiNhGGd1KnGON8vE8IEnckxNYsBjsooZRikfiuYqh8IyIYT+l60PWXkRY9BqWV7L6hHqZO9APK1BB+XAQMLKXYwni2eulqVT58vJEyd9hgl0ZRz3+DFpLHsFiA0BteyMg4hnXhOIAubNNgaBVs2FN0WqQcaCoScAFzf6+plrzzsX0Sm3XJ4J27kmBGFNF0O7BmiWDZRyvaOfZ3VYDCRCPJ4C+Jg0W3sFGBPSJnYO68o5vs98w0Vr6m6YrbSEj3Ghr1RcGyT1ztuvqn6o/7w/Mh/Az+fFuxgGL1w4J14+obbGtlBMTuC7ympOOedHPrR58iCVgPOUP6WiDgBf9dfo1MC9C3+ukOAL/kDry/AjH8B1Klydo/JtcR0fkNezuIRmNY78qBMmBcWAuOXzRDCaYhR5vLwqHlxL+2RSkSfTyCkOY2NA7BSntuRsK34YSNoKEp7pX6gTj1l0ZXIJhgSMrfTjbJfI6rTnblwvX/7yl8vCLCucMIaqjoSoiycaYMSioC4j+4SJPORhV8tKmaBX+oSKM7xe/egHPH5QmfBrtG33rT7hO1L0wfpclYf+1ytAv9LiCicc3vpHvTCpJW0uYZrrzc/XJOX7T4Nufl0gLtA3kPThn1j4WRhHgL/x7739I9tT/azhZ7ndFfDf/ZtvlH/7k8369MfD8f/kF+vdnw36BpI+9KEPfejDzwv+2sf/ew+cr169amGXgTaKBoRVBvJW2EnQ4JltEhBeHz18FOG+CgkI9gxuUexxxZ80GQRbuachb1MEINgRPldc8AAymK4Ck4Q/xxF4prsc/sz6XFxk1cWS8uaQzn0LOxsb675naTsKN8JGkYjAnNUuvENgZFsJhEX2CmYQb8UfAhBxFBYBBLwRPEDPs6r0bn9v23gzexIBDCEeoctbdq1uln0JT4sL0+XE0pzPS2HGHoYRDDSzM7Nlfm7eW+gsLizaKOKDllmOjxCrsqIYWtuKAQRlB7M5vfx/ZdUreKC5hSLhCJ52wg+ao2D1lhNVQAHfpnAhVJRhqk/VKQdVKkgnDceBVtUv6SthnP7pdcevE0dpoTgDyAPlj5XXyhMVwKGESfwbdG7lX29Mey7Opgcctsef/Nq13VMPCKVeNaT6IV/e2Qik8nEFGg3IzHKoQbiReUPFZoT6WP8pp/rrAUchQHyTbjeEhWhLvfzxr/uOsLyLkjk4KbhnEiZL/LnknWfz0UZ8xQ+ncKYBF65Jv5tLwHk5sOD4oBy77cDn0GrQ/NaMFk5DjtDBDwVMjVtTtuJEbSpbuzVao+RGYIbetBXlAwMBupAfecVQUg/jt0JBfKIgKIBdT2Euh294QyMfZFwNLFbyjU969nQre/JgRdaklaCcSxLD6UxVCrJ1EYq70NNowee1TKan3gGhpfCAVsxklx98JWzyvsXRD6UHs6BZIcIhrihPV9U+Hz1+ZAUrW+uw8uPBwwfulygvbZ+tAcdGxsrG6ob7halptoTJOUSsZMss8zVvyQMdWx9KX0D/V1Ho4MIFvGm7bv+0fZUBrKkfB6lBHatzD/CQsgGQJzQgvaQJPVqckC91w62N386jGydpNqj1aD7KFQVowzX1IHAGUdLyHoMRxiPPqkeDpLaBIojvTa+BBD71TGzhgbKt4d74z9joX1xuOmGMc/x/WgMJ4PR+QiAoK0jcV9U6MShpytzaRZvtD7ge3TbSvoDwAu1SYYSf216tJ29tJed7A/mF58nf6fldqz/6NiHgYvAvik4gtRu88Wu0o8+mvVDvrlPVS/iDdHP+Cd/roSGlrLy9Gq3qB6I4pO2jeKXuipWIORsjZ67A8xv63h3oWw0fcEYAK9DOn79QTmHAOIU76W/KhtoK/HD77t1y+8494wiKfJ9YccCWU7TPZlhgWz4bB+jzhDuz89meihn4fHvpMyb0jskG8NiRxhBjqpMTSyfKtevXvBURimoU/mzN4xUW6scmJqc9JiKvza2dcvv2rbKufmDw4NjGTVa5gBs0T7+bFbCUm3vwAw/3fxRA4D5JV56YCe8JD+J/0kBpjbGY8HvqD6BT+CGz4zGSsKI0Y4TEyUoS4o3YAEnebLHEvVftCEf4AzwxLLOyB2PS9OhBmRw+9BgJ44gN5tSxssvWWsPqu9haa9pjGmVWHj9hbPg4h1tvqs9yWxTfDI4r7ghMLBoeeKINdBybPlnGJmZdP/A5it1Gz9BFeEEa/eBfVufxzhwMkTrtKXxufqRNmC9b3qPmx4Sq/3NjIK08+y7p+Cl++SO/6lOv9tUtYd0/PAMOpcSSqh/qHf2Z+i1Fps34G88bXpK5yomxz+HlRxjaxJ6+r/4Wiu6ZvND6A3BK3CNvDRkDyeQYq3qYSDRXZqezAhke5LvK9q8YotnidZpvkMbAM7NM3mG1J9/NCX+X6IdzlkZb4RbDCbibDkrPbY+fUW50qOXxXedGRSNcnPsL8Kl1A7R3LU3yIIzrs/V1Avp++vxuXdSz8MTHI8OsHlXbER3gFYyljM9ZNYKBk/sNtRPai/tFyqD4HjsrIn0IyHLBYEKe4AORPb5V/8NxSuBN24Iu7tdUHsDjNfCqxiryOH/2dHnh+RvltVdfE80nRX+Mo8dlBPlGxfc3S+Fhdt9Tp3onD+cNDqRD3dIfdLbUrfIJ4y/o21aJ8+0A0l/j8j1ATmsTVmwcIS/j6uAuO3l1V6PkGwM/cZ+04c88c+/witdpe5VepqPSFrlCP6BeDPJv9QeP+LY+A30DSR/+iYSflXGEg9l/5W+9X59+fvC/+sJi+R/9V67Xpz87/KRGnVv//c+V80sT9elPD/0ttvrQhz70oQ8/L/hvffi/8wD/2rVrVjQiaKOsY7sEhAIGy6xksGC7tmbjyb279zw7KwNv9nNGqMh2Wgj+DH4RqBikW1hHDNQ9/h2nOEB3XByBAHC6zIDUoJ570mCAThi2zDp9+oy3tECoJy3yvfXxh2Vl5YnxZYgNTpSLZ7ZmQREDIOQxu85bBLTBPkYUBIaKg8uMEIJQgmCgcAgwzDBHMEW57PJRbr0iPHiiAGm4nT17xltUsG0ZM2aZjckZJSj/CAudUKxC64ePHnpVzuq6aLxRhTflSf4IfyhLmlKR8iJuG3dlDmqEJU7bS9uKq0pvoAktlJG0WNXTFAn2d7wq2MjZX3lAR4D683vRCcWHBSdjkXpF0Pfe3aJH8Iv8xQ3h7FHr2XVv4S115Ge/lMtfzz/fCDqJ1TsEaDkJk91Z7QlL0SO0ERKo7/QITi1F3znvet+gpgN0kvD7Fpk49YXjdwJZGUjdJu/Qt5tGhP6UV0D5dTPkqaa6kT/qAiv05aw8MY2SpmlGXN83+j6bh6Clz9UB98rRwY6CJhB+GEisnBUfByf586txiG+BF2IqcfJHwPbBo1YKYNBzKIfb29sWX+0GD+ODU1wBSg7yQpmAYhQljGmkeNkKRWUQ/yUyF/gqeNDGmpGEWca0LzCF9xsPghf+U5NZkZFttkbKwvxi4VwP+gAryZSe21DFrdEU/+R7VA72RSfwlhfv499L3GIlKisaWCHy9ttvl/fff99GTGalYuggnstaaeVtlDCSqs8hp92tHSsDadf0WzlHQG57x88oQMizKZCgT9p0rY9noLX9GEjpa0U3tcUuQEuKmXL+6LVbRi6hjyvSz73QiUNJarxe14BwTzv4B8VemwXNGRjpZ90XiQ8A6o++Ejc0TN1kRjUrc2wgUdhWb63PpX6Tv3Pu3Pfi1frO9tzA/YSuDU+gXbuQ8C1ab/wfB/Ao3xfwtBPezkvtGnq4DcpRBto65e0onlyvUXjywgpRxaFfAAfKjxIe/9GxGJ8Iq4vzAM2Ei39bTUdx9nzANf0nfigbw+sGvRfanXuAPBrd8XTfqzwwYnFQN+3PivTR1AfK1cXF+Vrn8Wt9Pc8A+TPWYJIB209t7mxbyUfYlfV138MHPstqMMYFZnjv7jMznLAqK2VRO6IeSZf+wuXTt9vbF4mvqM3UmZwi8AwuKJpRbhJnnza4vWUF/ajKysz7hbn5cvHSJbmLPr9sTG0YWvo8HLa43GBSxobxGFQaLoPGR6wgoQ0TlvJaqU09q+/Lwc0ae6hMjC9o80EQHINnqzPeNwMJQBz6QrhhX5UMbeGHjLMy65s4jHPoR1h91uJOqj6akntsPIpw+s3GZ/AcuGFsZtvCk3OjZWE6yl8rVVW3rHbiu4GhCeMIbRUDCWd/bG5ul/fe/9D9mA0jg2P6FjI+0vjrmFUvtQ8uorXqFfwer+6WjS1mvB942zWMyTjwAVCCc08ZCN+2FxQX9XwHw1P65zhA6hogHHtH9fC2oL39Eeh9QZLttuWRh45/J8+Ox9MQ1Xtedmbr24UHSZPt0OgTyDzbbWHYqn2FeJTyMxJjYEC9URdsp+W+/kA8xjk/im1+toFSfYHCTKu+mYDDZJwTulJXPtNvd8/GO85lYdKTndoP7ZbD+6cUz2f2LC76TBm2f+UQdwxnk+ILf8OUTuqyt+C998Czz5QQozZjWiZMpX4b71JnLquuPPf2EU5KF4dxP0ZKCqOyul70jr6QoBguWWm0rHH1vXv3fdA/jpVfTGSAv5gg1IxQ5lHRm/aGH9QmQ9IiCP2HcXB+KjcVcRj8aHu0Bdo2tG0reOizVVCnj/+Na5fLC88/V1566SXVi/pJ1Q9JjozQL1K4WkDqmRcUSe5Q/PD/Y+/PY33d0rw+bO15nveZz73nTnVvdVeF6kGAkUkTWQI5lrCAPxzhWCAlQGwFWcSRMY6IAgoKhkgRwXZMnGAJYuGYOEAc4UTumCSNu0N34665a7jzuefcM+6zz57nvfP9fL9r/X7v3udU1a3mVt17qd+z9/q9613js541vOt5njXAd9GnUA4y5rkfMC44n+AGDRgb4Wvcv9XPqSeUW4ylpO1vBWOJcLMChXGQLPGVnXRQfJAufAllII6PQMVP9Emelc9wGOZu4Zv8HSWdmlZabdydB/6y8qR81B/fnszdqUfacK1PwUBBMoDPHHxcyhHu9/jD/9E3v+8xVR8n7P3pn/snxrnB3/ylO9/z7pEufOVfef23fEl8F36Ud7QMYAADGMAAfrLh9/7Xf8oT6TfeeMPHXjCRZmU0wihWcSJcQaDHDgaYDHaRwHwwcWden/sfwtCwgpOJNPNgJutMeiPgiXDFE2E/mRhj5JU5sUHTaGbR1T3ChZYG6QKsjGM16dWr13wMBoJI4MG9u74UHSYCwSsADgCTedxhwkgPBoLJOsxGJvoRFLRJOn6Ep4wwVQhyYBpYZeejKMSEcBQMq09zZj7Hhcx7xR6MKUwmTCWr2b1LRRBhWfBod7pATwyCFtwPDo/LwXHyxzTGJMyjkzFdeEeARHoIOhACYG9uLbyjkE4tn+OJueFCewvTyAcGBz/sLQ+B2Ef9tnrK/R6kzSWsEZzjnXrtMzcYeWA3Hcm+n2irdxh6BD55Jo3ET1TS6b/nmQxJzw/hQHsQHi08v72wejb7GWn14wUc2r8JW58Xfo2/bYIWDKgWP/xDqJSFMhHRbZnfXsYJE7TyBF/kwA1Xfl0GGZjHRteu6fUrxxB0Cyb/PDrpcQTOWfolAgrqHWafPo+gOooYmHUZ1YmZaiUJ3rQL0ic93C3wl7FQF9xkgJMjlHqHtvfiuo3wEuY3+SVPykAaCa4AlbEmPP3E8QTGSXFg/ulvCBd5p724cAbhJrwRHjFeNUHggvrk8spqdnFhptgtViORvuy8JVuwYJyKYKP5RYjJ0S7qp9s5OgeBy927d8v777+fFanquwRuCg2EmFaQCJc2/kB7jyd7+2VvKzvBmqCjCX3cf9UvcccNDCxEUJr4ExbT+rcxbMVpfdjuwQXotpuu6fvZ6vQb9K3n3Vo83K2cqgFNu078Bt18GlDnps3EhN3BF1pQLtKgjpqCBAkOf4xp3OWCcv55ChLGkeSfshkf6NF7ir7gS3n838eVGgeMo/87T0PCtuKB7/PK+r2AoNDKeDLGqT79pydtu9GDNu1xQ/+uf/VTIAIoGfqsy5r+QMKUH2EjOzc4wir1n3ZAvqaD8684c49IrQsEX3ox7WzADdqBgLyA0DntL/hFWUcSCPY8DoivtlE5xnykU3anIUDnO43QPf0x8Z1W7RMI6vzN866P/fLoyZrmFk/9XXz4eM2LAxDUjqgfDY1klw2tm10kEIr69UrxnRwrBY60H3ChvpuQzwsJql0BjQN9dAr8lSZj2NH+ntpWhI9ICthpwpgyp28433jGEHZ9IERFGcr9J5vqxyghcGc3Cekj1DxWH0cInb6dsbON5excZVxAMIs/4WgHAN/lVofUl5+1PvNtdu34TopTpUXlkjblJl3GP+ykC13ZgcqTsjMu2h+FSh1T+QZkR2DGY4A8oOXlhcmyuqC+qHKz42Ra9Ymid2pqwsoW77rRHAo6ooxiR8iDR2vOG2XIyPiMwuM/rvpih0jmYPuH7ASp99ltcXwoK+GPXf8YBPaUFWjtDcVBU4JR3mcMVIEwFdzWDThSmx1PQfN9BqqHkqxA+tXWt+Ba7dUYmiuJxObe1ILKuQWF/tihh+e3CgTOx0cqI27uS1GaUm6mYaP0K7kxRqj2Xa8oSIYKc9JZ3xNzaVlzzoU5HyU3pzrzOEr9qd6gJfkdcuyZDG3du5w0nnq8KdzvRd9QexJOHAPHrmeUZSxMoL55soAqRwLmmDjPHYQnfcDKW54y3tXLuEJZezTLfDBtnHEkcxmgtTvIhzv42h0aEo8/hSFeq1/C2I+4KhvtaEd9jyPa7j94UO+xeeAFSMx3mQODhccQ9yu+9cyjeKfv1dqjPuRGm2WulPwop8pE2x5i3pK2yDjoOZRowC4Q2j/9bUxh2Z1GXXz+9VfLa6+9Ul566WXLITkWjSRFHtU9CFE28mFufuQxhUUTpOXdbqrr3lyh0o2ytz7MnIoxFjcMNPXYXNsQcaBPNx3F1F/K7XyscMOvlUFjmZUgqSvcEzf8RS+MTL6x0Mo/Lhv2Y5XH4xZ/LiPh0icoQyuH67FjBwYKkgF8puDjUo4AP+5dER/nMVtPtg/Lyl/5an373vAHVifKf/I/+MI/Mb3+mf/Nl8uv7kYwNIABDGAAAxjAxwlf+Nv/kifSP/3TP+27MZiewqwyYWe7PZNajp/YqSsmOd+bezf2vNov94IQn0luU5D03SPcg8FoQvCsGsqEWA9my8oRlkPhbKmTaU3ezXwpHH5M1PFD6LK4uFRWV1fL8sqSmTYUHptP18rO1pZx98Rdf2ZcBMSF2SRd8oaBAK12xITDVz8McWEeOVaDs8UpK/S4fJljfObMlK4sr1hRc6VeIMs9CF75LIaJgnQZC5iTbaWxxQ6RDS5uzzncrApD6AfNXH4Y+hHuIBEOoiHHKyAsc9khTsUPoaGN8IdZ9UpNlyPMEOEtLFOZwDsKktAQf/AKjSsTIz/eYQwB8kDQQZ62K30zQsR1WAeTX79ecXIaMrwjBMTRQYmAG3FUn00oj92MkfzSHsjXuVZ74vSeFUjzlJ0Rp41u8SVO2pcYLeLjHgRit1uDlmZ1O5eHbIpievSTN9jafW9L8eRoAUYtNz+imH2qgyARGxqE56J2nHvZ9IJSDh7gZYvfvauq9jfeidW1J5H6UFrDQ5xJXlckw9jKEJg41ION2qxXVIuppt8SFzQQLqbuSIeV/2LIxwgboVrr9xY7cEwEoOAuOe1E8bNro+fh8OTju0LUroK70iCMArovEkd/8jGNaBuTU9MWrEfQF+bfqZJ4TRc3FIbgNj3NBcQR7nDXATu4EP5gWlvjLww+9cSK0tihE8oKju1bf7LuC4NZOY5CBKELlzPf+/DDWo4Zr6RGEcoq6whbKDcFymp2lKxbGje3NT7taRxlbImARt290hEg3/ghCKHbpU6gCyt9LcSVP/08daIS1LJAA/c9peOSyRLa0sd49o1DVH+Tjx9c8aqWZgWqtyCWjCOhGeDffqAL8ckj9Uq9sHodIRttifwzXimuInCkj493kaH+2SGH/1rdQUIbRqBPmWnHTcDf8Cff3lgm9Dy+URe8n8MvODeX0ARL7H3siVetgpbeDweMSf2xrSVHv6MtM35HgZAxlDomD+LQr2iP0NrR9ZO2Qv9KO0VBQnwL2Wpbpqzuf71CUh7qHMN4G+Gax97hCGmDHJmQTwRwTcjJd5wg5MeT3Z3UkXeNjMlPuDN+sJNlWv06R8ghpJ2tuxfSX6kr2rtXkqsuWRnNKmkUHffUxx6ojzG3uKc+xnGT7MQcVz8e4egcyqyyiDJKb0J29QmlQR9FmIeAFoUGgnvwjsBPRmE89snw/QIH6D7FfRt1LDj1rq0oT4YQGhq3PdEzAkkLGxWP/H35uPry081t0xml7azGGbdnSK1xoyn9WntpCxSgAccA0Q+oU/DKHCm0xa2107RttQG9Et/9ROYMN5XV46TC0k4QZmfVuOgiJFGcodhlLuQdaXIjb/IletrBkMesxM1RfygoOO5saWa0rMxHEbLohR+iq+qbI5nm5md8nCGKMMY67+7SfGZ3/8hpjqg9T0wvuo+jCNo/1HzSSjDNpfY0j9zJPHJnnzEtbRscoRm7X6hXCEJaacdq56KT5w0qt/um/01t2w0hW49+/q2XtHfh/FsX+j7KumexVT8t39ia3a/n4JxzDcYOkrinn4AddT9W+xj5McemvbX7Yqgv6o/j80bH0xY4Fo6jtDwOKs7U1Fi5fv1aeeHmjfLyrZuan17ygp1JtW/GBM9FmIOKtnu0hdrfmDt6nHS7PFMd7aou5Oc+o2+QDI2dvoryjV2Z7EKhb9P3ckTelNsTC6QIw5zairi6gIhxrc0nMv7FuE1DCRXa/a1Tz/RxUxeChGCG5p9KFeBNPOFI20Hpg9LtnsYOxhC+0Xc/vOdvN22Ndgge4EkOtDHGDJK0nbydtvKGZsKTV9IPZAz0PEnzc+PqcZYL1jNWoriif5LezOS4+siC6+OnPv+58tKLL5bLVy/n3hFKqTAqkZ4Kr/GCekWxAp8Av7EtQx7MEfKdTXk9foimprXHryiOGSsA8HEZCAttTWu+vSxyY5xlHDx2m+OqE+Ym5ImyDDp6DBJdGFu82KraUT4dHFReSWHip7DQgXaktEyp+sN7T0HC02FiWt3RJqj/zJmbnbGQGhooSAbwGYGPUznC7pH/zr/3tR+r0P/jPmbr3//F98qf/NVH9e17A3T7J7ms/aMqYwYwgAEMYAAD+K3AC//Hf94TbxQkXFiaoyROLDSB4WFbNkJ8BAa7Ym5ZTf1AjAjHUcC4mgES48CkGyaXyTSTe9LsM0Dk1BcUNaGn/WFI7Oupte1MkrnMFVDwHuAevMbNsC0vL2XHhpiRUzF4MI+ZYPfDM+nvMX3EV54wdeANjuDKZB9/C1L0hDExo6awhIHZQEDw0ksvlmvXrliRxFFaKGoQkCpVl31LNHnwACbtkQUHHEe2LZqZORR9zmC8lB/HchwecbxMVpKTt4UfYD5cV9hCA7mFGZOP4gcXpWN/0iGNMCwwIWFIUm5TEjt/vafCKO9T5Wc7pse8EE/58+96siTFBnen7TxICyYML5j7MLwtfyu2FCJHRwWgZdIlXmWKsFP/eo7IzcIP+ydPnhbc+V8/SagHZ2cItVKOVl7CddPAsfnHPbi2hAjSs7ffWAQw4MKv79CDxKtQy4kTbdlZ2Imf+OHpKDUiD4cHJ9VpD8A3PzVCnj0cFL61R8rC06s0eZJWTb+lwRPWfUzuYWyz8i+eZBK6wPwjLESQaWHgSHJMcglLcJRB1B35oiiBOWcFJYoBjnXq1UUzarvuX7RPmQglsutpYX6u5hXhRbIKM0+YtHscTYLCMS+Et9AFQ/8VHmm/CUS6OQqmCQ/GPE6w+wRliYU8MvRlVjdDSwBcKSftaVd9eGNzozxZe2JhC4oQLl5fe5LdIvRX+i3CxOvXr/fHTOHMGMnxW6xaRaCPW4QK9NMDCye4kDV0OHW5GI8gtMeomjbu4ObyItQResT3KlAUqkqT+o7wOuOs03EdIYRJW+gZ+cUOmUg9dsAkJgO/1zDVswapYfj3j4JnTLI70AL0gER6NgtSKBu0YAwhecqGEBVhYIRr1N14BG6qN1bKkwdxGEvZQQKN/M1Q28fdfUDlb22l3+7quFbHpODqABWpIHcOY1C2e/y6kLhJn7w+KoCr25jTTVz3hUoD+k/aKX04+SLIUki375Q1+RoBgd0YZ4xnyhUlLQETNiEFZ22sDc0cS/10fCyrylPe2gcqDUkHd/qljXBUDQrnfEcVTXU0YoE8dgv51B64Z2RubtoLF1ZWV8rKypLv3mEXJX2OvkiekA8h+cbTp6rXNSsbmFdwtwj9bk1uD2RQxF9T3xpWmzgWXj6K7oBvpWhDG5HhyU4J2iP0YhcnxwQhhKYfsQBhb3dH/Sa7Oug7KpzrZFzhCcfYN6EngmkEwBqoyqH6Nv2XOQ7E5CJrxg+OE6Ut3n/wsDx49Nh5WmA8qXgiHkLOY89DoryA5qnzzKGgLXlj8GeuBE1pD6E86FG/jO0JR1239kw6Jwp0ojKQh+MoXHbqYHK/AXk6XeYZogO7XgDCUJ9tHuY+aPwnXE7aJivYRzUOTuobwD1JzLE4qimX6s9p3J4t86IzOHJUE2MjR44dnpxlrJ1fKHOLl9SCS9nd2y9376+Vx2vrXhRygsLirPXrEY0LdWwQjuBJHTH204L9bcMIVwgDvrRlg3Dtt3Je0g/0qPYKyi9UzSM22rctTjOW+KWf8V5D2r1vdyj+q93Z9XOrIeOPvb2DBSF5p1z0NRQiaYPpZxyvBe5tPCScdy6fsjMzSnP6IDs1+cYtas77wo0r5fOf/3z5/Buvl9defdFHYqGQPFSfODnWeKs2cKA0WOBDWz7cy7FrlLOOBsJ1yPdy7KrdujQqDsZzOVVQ5qqpH5T09CHaHLsy6dPtG8VYbuXOVL6vNgqTRQ2Uh+93dg/GLeNBG4dMR+edOTvtnrlF9xvqb776BHEAvocsWuD+L/rkOx/ccVuEbowxKOXAnXSpDefT2p/oiULYZW39T23N+Dh9GTzt0eZa6pMqs+fQwumYy/Pl7vmT+gvAd3lR4+DVK5fLiy++UD7/+muaI1zW2DLjRSQeLxWX+mbXkI8LVHmbUtaKCuHmeZbyo8ymcTW8d+lAmVxPpGGFRvgvMA/OhNE4BA2roXOeKax5OrePHN9lPoIwig+94UvAy7yR+IzExy9250NGwqEHesfp1LSmPakd1SftnrDg7PkL+IOjv1FJw9/GgYJkAJ8F+Lh2QjT4qEdUfdzwcR6zheLiX/gPv/mRlDz/3u+8VP7Hv/el+vbDwY/rnpYBDGAAAxjATya88jd+vyfbr776arly5YoYrBlPXNvkG8Ye5ghmngk1KzYfPnxsRQmTasJ5m7km7TkiJpNnJr34wZh4Ei1mxBPj6u70ecrNk2PPj7vT4jqp1t+5CbTSBmD0Ydph4Lmw/exIDJ4YyBbOTJAn9DERVERw0TUXmRAEP6xuZ2cKwh2Eq16dKaZuZpYz8qfLtJjAdkwGq8NRguyIyYARZWUpTBoCll0xpCgwUj4xxt6VgQCjWABEfHCCMbEw2cwFYWsZZMKEyCY3Uc7uMFDEgd5mZIlHGGjNr+PLnmQEPYvpx6q1rDTWu35CC9JQgBoXBrHVy6kSsp/ArDW4UH8qEwaIYAZzWkaGMIngsM8xpCtb7506sDtxnDbuNX4Cx88WUWmY+ZcIKXsrg6HzQLCEOzg15jdQ8/Gj2v0Te0D20+fPGS8GC9Wrvfrl2Wjgh54OzH9+/N5wqlCTMjggwS7QQO8IjswkIyQfjiDNwiSBSp2nyj4sM6LXtKO0paRHgNa2OC87xzPkqJYoQdxPa56Eg7lv9w+0sDynJibLxFgu241SJDR3HNvVB9XWT8V0027BG8ViO7ILgQ95ER5mv/XXpEcaqj8hgmCW8NzpwZO8Qb+FDU3Sl71CXu/pz7MW1lrIZ0HfguLmiC/6IOMYgtbtnU3vVmC3CKYpOiKoOsk4p3ShMEID0gZ3ds5ld91G+r3GAYR9JrKrgr4epQZH+yAU4Zg9p0vfpxCE4olx/VYBidIHWA3fxlbCQS8LZ0QDj6GyA+o5cqetyA2jv974iekC2QXBGtaW3nsXGo7g17N/RKB+mrDFY57ewZ36s2BtElNXwVO3cgMPj20Ke15BEsFQ7LTR5yhIsLe+X91aPXSB0QPolVWPZm+lJ2qDH7bcgOmqxIgKnrQj2jN1Qt1auah2DT2ct5WQOVInu6WqIMypKRGFIa5XAavPkjD9q58PdEMCRviapmP3x3DfzSAIThUv0ZN+2wuj9JMHwvwj4R0Fl6lWx4BQ8NSC8dVLy+XFF2/IvGjF4aXLq64D2iyCSpQU9JOjI457OXTbZ1cqu0jofxyDc6C5BuEerz/1OzsY9uS2s58jmFhUcKQ0wcv3KKkvgTuooOxgB4mP1JsYy66trc2y/mRN9hxrB1kMRKj1QJ1OK/wMOyTmZv2F5agsBMrQne8+4wU72BgzGq58v8EPgeHGxpbGijWVZ1vJHpo2xlF1SPr0Xfp7t/+iMIQOxHd4+rrGF/JsdaXaMLo8sENPxS7HQp8+RFjaD/MUxlOE0l4trrShF7jyRDnBXAGIQDJzNp4Y3Fp78vh2dFCGVN+0SeZXV65cKtdUp9wrMzc7435KkzpUm2GMZGHI4ZFo6fT1HR+b1Dh/WvZU72sb7BhRPQuP49MhK7igw8jwhMLXo0ERwkJTpUdJqZ7084xbevWT9z402pgy1VrdBLFmTAScSv6dlt14xtoe58HeCdOL45/YwcHji2zNKdgm5+bGghGAV9zd306OewoSf8fcLlKn7EbiST3S93z3ncLkSCd2jkyV5aXFcvPGlfKa5u0s3Ll5/bLagb6paq/c8BT6CDe+uaav+q/6Eu3AgnC5W9AvXA5E9wME9npi2L3l3Vfyt0BcfnZTPATnfMuoe9cNhdR31nbaEd9f9UvwmBSePPlWM+agjGM+Df4o5TKH4F6bjP/YaX+MkdARGlCn4Miz1QE40j/X19d93OW9e/fKfX2v7z95aiWO+wk0Fp60L5dB70lHaYg01JpyUGoaLxWeZ/pDaM98Me0pZXS/0JNYBvlxzBl9hHtFJsbzHebbu7gwU25cu6Z6eam88blXrCwmzYN95gX7VcGAAiv1knzVN4S7EvE4w3yn2ycxDldp3UdDZVU5eRpfuROGeJSFdPjz+Kv+yHiwj0JkN2Mq41LbyQ59emm63qlr2kRo2FWetDrpIWLo29nphi90zndFbw4faPNV46cnIUmTfAYKkgF8JuDjPJ4K+KiXnH/c8HGX44c5JuyHzRsFzH/y//vwI+1SGcAABjCAAQzgtwocscXE+8aNG179yUpJmBrcmBxbMKHJM3Nb7AgCfazCxqaFEEy+mbzDBDGRzoS6KSraLD4Mv5lzucMMNAGmmV7++3NrA6uy2oSdMORBmkdcTqmJOhNulBhLYhSjINkrmrk7Ifw82RYe2JshHgxJMzB8CHc4Kxjh6dLyclldWfEOkRXRgt0pvvtAZQPH7a3NXryNp5vlEatJ790v66xaE23MmKmcMJYIPzimyvd3CBcrRFScrI4nXPDsGpht4vaYhlqWnvKEMLJw0WkTOHJEioWjpl/ihIHCATvu7V1pKC4CoOSZNHmG0U8YAOFFoDKFMDO8wrSZsYFRC9NIaKoqabFrIQqSoJGyUIcNr7glbR68097i3jf6cXsx8BoMDKNjCBLDpIE/2Lf8qQeEhJy13xi5lkcg6fR+bem4kSdpWkHSdbdVIE/Zg0/sAdllWlgXwXbKgwVrLDULdQ3oex5qiMR3+NADK0INwptZljHzDO38nrCBmirtSXXOGz4tnoOKLggjaJO8t37Gxcttd4h3k5CxEsiOHVW03ptCBTMzNW1Bohlh0qv31PTqgvYLDrQ92UnPig4LxLOi1HWj8OcUJM34XTgqTwQr3gXCkVb0SwFMNQIdRVfa4EW/oy/kwuW52Tn17yX3ae41wC7MLDRFqMkKawR9a2tRjDx8+MDCF4S35I9AhzwRiEIfcEHAi+ARhcjTp+u5qB1BZB372GFDWNovdIA20GxaZSZPwiL0R4hJeaFjaF930wjAEYET5AePtG/KmHpijLQQRO+EASykcdnTd+JX6xDjZkHKkNsvdtZvL18cenZDwucH6FkE50M+C7SFKnDxtwElSYSBpEK9py0gPItCOrvy+goSVglDK8Y8C40UB5qlXBFkuSgyxlT/Infe8atugVhcJ7ZVUDFMI1tbmVpYP2p+P6i8fXAeaivEcRL6cf+Rhfqj3LRnjqpyW1G5oAOCQtowx6gQBkO2LgvpKVzi56JtViK7/zhQhOfpd2SaeNgj5KJPZRyh7x/ro0R98F1r/gHaT8ZkfZVEK/V98nL9cSQLgtsz4TBi4flrr71cvvjFnyqvvva5cv3aNSsb6BPMFR49ZL7w1MdTHR7WnQ9KVzkEf9pDFVYyEK1xNA5zC4V5srFVnqqvsOL+SOPKMZWhf18Yrr6UfkM/KB6HWMAwMz3peQpKC+4m297JblcfR6kyMTYdcEeH5zaHZVr0ZecJOyZGoaFwoq0tqL/73gXlxcpxjsdiVfyCxo/l1UvlkgyC2rfeeru89/77ZV1jyFChL6tulBfjG/UObSk7CyjafIonYwhlpi59JBGC0Yof40jGQTcap8OPasGGOkaQTh7sHGBMY+5GPNJlXGIRS1PMkB8GetNWTAv9tbwY6xmHWSAzdKI51mFog1Lkxo1r5ZVXXrGyhMu8iQc+YLV3kEukt/cOfYTg9u5+2T0M/RCqc6caTYq+fHSS47bAb3R0ipJb2JrLozO+8Q2K4durHCi7cARnxs8+QJc8Q51n+6WF4RXAmaq1vVrak6j9kB3A3R7ETYi8klpyPqE9VugnR8u2xeG6ChKO26I81Ov4aHZuMsbnu0mdq6xKiPJixse5Y0jfDY2J3AUzPZ12Na+2urI8Xy5fvqw5q75p8+yKZDfnaFlAUeI2q3fRkfkBNFW2Vox4/tuUJaon7rShX3HEGbuCvPNCdW+lglB3ufjhu6J3lBDcO0P7xFDPjAcZQ+jfwX/UY1cWHrEbl52W9Ce+pRzthjtlYbxfXFjMpf8sPlLcbh1haAfgShumXfOdZvfSBx98YAXJmr7X+wxdDl/HLeHaxhcrS0Rj2oT/ajjXDoTRk6MH+zusqLVWb/JT2yM95t6ZX6jvaCyk31DGafULlCOYhblpH332yssv+5J2dsvSxrc2NKfY1Vgke1OI0Si820bjPmM249q4aJJ8acPNgj345Ek7ol/xXc03hnEwu3o0LxNtRciEFw3cN1VnKI03njwt2xpXqUeUJjxTb3x1Fce045vBdxvFOd8F3mm3zM/aXKQhBy3JqQ9n9F9oVMM5rMNXUPjUQUzLizoeKEgG8KkHdo/83X/1t9W3jwf+xN/4zfJ/+GCnvv344OM+Zgv4Ycry3f/hT5XPXZutb88Hjh/7f3zlYflL//X9wb0jAxjAAAYwgB85fOnv/MueoKIMyAXjC2a0ETwg5IchgfGBYUWYx0R7jZXVT8OAMwFuzHVjRggP9OfDzJ7D8DWhHQwHTIj4CU+kc0xIIBNvnjAuiqmwYfIQjCGkjf/UNOdi57L08SImge3rnsCHccPuvGqexDPTB5MjBgLhKSvKETDAaEbQIEZNaZIX4XZ2d3sCTY4E2d/nGIjTyujnEvdDMQxM8GGsjsWA+VgCVmSpzKyHOhEjegATeUzeEQyym8T0EF1zVFURsw2zybnT4TaMr9NWWZQOYX3WuYzDKCFW8lmo5TgqI7SuZW0UzTNpKsFypji4NvdKTj2JX+0wSgDpDqGEgYaps5jkFXUADFBNXzA2dCKTuiNcPy5l6NudND9Kw4/6tJ/tMWRh7/oLjI4hMIcqHZwps+rBTGOtf+ol7aimVeFces6vgWy8kOgp9z/UkP0AsrccCYs976FoKJLwspN2i1st7d1ZmCHNe6Di4njN8Oqf1DUV5lfaD+1b9ISunf5FWP/RB2hztZIVxAI5K1WEQfoDTHBdYayoY6NRMtCvOf4Hxpu81HiStyBCLOUnv+kJMfgTYeobuC5Ed/BNPSC07eChjDj7njsDUJJYySe/tHeM2qmZZuoRQe6hwhSPMwhUEKQgXAGoY87X5knZwbv1Lfrzysqq+veVqvCc8djW+jMrUO/fv2dBLivNEcSSX9uJQn4IqK24UJkR1HMMEEIZ7JwZjrCpCYfIP3lHcE9ZGLMoF0Law/29Hg1pL6EPZYwbQB00OlGWKCP96npotG9213dajevUb3IzLrSNardHzYZx2xjoQRqG6sejuvSgelXIm7N9JmQXFI5/6CATPOJsAapozTcFHKAvdeVdPguLShZBcehnBYm+NQhPTFv5hdahc2iH6ePSHY8aDrHWZ8WpBwpuGtna4rawfiTvRquPAOCOQiHxNG673mif7IDgbP9Jm4kJjhYbVZ9kF8Ss2xuA4oT2RxhwQ8B35DtKIkgmHO0OwXtrD+AKnaAPyg/aFm2PnRttlT7Dodujvkk21V1RQhfhDbjcmGGUfmnbh0dtN8iBvr8TZXV1qXzxi1+U+Wkbjpyjvd6792EWUezsGo+AWucZY0v61sjwmPPn+LipqTkGQ/ent997v9x/9MgC26fbO2V7Z884cecIO0qYk3AcFkc/IXQl4uHhnumHEHlpcdb5oiD58O4HVRFRyvzcgr/7jHnbmxtlV991/KbGWcWe42uUkUJC38w5qKvscmKuMVcuaZ5w9dr1cu36jbK8tOx2+Z3vvmnlCOMHK/5dv8rHChLXBwqSHecF7t5B4+O/dkWrJsBmfBV9VLdeqV/HQeqDukx9aZxR5R3JrfUF8rh0ibnLqoXMhEFp8/jxEyuomKOwkn9/78D3ICH8pkrbGEnXyUKLCFdJb1xjOjsPqePV1eXywos3rSBhB61pLfz5xiqS29em6Hjn3kPlxV0Wmuucah4knGlzu0eMMepRlHMsu0a8El3uEbq2Rtb6l0zth2m7act8gxD8Av0vfiDvdGD/98BjQPVq0PXvQf2e12wFsbT3POvY1Xsmae5JaoA7YwfesefJfQ9A7IzPctDLCEb92P2Wb4DqlCOWaId8F7k369KlxXLlypLHxfm52TI7k/t3zvhen3LJP99p0sl3kra0vFCVeqL5OO3XQnMUfPqeq97z/dfTc9ChotpXm2JMYDzQWKCn60h143anOvB9FfU7B77cQRLlGsoRlHJR+HFkE8oVwkGZjPkauzS2kCfty99Uxjzhwzvfc+61YfHC0rK+0TMaA6s/+DJmgxuLFjjCEsUIhrtG+DZsbW+VfeE2pDkB1AXntssBmmQOR4WkdvhLfWhM1l+bN1hBUtug3tz3qDrCpK+oT5wcecEUuFEHHh9E61mNhZl7lTI3Pe4jtm69dKu8cOOqla8ep3e21dcOTH8lZ9qjxGJOMisaAMrCfdJzJ1l44gYYx4ofaXheIHdoA6744+DvIriAs2hAnebuw+xs33iyXnY2tz0OepyRIX4PSKe+evzR+O35DeORaQpeLTwY5GEn/fihtufFP3G0H3F74GiJy6/zUTncvgYKkgF82uHj3nUBDP2FX6+2Hz+c/dnfXm0fD7x5b7u8/te/Vd++P/zO6dHyX/yJL5Tl2Ux8LwLHaf0bf//2QDEygAEMYAAD+LEBO0iYorKqizO82Y3BThIYF5h5GGom2Kw4ZCs2k+yn6099vwaTbSbgCBMJzyQXYYgvnGSiXA3b67PTAQYCRoTJe+ye1BvalDjPnrPAYXnqh/QAmASYKJgtjmWZGD4to5XRbfmCW5d5QKDEil1Wn8OUsZoNhRAKFp4wkYRlko7iA0FDVmHuynAHC7TIyi/xFGEklQfyH5hJGADO2Ubo7fz1dDjR70iWoyqAgoEZGmmXbVfBlvA+PTtWeFYDQ5+kYWYPQQFMnMLgrp9KIO4uEA61fKJKmBMbaFBpoXfC+lc4Dgv/Pt31lJ0/7kjpuSmt5MFrv+7E5vbyUFL99Gsa1MtoEeOospCMU8BPBj+ebRV4tw10w2GPOzjUNAzVpsfwMHRSOZxGwzv4dOsdgZOfPTr0oeZa8+jnEtD791CQ+IiZWGwPNZI39ha2KVJ6cbtpKBypnKlfXATK3p621ydWygN0SwPu9hctoC3PpjRRz5NJG4QuSiAMOkIw0qMt0459f4/8BShFYPwJxyXMtrNq0nn1821YTHFEhs+3R6CReIAFXGqf5O36MO6JD2msILGAeML4Q77sFgkj3q3L45MD541ggpXjTdASBWPoxTjkPl6P8kDRSx/niC3vSlB6CG9YzY1gxeeXezfchlecI4zjDPemKCYvxgIrQjQWINTc2tzqrYzf3dutDD1CluCJCS7ZDQLghrCRi5MRkiCEyUpVypwyuhb1Tr8AWr1QntCz1rGbQ2qi+96M6aYxo723PodRlIDoTM2lvbb0BBfcL4JScRpOqsUxdO0N+mlQPozbnfDBUDZoB13www0BNGMxZniUo8VCVwvBNA53d5DQpuj32M8LbADK2x8Tggph+uXDbiGvoFcUWc6XS9BJFj/y++hA5OwWob5bm0BQOTGJgiQ7k6wgqf5ciI2yhPJ5J8J47tGBxAi/+RYh0KYMrDamPe9u7/RoS8CmCIHG2SGi789h7sFA0InMMH70z9pu5Xh2mj7Y6OOnaHtaUE6e+PvI0TB830lzZWWx3HrphfLzP//z5Y03Xi8vvnjTeFKnCDN3hBd1PDKSC5upk6NDjt+kXHy7p5wPZZiemhNeZ+5rb777ro/Mwf3J01yITp6H4Fzrmt0e3D3GGICC5en6Y+M0KVpeWV2yoBmh4P17dx2XPKemZ2ufPCtb8kNBQdxZjUHUCekeHeQOEfAF6KuuI88ZZr2Q4sbNF8rNF255tynzoK9/85t+HhzsafzTfEdjq8cpjUP+jqsN5zitfKuhKXThXpXDA3bkpK6oH4epfSW7x3I/EfGp+z2VZR9FieJDbPCkv9B3UBrj7h0dor2PtVIdMz8iDeYwxsNzGOFBZdV6pu1AI+MtwwXiVM6Vq9ylcLPcuHFT5RpSGlseC2lHZ4pOftwf80T0ZPcBR2ip5VrIy5yFHSRexkBfHeUYxiHnP8T9ICTgUuCvp/te6rf7tL+C++hAwO4N6rdYcfP0fyzVdg7OxXUu/gX6OAT61uBnG/nUF+pSlLQdFxv8/WzvnkkZeGfuxbjvuR/jj9JwHD0Z86knFu6wM/qmaP7qq7fK5157wd+y6Wl988aH3b/293f0PeHoNHaCcDfItr8v7NKbmsh3mDqdUBuibdNOxjXnpH49DqEgkR/t+0TP06EsuqG9Es+KeYguN+a57DJgcRD9BUE583lPIATMcd2exSv4TguZtIW6+8Dtn4VNUcyBC4YxEXzYbUUfQwmEgoSn7zJS/0J4T3n5Pn9478Ny987dcufOnXy3N9Xm1MY9fintE7Uvvr7OU/Fa3nWYF1A3+aNcKGxQimTeo3KrvNCDchOGuKnejPtKyQoSxm126qDUIjzH3M3NMIdRUBVyenKkXLl8qbxw86bKsODdIaRDT+AuNeYmWXSSNm2FkdJgfDcfUfsFaOYRfGkn5g14gqMzJEsn7pABI+0H7QkaMR6zS3Z9/UnZ3cp9NE6zxmnKGPiN3pxZ7vhDh/AZHT95YroQt6RzpnqmfTgMbqRW/R3WP7EDDqG0GfNHyj/3x/9cdR/AAD51wO6Rf/Off7m+fXzw53/pw2r78cOf+4Ub1fbxwMqcJnhP98t/9SCrU74f3D06Let3t8uLi+Nla++4cIwW5s7aXvnX/s/fLX/6Hz92mAEMYAADGMAAflyw9JW/pQkwgr0o5xFccEwFTEtWF4mx0R/HPzBJhkGCqWfSDSPExNoMlRgd5ru9STaTYpn4w6xFcGtmsGeYozNBr5PmOmHGCcbDO0dg9PDDVIYlDNyIw/DuowmOONtXTLvyS7phlCwUEs6nZyeF40tgvnyElpivphyBIYVhRVDKytfvvvnd8uZ33yxvvvVmuX37thize+Xx2prKe1A4VxvBAztIsqLuWO8IL/Z9LMju/lE5kBuocmY69hw3IbqofJSW1ZTcYQI9gOx4II6YEBWI8kUQGAEJf5DGDLmYQfJEQHEoXLKqK8wFqxmht9NRHZhxdB2mTniSUFa6VdPLKwKSCGYinHEduN7in/oLu++6xTjvykhWug+hHPFxTGkDFtryJ3tAzxQ9uOjptGsCToO/WPjPTzOC0zOEhLDDcUg7wpAP77zpz2VImF72HSBMtfTtAExq95JXgbNoYDs//bLY7vea0sXw8gpN8rSjhRAO8QwQwk9b+ImwqEGPWXWd5+lwwr2Vn34yob6buqrtjDhqaS2NXpuRP23xHB0ETosy1SdYkK8Vd2pjRk0A004/ov3AHKe9irl2OyT9VvYaXuEcXu0LN/cD9RWHVTzGkuDMe/pH2jQKEwS8CkvbEzD+IGShP9PHr167Vm7deqksqo8jZEb4cP/+/fLOO++Ub37zG+W76t+3b79fnjxZ91gGILRgFSvHDV7x5esTFkpyjMf7779f7ty5W55UYT3uFvTpj/JCF/BiTITJhzaMpRhww43V/xxvZ1o2GtIvRRfowBjbwtPPoAnCcwuT1B8zjrY2iaEeqRcZuWc8VJrCC6C+rIlyBVXa+9l/D8SNNtH3e9boB5/k58QDeU9+zRi9CsSxMsJ+4Jr4VtIJZxQBrA532b2TQmWBBrQL/e3vcdxPX5GCAZ8uHs6jtf8K1av3bLTwq34iGANanDxp4djzpl/Krqdyc7yE+34meYInbY92ZMX81KSV8zxRxLELgjabS7ZzFw/uY6pr2j9ptHRoW+xU2kVRt5ejmtj5wQW7O7vb7gv4084QKLL7AmE4do5R4dtFnANWeus9x+jkKB0UCBZm1rbIeN36NqvH2dWIYgQ8oAU4Ua6rV6+Uz73+annjjc9758jE1ER55OPpnrr+3DfVjlGE5MiXEX03UQgwzqi/qb2r5ctQyJFypLz2hdOGV4SjlBnS9/Qg93vt7/n7SfvwZeyzM8aBfmEB4JPci0a5OYoJWlB2dnXQRjI/UdlkPC+Qn48rE36s8GZVOOVjnKD8HpsUj3JQf+z4YZEId5xYibew6Lrb2dkuH2hc4Jg9js/hm4TQGnpaOSwakh9AHaOoRQmGQXnblCDQNOMjO3K5o2nW8xPGsqkp7j8J/h5T3cRq25edeNQx5Yf2KJmYj/h7rzCZjzG+5bvOWOFvAPkpJbsr/YYL+bPrgJ0nSyus6s9OHergyfoTH4H2VHMl7lp79HhNZd/QXOjEdeb7WfgkVBzZKauezovaQ5RhtD3G/FEZ6tgKAxmXT23AYzz3ySkOYwFCZb4t+Bv8iJ0w9Gs/sbanLP4ekbZcL/q3tEIBLHoSydCeDfRuv4v+GSnyTh6pR55MORIq/aXnpjGHJ98aFVbefG9z/KLvstB4z1Fm1/T9evW1V8sXfvqN8t/64k+Xa1evldVLK2VJbZ92x06pGYzaE7tNxus9RgBHP1n5SdtzH6ZNas6o8QDlGbuiuTePXU1b2ztlR9+sXY8XHPcYPgD8fGRXHZc4Xs7HN6mdUC4UINCVtmPliw3jN8qPHBeH8Y4V2pv6QJuvQI/Qv68opB8xrwYH3Fg8wY4ocF1be1Lufni3vPvu+/oO3y537t4t6xtPrYyh/mi3Hgc8d8hcswtkRf6eU6gNkjfG39Na5726U5sB8DfOimBc/S83/THuQAdcPEa47rIohPDs6IGnmFH/JkPPjxWOcX5e9bd66bL8VG8adybHc0wgeUCHNhdgLLICCbqSn+rB30aFpV1TCa2czG8zl+LbmLjuT8oX/oe5CrwNCzvoq7QDiuSw9H0Z+n2br7U5GOO3lSLJhgwF0KvRiqcp5/JVdByEMUYZOHQLn2DNpUHqAnfKxRxvsINkAJ9q+FHsHvlhdlz8KODj3kECDC5SH8AABjCAAXxW4Wf/3r/sJ5NtVkZxbATCDoQAmuGKmd0z883KJoQwCF2YbD969FjmkSfUMEKczQ0DcsxRHmLQ2hQYJgPmBYUAuXiezKTaJsKuuMloVpxJP2ITvZt5RvAnF02iIyDN6lkm5TCTMB3e7XKwpfxZrTpSfFyGnhaYaYLPBa4cx4HwE8EE8a1kELMO0zE5OV1m57hwNUdqPeQoLTFqlJcVjzAYCByOTzkiIsxELhxVWcXMHZ+Kea/b84dGJ1RWLlkctrCAI7AAs9Iqoxn28A6hgdxZWUaZT0jzpK0WxyVMjgXFwln/EIKUbGyv7n6v0KcvRHVCgsRL/sJTtE2YMFNmaGq+PDGEJ22YbfIBnJd+ImCJPdCPOzzEnRZ9YSamC+Rr5RdCksrYKTYevTR6ZUgEfjugPIdYQR7GyoYykURiGM8+hNmlfkMv3nn2mb9eXFmgB2+nJwjvAvGrLxV4DVVtSRqOK+DBe41UXQV27Fk5hqBBLy1D3FO+vPOMEoRX3lvqfXCf6dCdi2Bh3mnLTWhC+Ynncio5p6i+lf4C0x8hnRl0H99BWgjOEFhRd7TRtFnoGiY+u7maMN/0htHWeNDSdV5OP8IggP7KBcnERdDAvQAIGMGT8Mfq07549YyjYSL4Jw9WRSNg5hgSCxKXsvIUwwpNhDXQhzGKYzkePXzoIzkePnjou4MAjvZa0ngXYfWM4i57LIFuKDrYudCO8tjYzP1DTUmDkAGaYm/tD2j3DODHTpR25jorODc5cmiLy59Dw7SV0IX4oXmElG6noqH7jsNVIU9txzxdj/KDhghZrFhBMXnKbhvFAa+WhyHpAMbZr+RFXRKe/zwNtb6w+FFhiP6qdlHf6vN7AOXwg7Kor6vuW/laWcADP8bytjtoanJG9Bi1P0oszk5HsNrKiXujQ0/Ao3bGuxEXXu4Dyg9A0IMf4Zo7wn/SMK1bAfGXCX1Stq5/160HNWzipa/wTnvm2+NvlNor5YowL2GacMrfjRrHwnC5QS9/W2hjFqSmDAj+jbP+EErid3B0AEIWaCGUt1DLY/OQ+g7KEnYN1O+w8mI1d4TmGQexI0iFZu2bjJ0immZF31WOTVR+ysF58x394m/7Qvkdv+t3litXLpfLV6+Uy9eu+G6Ajc0tHyfJIgK+gSdn9HW+J3wzKZvyUR4jI+wAk59Iejq8p28fR1AdlMfqrxxjt/50vWysb3jXFoJd7tZhVwZ3g9AGuE8BgSqryzeePjWtcJ+bmzUN+UYxf+Fbz/1JE+PUo8ZBvXvlPbQS/RDUW0lH/2HmYbpk/GJOAz3mOe5o9VJ5+eWXy82bL5Qrl69Q84Vj+t55++1yV+PE0/UnmlPsi4a05wg4+ca1+nVdKw/cqX/okDtCciQpCyqoC1HHCpgljUccAQq+HAl4//6Dssn4onZLWQHqlDbD+IudcSs7X3c8h0FRQ52m37CDYMztlfre2eHy9CjTUIAw/+MeiAi3Ry2UbTv1hoQryivmQsybrPgRnbxoRvijHMk3VeRjN0Jtz6Key2Oi6MmngPY5RjuTMaRLuY3TtkhEv3YmDWgXwBXIu3/x74VukPnjmDJrX/CoIQInCpovoNz1OAU3EAcf4wmQbk1ZP8LWXuBM3eJ3Ko9DFoPIDorsYPb3Vy7DLOBQ26Ifjw337xs5Y/56SruSn57c8QV9F9Wm2TVio3kq8/BF2efnZsrcTO7riMn4lyMwwQl81YePc6wVdcldeU3RkB0mMig+XD+NCq2EchZ+ql7Pw+g3jLuMLf7GMharXYC7WrTaJ2OH+ocM+DBuMzzR1rxjiaPTlAXZwCug3Nze2S6bBxtl/zj39GXBDfnQThiTsqtkfl7f8OUVz9NX1NcWFpbMZ9Du79770IqSdfVzjrXzxeJHLERI/4QOh2qLlC+lCg4ur0wrd+oxdWgju9sYPno6uNJMW+ZbUulEWMbtcZTeKIuEuwLTp6mTyfE+f7OosfHmzRseK5YW5qyAJQx8CTvcxkVXt6wM0o6XsVj4g4vaROqVp35tr6BwKUkHhG/CKpz7ilKX27Z3+697tw276ei7tImj44z70IHQpEd79PfU3w9wS1LQh1cUly0PY0MQcIFOTiF0t6/+6WP6wvTCOBGHaXExfKfyXcYXyPdmoCAZwKcU/sCP4O4R4JNWkKz9qS99zyOufqvALpCVv/LV+jaAAQxgAAMYwGcH/tBX/21PTmG4mexzTAOCPS7rhIGAgYeRzuqyCLQ4ogbGBWEIAhmYbph0r5iUQUHiybcm057wmhlBqCpQZp4kM4/2ZFt/PGVgLPUwowLzxyQaRgKBLf6eiIuJgMHG0wIoMR4wV2dDR2V0jEuZpxVW4eRP3jCely+tmmGZn5szYwOjgCChnZfM/J0jr2Aedvf2faSHmUUEBeMTFtrs7OyXw9MJhRFTrHD7h6cW/kC3k8Lq2AifynDsgHd5IKBwufrlsPJgKMJeu1XB7+kpq2g55svsk54pB/bnAelGcZJwDUxPM3+hawOHE9fThHExlUF0uG7Y9oT5jjDNf86q5dkP14UhlQ9De2qMKNCLp2xw8+pChWnhgD5ewaU9L0KO15JF3gr9TLyLQL4RkgqHypSZMWs4Cc6nAZOZNkgegHx69lYpit2zPzd/R+m7nfOXFcEEkCRqQj3op8eDdHq4Xqjf5k6ajeYYr8wfQ7AR4ZuFqyo3WQWvmj50gDaikVe5Kq6FhihIzLBTX+zUyGrsHB+WOAj9RsX8c1Y/wjXiOj+NBRjjRnB3W/rBkFdsgztCElbUZ0VmKQf7e2bSHU75kg59VL1J7zlWCKHdjManufk57wbDrK6seszCnzgcA/jwwQPfFcI49eTxmi9rZsU9K+dRWrBC9cqVK04HBe+w+i7KYFZgt+O3OJaivyskDL1X1zPOIWyQoR25Dcug4CE8SpJ2VBcKm6Yg2dvec/9DcEr5aT+UFXvrC9jtR51AuwvQwjfT+g9mRP1iuESJ7LhuN4nDWJH6J36UU1Z21fSIz9OehFe49BEEMBXws+SkP25Qn7UZGZw3cRUvbSrpODx46tktFQJk2pQvqFW7QLk1Mlwvg1bctmMHmrZyUg6PvXoSFzeg5dV9Nmj4YhoQpoVrYRsdMM2t69+A926axGt1wTttG8Goy1SNlUTyt4LEz/NjI6uvKQ/ftta+aHvNv5UZu8utPnKmsRY3VgsjlFRqyh9c8k3DMIbzPUOIfnjAbizKTPmjIEEZ4G+B8CNv7HyHEJzRnoY5OEn5HSMQVt9HiPmzP/8z5Xf/nt9dlleWy6y+s5Oz0zmujh0fR8Hp+OSsHJ3myCVlqfjjeja6spBA7V20OBvbUb/aszL0ieYWKElQZO5t5zgYyi3K+fgnf+P1d6zyohyx0ZyE/KAnwn4Ubay8Tjmgx5niqc8e5gggyk07ZOxyYwQfP4v7tsec6kbe42MTHi9ef/318vrnPldeuvWS50QoXN999906VqyVjadc1K42pLq3EJu61NMKEf6U7/Fp6hDD7lPcPIdR+fztV75TUxwLmCPnQIN6ZfX3Hu1BDtQXnQ78GV8QYrNTB7yZs23QZ1CAMBYprtujwnJUWNpYdvNkp9GB3aAZ9yFEYZaxttGPdN2+ZNx2/Jf5HXeN7CmNAO2R2mFMiPFftSeI2r5L+9HB+YkOTsZp41rT7QKBBKQ/KdxaHic1HL7Y28IE7FaQCCgPBnBfUGy8ePLmPs6f/dSe1aaONI9rcwqUiIxlLCLgmNFyxlir8Ul2dSnPaYfVf5Sj8xjXt3RqasJKdI5rW11d8UKeOdU53ye3CbWVY32vGDe74yRKFb6hhPE40MqgMZe68i6mOnbwZGcUyj6E8Bnz9PT7qfqkvhd1vmb8a1pj6psssLCSjPYxGvkZY8jEeO4PG9f8uJzRlrIrjflxa8O0L3iH7e2tsnW6pXbLfVOMN6I7OCj/4RHGxSmXeXnlcllZvexFDixM2tnd9+KEe/dl9NxSP6c9cxdRKxPpNAVa5g21aQhqU6Bi46YfK7ioP5XRfy6r6pWnwoGf2zcDFj5yb+P5CLt0JtKn6T8eP+jnNgnHfOvq5UsaH255BxA7fqATY+qo8MydM+TlyVCMXsFCHqoH5V/nVg3cFh1GLafGaeFJK/M56C7ayu65icaHTc05uBvJu9+rcgQc5a1wiW9QPLcJVQx1Qjr40Mr9fcJffuQFLvQpwtjU8PwRPmE0b1MgdrTj58Gfp4AsUbY6Dnl2DGk4zEBBMoBPK/wodo8Av/jVh+X3/d/fr28/fvgoF6X/VuAP/rWvlb/3uE0OBjCAAQxgAAP4bMD/4vRv+enVWFUQzspBJv7M4RE+IKDa2dnrM/V7BxYgsjqbs80Jy5Z4/KwgqRNxprpMfGHumFg3YP7vKTWTZv170qwfVoiayRADMjXJEV8IIln9GcbTAgc4TcdFAJPVtOSxtDIv5jIXMiNkxbDK8bVXXi6ff+P18tJLLzk+AkyfoS1GHyYCwSWr0jjrHMEoRw7s7h+aQWU15czMvJkOjsg6LdNle+egcPnsFgoTlRVG4mxkUjxAViQfwXyIAaA87DABBwLBFNvIHYVIU5CIexBjIbvocCpG8+RsUlZSlRNMRGUsuhBfAWlBvAvhnIdp3vcHnB6RZewuSy+MIYwLwKOfZvUnvt1rWs0b5PtYyR3hTYRVzSi04ziogDwtPIIpr6bh0jWdZAM1/ugYzJss1V+hE76Cg/URNOAPg2mGrLYbM2adcC0N0jtTffQyqHAujwvpPxc6+D0DOFlw1uBieilTyzJpxA2BGx7Nr9E24WVEHPqMFSTjaletzBaKJB/Sc3Taq+KnTgmn/qu+aGHMaBXsDCMYaBe4I5AmbuIMUX9WxES4S32TT/pvBPLN4IZggRWqTcjjlfByPzo6KEf7B8bfx3vInUIxpoyMnpTJqTELk+iXCA7ZPXL12lXveOOS12P1Z3Z6sOvj29/6dvnG17/uleX0d1beIwD00RfsFllY9ApdBL0IGMH5zp17Xq3KuMb4hlAevGibAHbyaG0GwSKG99aGEUg1BQlHAfluAI0lm5vccxJhb+pIjVfVEKVdxgVwYIyKQCQVS56Ei9+o6YJQLKtYQ+sWFpy4A2F8FCWuxnPFxY0wPMEdfBmfAeoLITJ1iwAH/AkL0Ea8w6KWF4hyQ2mBesXX5ca9xlM2amv5ThDXz0o3t7gqIHJ+wxEeM977+BDTUE+ldbCf1fsA+GJQONOGW3o8wY28uwY3/KkD4tHanYcMebc6RCgM6aBN1zR6dqHr3wfKUukiY+FipSF1iNBsHEGa31Pn9BvCNMEmdtJ0mWQIh8DNwlG5t7IkDMLPHItFeNIdn1BbmIwiBCE6wnEAOrICHPDuT32YXC7hwBFXZyeUhT5KXesJHY0f/VztnXpG7ib3wo6ksyML449Poae+t0tL5Wd+7kvln/09v9tn7Z+prA/XHqffi0THiMus/BgtJ0MTygPhHe1yROWkXOSvAUX5gNb4rMo4xPFLe+XRg4fZ6cUO1YOjMqSwpiH9QEaU9FiCQLQpR5ij0MeVqoW2HMFFv6avo7idEJ2mp07L3u6Wv/MA9JlTGAR20JS0drfZLao5gPowx6Fx1JQvoBZdaRWvvfa58vM/93MyP+84KGC/8+3vuF9tbqKUvZ86FA2tFGPFuJ60ewS6tMkt5cORQuxWRahMicBldIx7DKoym6avjkb7GFU7pa3Svk5FU0Ts2aXLuDDiMYZdM7Oz886bdsRCD8YvaMMuF/oOhM5OkWnThXQJT340a+z0x60NFJJ7zpu2TdtLH2R+w3gElfUQHm6fQpa5ToPcZUYt8ci4QN42WGX8+fLbR4PWF9yGBUmupdBJqeLGiD0lG0/eUYLwBKIgaXbRtKajJuUykW6E6FFseV7qo8IEisgTepHGqTI4OlZ/hL7qG+7bouGkxuEs1FFfO95Tf1P7Fv6TmrdM6HvMt29+btoCdOasKEYWF6NM55tNewf29nbKzvZW2jtp0R+FH+MnYxpty99QjeOMJ4wbKMv4xkIz+nhoJ7visgMkY0W+Azanhyo3R0JO+FvPXAB3FJCneoILx/6Nj8IXDKtfTJfF+eyORIk3OTlj/GgfHLXmdqLx5kB9l10l3NV1OLqvtksbGbLCzu1zZ1fpTZRptVu+4Vev3Syrl666baIU+fZ33vRCLBSlj/Q9ZnzjmwTdPZ+RoWytHbSFFYG4AdY36JVw/rbqL/SRewtPVdkw6OWdcredzs0+pPrjW+Vvseoaeri9aEykLsD9pRdullfEd7z66qsaX9jdpXmM0sudM+DMmBo7dQku+idDjZ36Dpwy3svPkLp2/gqUcdPFkVvKQ2R2eFBfvudMtGUcZefd5lb4Go+NypP+ze532jp0MO1kdztpNMVTjoyLphlvcgv9KCvh0x+7cQgHLoTheyBXh6M9kQd+LmtNr6Xhb3pNx0kMFCQD+LTCj+IoKuDv/tq98of+yzv17ccPPyoFyd/8pTvlj/7Svfo2gAEMYAADGMBnA/7q8v/TTxgrmG1m31YIiMlBicAKpDWZjadbmQjLf2/v0IoFBBjcR8KUFuaArfdZpV6FYfqDqfMkHJf6JA/SiWnCQTEeYgLCjDDJljt/itJ2XiR6BGIwh1xayX0prByfmZk0g3n58pUyI3cEFBxNwbb2WYVBGIqdNA8O9uU/5mN1LIRVeghtWGl+98N75f0P7pipYDWrj8uqzPLp0JSY4QhG9w64uDJCu8OT4ShGjkUzPY+gAxN+zfIbmxMOASaCJ2WLoCFuYuxwP+PM/aoggTaOlqeLXunX7DxNUxloadCzuZlmcbW/w0BbmT707XgnXHuPBUGmg9m/797C2aOTzilCtLNj1xMGPFr+LS5uvSNmLFSI8LLhHqaxvfPfTx8Qv27Zi92rv8MKeDiXHn59ZtIMmQ2C1jzTrmvACsk77eWHgopDDy4m3AWXLS0icDEsOPAIFuBEcnZr5cVuuuLWrXv6UhXUjXXLXeuAdBBitrRwcjrqv1UoQlwfsVUZdFWRhQIWZhNPhvA+Ymti3E8LDRS2CWS8IrHmzWpDhHH4c9QET9MZP+ed/uGkwV35+lJX9dur1xEiLXq3BwIlH181O1c4Zg+lFztGEFZ+ePdueaB+fP/efe8giRAcAUIUHbNzcz7PnWOBEEYhCGQcY6Vqzu/PJcT0cWHk/BES0k7YXYLi4bgKrAELhtgxpz9ohNKV8YWV2aSP8HJGT5QmO1vbPjIIfGj7tPEGlNeKCqXhSlH60JC0CI/QC4EUiiFowA6aHK3TF7QTbmICwfiwx2d2+pEvYzN1Qz1SBoS0CHdpBMQFx1wUjmCOdOjDfANYpUv/QLiOsBYzasEHQHnJ13jLj/yhC3Et5JXB3sKm/clU2pkOHlt5IU/iRol3qIGU/gldAZQuCHkQtiEAOhL+XSESaQE+Soa2rfwQQrZxhXGa8qQshBc+wo86Njr6aW2wZ5xiqoM82ph0DvTa0nM/0ZOykr8ahwWj6T8Z5/DDtDrDHpqh9EG4mDtqqDMAP+goi78ptCvKQhtMPgqEEeBGuyW8sFW/mTD1oCu7HSEXaY+OZneOlcU9ZcWZ2h44Ci/1e73aHQXnxNhQmdQYQhvibohTje3ckfG5z7/mXSSvvvZa2d3fK1//zW94JThHyGgESZsamyxDoyyeiBD94Ih2IKSExzC7hDiOSUgOj3GfwIHrFeUIfRdzfKB2KjygFQLQE7UBH8FHu1R5UTDQxlEG4E6tscCDnVuMETlWc75MTU8oHVZR0/bTX6kDvv/seoMu9OX1J5nX3NU4YiWuaIg7ypP9vQMLsr/wU18oP/uzP+u5B33sg9sf6LlpYSRP0kLIzb0z0AllzeQUx+pQR0cKt122treikFFbjvKKNqExEaN6YC6FkJmV+dhZlQ8N+PCd6pn+RV9CORvBOMqPNo9j9TY0QqjMkUQ8CU8aVpKwQ0F0AlfSgia0H9rhznZ2a9GG3X5krOx0/6XuZPSTbpP20/p0ZwT3uzKoz96PAcVFbbYfGciL9MAZaM/zEDxQpNGDyAMXRpKW/ameIqfBypIOrtSDrf6jP6ffQwkXUT8IfCkv2SMw5/vm+2y8MCRhhk8ZX51rmWDn4yjHw42X1ZWFMqd2Q5tD4c8F3uyImpjMGE146oO64FtCp2W6Rrt2+cGBfMGpjiOMcbQ3vlW8c6RfxnK+n+rTsvMEX9oyYynjP+OpFW10QXdDBxDaGb+dN2MGcyfyZl4rd6xc8s4dNeA+PTNnpQmLpCYmZ9wewe/gsPZPjQ3bJ9ua5WosFC4oSHyfn/rtzMxCWV65VG7evKl05pXXmPvFbc3B33r7vSxg2ngqs5m89YeiwqTQj78vEE1w5oqN3aWp7i6XXngFr/zFByAN74QQbfjDF9rRVzCmnd4JfjbMTjoWKNDf0ledj2g1K36CXUCfe/XV8vLLt6w4RllGWgZoa/qCvOhrZJWbESOAXPRi43K4kOmHFW+3gQo1ivFHMbIjuqEUyT1VWaTBgjDGENoo8Rnb4VtoX06zGvJJ+6pPgXPET3jwncCeb6Cd9K8/aOc4fXwIIFePG4TCvaXV7EQw3WWaciTpEH6gIBnApxR+VAqSv/ifv13+Z197Ut9+/PCjUpB89b2N8jP/8Xfr2wAGMIABDGAAnw34dyb/r5rAD2liv1rm5uY18Z8w84SgZXcnW9wxa2vrnsQyyY2C5GmOn9ltK6hzSTtMuJkrT4UFnZlzJtsAE2umwDJMiJU/2/q9Uh1mxP6ZwJtREX8BjhwnggCRI3kQely5zPE6CE5XhDdncU/JfcGr8mBeEC6uPX5cNp6uC6djM5IIPRCsZbXXrAWmMHYjY+NmzFiB/vhJLjNE4MEZyvv7HFNwIv5wXJP5IU/oD1GUiNFA8LB/zPnHVSChomNHOSOkZRAFuMT6hQmAHNAHBhQfGJcwB3CqZ8qDEPayW4VKu0bDxmzgjr0xFw16/hV6zAfMrmhcMze0aDxbuOYGjFpJ5FqJewuHZydcg3aBehModvHrCkcx1KeZUNVNc4MhpN6xd9PQj+MCOcYrTNvzTINm50k+tFXaZ3s2e6/cDq3w+uPIJZ4/LJwjSS0v8BxSmRn20z/dEJSDRzDolul5AO4NGg0sdFNVcywWdLcAAB69YjJ01hjvCnImHYRhVliKXjSVKJegX3aTpK7IJ0wuCoyxCQT1YxYYWMifxCJ4cN56MjYgSJIvR+V4RSYhEQQJqB/6dlbEjhcuomWFN8LOazculaWVBe/GaMoRhEz0URQib775Zvng9u3y4P4DC0utzNA4hoIEoSFlIZ1ljRUcqwWeCBEQhHJ5O0fktJ1llAmgHYITgFsUBuxsQFAjuogIlA0BhNsQYeRvIbbyRgiJkgTFBu2MFbPrj9eVMHGhvUnk+oC+TbjOO+lauaQntGDXDLtefGSX7AhuKRf4RXHRFBVge+wLWVH+gC9xsptl1u8ITryb5TDCdNNHtEQhRjrgQnkI2/pHV2B0rn9We3vHuL7Bn2eNSxlIx3SSO25NcOcxX/Faf6T9HWt8ZccBbRahDgSH/tnlt2U7cWhr5OP0VH7caa/sGoBefBMIx9i+s7tjf9ovwkSEg+DSekBwrjiSN361TJgu4Af0nGVJnUITHCnPcTnY23Eb9G4pfZOigEok//KjpChDozlpgyO04N3H40A7tQe+yyjuU85hrzY+Pjm00Jt3hNX4kQZHbJEXZfGuEZeHMWHM+PKOnK6NyVaO2DBORjlCWhMaPzhjn++nsFD4k4KS9Mq1y+Xl114un/vc59wPf/3L/41Xgs/o23w6NGIBKkc6oSDx6vIDfS+PEDTWtjQKzmi6hd/phvLcMy5P1574u42igh1lp3xLhS/KEd7B6URuKEjYLYFihP4GraAngmbuKeEuh1XNDziyZ2ZmSuF3VEq+vQKVz4J90ZXxBvpxJ9Ha4yflzp075bvfFU8vXNq3D0EjYwrt+Mb1G+XVV14tl69cdpvb3tryIhKUI3sHdQeP2iz1jfKRuQqXM/NO37FCB+MdJJprUS6ZoSEE3Ln3Qy1abtkhw1FD0M5tTnQ7U191vVIMtQkUZvQZaNfqsPUpysj45B2ztAtwk3/GDo4+o70w34u/dxgobGjZ6cvutyKJ3Eg3+adt5S9tHrC7bQKFa5AwsekL8kMrSAw171j7afchOaPwH5NpIdouEaCrIGGkb99g+iZ9yP0EhxoIPPOlEkAEysyT+ceIaso4EUbfBfdTPY85DjA71+ZnJqwUYfy9ennFuwoyXjF+Ka7zzHwEBTx1xdhMfeCP8gNIeTG1jDJOR3XNeNHGZ/Kk/eHGfJc2i4mgP+VoYy3t51RzKTRKpI83tCMPnv4aucwKp/GAdkGdt9pjZw1KPRQl3sk0v+SFR7RhLypSVMavpwcbZfcou9A9FikFvt/zC8v6Ni2rf85YobK5tetv8Yf3HpQ7H95Tn9ry0Zgc2+d6AUd970CRd+YTAdHRarcGvKdeziu9+kC9kZAF9JUWdm80rWOh6aawvhtkNGMz9GR+gt3zI+HCAi0u13/9tVfLzZvXy6XVldAOI/AOkkpXZ4wBB54K4/KpDYqg7m9uR/Q7goO5/OmvbmO4y06/5/gsxoktvo3c18T8R+NhvqP5hpML5WJccFmNC9kLdxnjCbSnILQKftCmhbWxnzHvxWluCiBeSXi6oAnb5vH0I6eIvxqHy+kyJg3Gq4GCZACfSvjTr8+Xv/QvvVHfPl74t/72d8pf/m62tn4S8F/+/lvl937pcn37+GBfk5ipv/wb9W0AAxjAAAYwgM8G/LE7/46ZgDfeeMOXj66uXvKEGsH/9taOhQV37twtDx8+8qSWSfYux0xpMo6SBKEfwo8AjF6YL0+A6yxX82JPjvsQjzZx9sRdTAZn9MIsOvxZ0iCsL40Wk8jKOASmKEWuX79eXn75pfLCCzfNlMBIwmTCEMC48M7qzm/95jdtOHaHVX4IQRAOAKTPKkoEWKPjXNi85MshL1+9LsZnxEKMD+58WO7cpfyPy/5BdpowoWenCEdLmFYn3B1Sj7ARKdhlgl2EFUOC4ojpf8qSVc8oRZqCBIYgTN7ZGcK+8ep+ASr9GoPS7AbTupq4JJye7d1+whsGieOQmo+cY+ffJmnYnR+lgyCF1PCJO//+uQDBh90jYt3CgAJ6NIEjtItbytHqnzZonN0Wqql+GPvJJB6MFDuXwjA7nQvhsCeb4MA7eZA/ddaezZhJo+wYxyCNpiDpl7VbZKec5AWVyezFF3wE+/dXkMgv/71yOI8OdOPZT+ESEis0YWV48nOwSn7DWfJw+r1YckaJIXeEf8TPUSHQUH2xKintJkfohjDG53MjUIDOMPkCi8mod16gb6MxT/UPVlgjzFEFOD+E2qvL6oMrOYv9yuXL5br6Nn19fJIV8alDwoEvgv633367/Oa3frN8/Wtft2CFC6lRSCCwoZ+zI4S0GTd++qd/uty4edNC8298/Rvl61//ennrrbecJgJsFAq0E4QfFiQIzwgNKz3klrK7ZPann1uxghBSYS3ArgoS35UyM2NhLcoABI8bGjMRAkAHt0HFR8jLO2Ui7ZDr1EIMhLscJZbdKLNOExxJf/8gQlvCEg367+1tq8xPjBcCKOK8eOuWV+heu3a1F5e7IqANCgeE0YSnHvFvOKDsdpuSwd3HjUB/xkyZBoTHtLh+Ep6n/IlDXTS/Rm/qwcI02V2n5Ev7wJQI6VE0M/bjhx3FDzhTJwin8KP8EVhN99y5wJ/dA7hBR8qL8AhhMLiAP2NSF3/XicKa9jIWBFacMbQFj+sC4ygTaE+AtGKjHWw+XXcboE1iKDvATgnSQjhH8B69QgKnTbtCiI5AHcE14fkuky7lADcE8uyqWVa/QeHPAgf82I3i/u00SbQ+lRs7FppSxKuuK6BQAT/waLtZaCvl5IjaMF2RNXJfAbhwtNfc4ly5pfa1vbvjHSQvvPCCL1oeEh601fGJKWXNYoWsGj84pv4RME6o7qb8fVSKiv9A/WDXeewj8FNdUdcHO3vlUP0cXI6UBkoSwns3iUzDvlcfKiPtlNXcKCaWRJd5lIozU5pf5J4y8kCpwrFZKAonhQt1xPefHSS3b3/gsWF/b9+CQdKl36MAo10gOKVdvfCi5ksrq97N9fARl9NvlIOjfbdB4jCHoE5QUK6sZicLCl7XgcZYaMh8AtrsCA9Fcx3QZzlui10jCIifPt3yxfeMdxb0j46770BHyotglD7BThHyJn0rq1VO6pNmTl5pvxpz3L5Vv6IfwnjaE/5u8wobpWXKSjnaeEXl99sp/SV9xi2pCqEBRjK72V6fsjQ7tlHqqb59FFBLTvvF8K5n2vNFSEZ8nkaVqT9TgtNOZtk1ElARenboxbjvcQGE9a2knxBVJdYvWGBPHBaBnHCsFt8/0WSU7yy0VV8dOj1UGx9V25guV1ZU/2qHjEfLixrDJzT2KF2OsoTuKBBoA+34vOwQi1KU+SLYtjEowv5gTF6NDq3fYsAdRQjt1PeVaKxjfMR4zHS7SB1iGEM4Og9/XyKu8ZG2rgz8nQYPGpF3kQjG1EbZveij7VDgqY9Cm4nxyTK3sFSWFpeziEHfLXZ3s7v08c5aWdN3iaMr2ZW9sLBYXnzhRYcX5b0I64M798q9+4+8E+Ip/X+DnU8H+s5pzBNNTH3+VTZwYpeUcTOoPbENhgD+JWDKZ8W13+WRijP94672QFrqC9CTOJ7DiJ58PxtdSWdUc5yp2Qm7QVPu62k7OKkV5i03btwor758S+MC9zjm2OE27xl2nmo/or0zVpoG8lV/pCxevCT68H3wmCfT8KVdph+3e2VOvHOEnXY5Bjk7R5hnoAQBiAcku3zLPO9SHdeea5o4XM0HqJgJZJObcVP8Z4xD1NB6xKb6UcejbxHG83hozbOGJr0uT+C0ar0OFCQD+FTC/+q3LZd/+198tb59vPBJK0j+zu+7Wf7g77hW3z5e+KTLNoABDGAAAxjADwu/91f+VU/4v/iFL5SXX3mlXL92w+9eebh/UO59eK/c/fDDcv/ewx7zvb93ZMbIq3k3OY4mxzewAs+TY01yvTINRlMTX47jCb/FtFcTY/0xTfYKOnmaAZGdy8uZrBMWHoLjUmDkWbW+uLDg1aA3rufOgUuXL5UFX6485dXUk2OTZsbm5TY3E8YFgdqD+/fKB7ffL2+//VZ5yk4SMRcITCys3MhxN94RcsQ9B2KAlMbSMrtp5iy0O1I5YFo51uXR2lZ54t0lMlu7ckcRIBjNadcwL/tc4u7VzzBbYrZFE/MeooHDwoS4kDACsArYoQdWscIcau2AF0B45qFYHXuXsWlCrwYJleTwh1GDORsWQ9cy6UY5F71nT/0A+NvZz/bScgEf/yocdIHp0WsN5vzN0DqSAf9WHgte9ExbEIMquvWOpsHP7jWsjI/x0l8vfovLU0YW/snFeaGAs4BLeNCmfDyJ2jNtOgKjyrDx1wjhO0jA3b/6670k/dicJ9DaPZBQ9ZeHfnpusai6wTGrIXvQXmriLW1ya+WMH3j6tx+nAw4nd3bauF81oCH2gHp1ynlWL+oJWoWe5EO/JDHVKX1W7sk05bXQcawquGQUJKA4rJp0VIWnpA4DLdS3ERzOsxtC7RGBHyswX751q9y4cb1cvny5TCE4H88OkJFRxR9FcIGg+tgrJh88fFDeffe98v577/l4LQSaYMU9IxYQjozmfpKlpcLqVoQOXBr7ZH293L1zx3E4wsPCEOVBu2AFJ4JN8KQ+6dOtPTQ3DAIKnLGzU42xxnd2eNyLgBQhEncDIAxCuQutNp9uur3h32t/cidtt3fhQn20/pLjPBBcTViwgTAGbMifcck71aCt6oRykB6rkImfNHOkDvnn6JVcot8AQTHjIMJSBXccV1//x7+4E4BnBBudNiU3+pzj0m7cb1v7SRoZ+0NHhwffSmvK3MPJ5VYQ4YkAFvxQZlAOPKw02Nuz3Ue6iR4IE1FyI5CC5pQTATy08O6CqjBoK2dbHQKUto0roNf31ws0rOXo4QeAY+9JOP5xoaz2MdDedre3LHxnp+LszKzLQR6t7vJNVcw6PjlF5Q0OHE2Dwo9V0hZwqrzgQxbUL3RGQcTuLRRpvnNE5fAxK+xO2DvwjiaEf5TfbUp51aIL29SPn3pHWWEBrF74PkZ4vl/GledYLb/razRHlp2iBJcdJQRt/+HaQ+MxNTtbhlUfCEYR+B9zibPmEtxHcHik3EQD6gsFNJcxc2zX4cG6CnVoga6P3KMO6Bd+5kggK0eghegA7VEaRfDmwphm6TdZUOF+4zYx6d0b4yOUPv4oJi1kVB1ANysyNR6hNFl7vFbev33b4wk7RxA+ksGo2msE6OB0pnEldxitLK+YzgiaN3ezu8l3jykfaIBShDkHSlrsXjShFMHXl9hrHsGK79MTFUJzBvDm8mqUWiheuez6YF/tRWnuCd990WVe7YkdarRz7kxhMchT9WPwZXxsvdNlVT5tnGFRB3SlTdEmGN98LJ0gCnW+u+kPjkNZZdJPRGuZ1hfSpWlTCc8rwLvt9gvImmf9ZelBWt0PASRCe3WFY31e/OQAviqJn0D/s6e+1YnWxzBzBJLEuxmA0g7XYLg1vM/O1AeOclcL/WJc/ZHviBUjkyi6NB9VPS3Nz6juZ1z3OTpW6VAO556+boUkbVJjWasrxgnXj9qT8a7jAm6E8fdKfx4HNA5aUK/6y9gs9/qtDn74a7xkvKhhrRCiLl1AGYHn5HKjPFzSzqIlI6x81RjcHlC8oPihnVthq34JvrS1MpTjNrm/BwUJu9Khw5G+38Ja4TiiakJBD5XuAAD/9ElEQVT9fMJhuNtve3uv3H/wsDx48Kg8erye9ry9U7bbvYeU21UPLpjQIfPdOqdg7DyjX4FsUG7uvTECqDSEtgpMJepdlpYWZUexBH1EN2jhMVF+IxyTNkn/GPH3eH4hY7qP+dWcg2M7UZDcuHrZ9IG2WUhC8spH9cbiE/Kn/7UdHlaWo/RQ3e8faBzReECdE8bfTXDXg3EQJSlKEO8S0diAYZGaleako/QIR35uYXq6XgQmgQhhfqzRAxrx4PsjfDPfpoyyq5zQEHfKHHomjsN6vFAZiWsa45/EReEk73B9fygJSdzyVbaQvZaReKLNQEEygE8l/NOsRPhRlu2Tvl9lAAMYwAAGMIAfFv7b/+CPeJLLDpJbt14qV69e8+pehIsIAbgkkdVd9+49rMKaUzHhx15tjZByc4Nz7rPCc0RMvRkVhYHh6wn+4MHM1DAhZuIcd/Ll+J9MspnQVyZLk2evVtfEm+MF5udmfCzO9evXyvVrVyzI4PiOEzEUOZLgsMxMiBFdXPZukuXFRTNlMKtc1r6x/qS89957Ze3xQzET217JiRABBQ9xEbpxxjGrSSnf5PSMBT2LC0s+LiSrtkfK080dK0hYqf5AjNzm5rYFP6fDEyogSoehcniCyYrNU9bdmrlyiSvLAIgOokefoQgzw6WIXupYGZpnoIW3NU/CNibIJq4Gh+m4Uy8WBqpC5NSD0Bzop2+7/mIlHSykFbbe4EcLn2C8s3uEEjsc/w2HaoDml/Ln2RguGP4waTF265jETx5EdhL6oe0FhwbnXuzXhAwIF/KM8Ai83D6NF3jyoC54Nnf+9VPBeRp5/sPcwdT2oAY9V+ZYAi7vSCdFQc+vPmqBnJPsLr+cemka17SlBsZJQH60uiGu9bU/PtCPuLyHlrEnfWzQoZ9XFTqqbFaQKIB3iFR3mHHv7BhNWtQ+aRgnGUXE0YIWBC7057GxkTKhOuZYv9WVFR+Jt6T+xs6wWy+8UC7JHcUJYwpMP32Uo0wYI0iXM/zZ9fDBnTs+IuvRw0cWGoAzglf6K8pShDMvv/yyxwtQefO73y1vv/NOuX37toXICBuo+17bqoJBEDYtbEIPxi3GM1OVxAglT6xpP9DDzo5DegjrWQ2eleNZ8X182D/729Ug4GEFA31TT7cjC8yOysbTDQs/mp/rQiYCsrRf+ZjG9B9nricCLhwJSzktkNeYZMGXaZRVpKQZBXcVoLsQqf/0p+Sbcuu35S0D4NPC9IzK3uxAi+MEeK9uvDtPu56Hs97xLMcWGFtJprGActAugCa04Z0n4Ri3EUQSHsVPW1XbBIiEa2n0hT7ncYWmxk+Ae2sfLQzP5g907V2wEP7wwO0RBSBP4pI++bc6bNDSB3Cn3ig/QJlauQCyBKfpmakyt5DdKQj2EIC73Po2c3wT8S0IR2iuNC1U1BjeBN2+fJp6Vpo+3qW2GfqdhZ9qe5Oj41Ziuv2o746Nj6ZvnqoMZ1l5TvtUTkkTOiNglGF8OzpltxfCPIT85J1x/VTjqy/4RqF3sqXRiPap8UF+rGRnZ8Y0yi65kR+r2RlT+PajSvJKfdHMfYN3+UFTCxYppwpFn0bQZyW7d6Wmz9gob54ssKCf0nZwQ+DIjhBoxpwHeqIs4ohA0mTugAKJeRJ0X1pcslBYqZXN/RzjhjKDtBG0stACBQyLOVDGNDojpD06zFwpintKRV3ob4j5RJQxudtNRvYd4bMlWpIv7YHjQS0k3dv1ohUrdRCWev4VWljA7HRquT2exY18+YsAM4LQjIN1DlPDh85pM/YU4N4D3AWQ3W2Iv+p9rq/UJwoStbz69oPBaWDAo+bf7S99SA5856AhZQp0cLDQur333flWgTllZM7Ksa8Aba7dk4VLegvPkzJydmCFHQo47hNBMD6jeuYCdpQi7GSanopyk505+/u7rhfyME2VFOlyJBH11MYE14tQS//NbhL83O+qwc94gC9tnLqT3X1cULGXW2hGX2zjIN9h+ic4TXBn3/iY01dGCsudKRzPNVomhTf9y1R0W8A/x2MZnAnKNHY3nPiYLNocYSYnuZ9kxndwzV9eLrMap1AkoASkP3n34tpGebK+4T62/jS7pba3t3KsnMK4jmmblA27QDVhPGhjOIWWLOrqK0iAJpiPf+icYz5TDoyIpZDEgj6ho+kjgz11lDERXmViMmGsIJnP8XnsEGUB15WrV8q1q1fLsspJmPBA1J3GHeWD0sNG9WmFCEZl9J1lfJ/lt3vAxfaKo/yMv9JhzMcOvihwd8TDsHuH7xrx+M6k3ah8lAnK0Ab4lxvjjN8rsDjFprlBYvJS+Vsb8SKHWn7K0naM6lUmNLViTt8c76BSGNPZtKZSWptTOMYV2e2nLHs11LFTl2ADTgMFyQA+lfCjOoYKGChIBjCAAQxgAAP49MAf+vr/1BNZFBDLyyt1tTP3ALDaeNyrJ588WS/37z/2qlSYbxQkCDtQkmw83fSqbNxZGcYEW7NcTf4jmPEkWbPiKEiYqMdk8szkO0/NnTUxhumBD4MR3PPqTI6FefmlF70yC4Eql13u7e36OIsna2s++xyBxvTkbFlaWLGC5IbiXL606gtjuSSxnGbFOYzF/u6OJ+EIdVhZzW4QLmfnvON79+6LSdsoR2I2WHHuM//rMS0Wdi4sC+9hl/XegzUfv/X++++VzV0xKGcIRMX8jUyWI/EoMDLHlEiMG4VyuUxxgbgCmHQLJcxIwHTAounPZ0EQ4PksAuGqxXbKYkanPruxWtgWpplQ2T759SPptTgRmoFYBxXHr/krbmNGz/2CUxFDiDHzSbTz+fMXjzySjf7cDiqzX4VojfHqGkdBodZQ6SVkFJ0Hbskv72GIEZDx3meQm1/Cwkw6gOJDi+z+Ifnm3wXTiv9Kt5bOM9Bx6pVdAMPICmsElkDXL5B0Wzmxt/J79R1/NT/j0nmSFP70qYLg0ulQp+5o8e/VpfwsUMo7zHbySsD0WegdmlMncLp2V5nZQTIymraoH5na0vW0yE/hJ8Tkz0xOFC4rZufX5eUl7xK5qnHnxRvXy9WrVwqXr09Pjls4y7jD0TEIACgrZOI4E4TGjEdWUj7IxeoIwcmb/owgEvPSrZfKG2983vTa2Nj0UYFf+9rXyptvvuU7RywMUmEoC6WnvCKP2wj1iJAgY8SE3hH+ZMcGbggmUbow1hGv20ZDt7ThHCOFcDy7Grg3hSN5wJN0WP1tQRU4KB4CL/KgPBjGrG9+85ve6ZJxl2O8Do1fyxfcKbsFoRpvaQ0IYFHIWLAiO4KU/f1c2gpEwNGve3bbOY0qQHU9Um+1fJj0mfQVr0qmrJ3ypn0pTcIqTAR8MrIDjTa99MihhgFaOqal7Dv7HDUTAS20oix95UDi4QfNoI0FRapThNzUP3GgYftmNcEgeRAOQ5iGVxda+l18CUdemIvhW5iLgAsm3zf6XR0jMM2/ujXa0mYQPLXVwghCgbSXCKlwo7wOr3Y1PTvtNiUs7Ed9U5co5FobgMzOVxaavmmtbyN3gBAv2FPP9IEocHIXwmGZGBXt1WbAxwqSicTh7oKzodBydHy0TM5Mus36/HuVy2VW3icaZ6ykoX2d0aaiIOBYSudxsF9GhtgVxK4sfZtVT7Mz0+XSpUvlsr75i3NzptOZ8kFQPYGiSRQ8VZ/s0z00pB9wL4uFhvSJOnbRN/a22TFaeu0IBQhtg/f5uXmPRwj8UIo8evzIQmAMtNjUGMK9ZIxJbV7DKmtoTLvykVfqyyf6LkUgqRKq3kmb43gY99jxRPgmCKct7e8jMGX3LYsWqCfaA60DGqX/MZzm0vajsi3cMKSb9oxgmLTYORalG3OvHNPUhNUclxXaOG2laeEr/Vv5Og8hbKNcvUtIuEMzt025t28zabVwlNGg+DaA3PjqOET+m3P/RZbfyg4Sh675gHO/7rvQMgXfLFoBelkD+nb1Xfp2VvdTKMo/qrJiXFbRlNX/0Bl/8CbvyfGRMjc1YiUIOwUXF+a9S4jj3KYmxqIUoY7UT6hE96vDAyv2Uo5Kcxm3iWrXfw+7VkSHER6p376ShHfSxb/Rg/cAeFarION+xtgm1MbML857pxVpuY8pd9yZO0+ov2NHkcIiB+ZltCsUsLTBcY07WUAUWqPU4M4b+hW7o0CAcK994Y1y48WbHp9R3D56vKZv8Zv6tj3SXH7buB8caJ6+s+9vO+mgSAFf5g9Wurow0CptEjtOaZcsNKFfp84ISfiLChLadKNj79skT8pFXbncwhcFSeKlrok7pnnO9EzucuGbSZ/PAog5L8qCP+FoUHa+Mn6zA5DFWfArzpM+KcM3nMVdUZSg3Gjjlb7rwxqvx8R7KQ/GOfJgvgE/Bp6MwZ4baH6EPTvGokCDJG2M53vd67+4yRiUBrvoMbgbL48LLV6C2c4TGosO0EZRDa0d4eb756CXDLRzXckPpXA7GpN+FF5HT9qk06BuQlvTV24Nh4GCZACfSvhRXWQODBQkAxjAAAYwgAF8euB/svm/1QS1WDCDwG58PMexcJ7wmCbq7A7hrPpHj7iEdKtu50aQx8qng7K+vum7Spisj49PidHgzg2OEIEBEEMpEHuuSS92psZM1BsDhxAuzBirs8bGEDpoUm0Z8InvF3nllVfKG298rly+dMkrMLe3NsRArck8svAL5oKJ99nRiCb9ZxZuTIo5ZRUfChIux0Qgy6r0RTGCs3I3YyncYPQ2UbSsPy2P155YcPpIzNmTpxuexnMkwZiYFCbt4Hjt+k0zQVwEv7t/VD788L4vc71z/0nZ3j0wszA8Nl1Oh0bDIJ55jaHjhwLhMM704HilpiChAixE09+IPR3M8Z4LVBgPGYeAmWmGd4EZj2rHrfkjvGnMZYsbIHSfYWl2g4L0w8IsVscaB+iFFXBGvVhRVzO5ON/KoPXj1t+aP/HNkEIH0cXMlt7bs+df82l3YAAuif/1d1oFVMrPQlq9t/xhBB0O967hT0/94O0wlIu26PJ148TT7qACPs38sABTbwWJIKm2tANKlUD8Jv2aH8EQdFlBkaA9ZtOB+ZEHra5wC/NZLnSGscUY8KetYZW96wfTTFo9BQl/oh/J44ZgMPnEncMz0r9JhzAYVheKUR4Z8orv+dmZsrQwV7gsfHV5uVy/eqlcuXzFCpLrVy5bqE0Z1h49tOKTFaVepTk3Z6HK3Xsf5Jz/p0/Lmvoqik2EsQgDyRRBAgqWy0rz8uVLirNswQJHcHHPyHe/+6b7N0JOhL6UuUtP2h1Ho9BOGB/AH+UFYyJhW7kvXbrsnWzctYDioyu4bnEZV7J7LkIr6Eo7JtzUhOJMRDnCqmMEsoShbTLWInh6sp7ysXvk9ge3RY8nuW9EYwrp0w6JZ+Gb0qUAFnRoTON897GJSedHy6GNEI8yg1fDh/KkTaPwilDJgifh3dp66p/wtBH6FfWtsVC0aUePEMZPAhFcAB1i0j5wbwoV+rZ+EpA6yI/xguYIqgi3f4TgJvSzu8rTBFi4kb53D7psETr5uKQpLtuO0M5jq5LnG0F4ypDyg2sfB2HZf3bA4Xj6V/6miyxEz0//2dIT2I2nHqYhaZt+0BdhFEKnlAuDf2jP5ecImqBtFGbUK9DOw6edUJ8YyuTjbKazW5KEsrvhkNzdxnCnjSjrgPBA2G6aWgiYdnJurMQoXys1hMP48FhRSOV5qLRUl2P6Ec4crzU6HsURFxiPTY55YcDhsdooJIAAqm9Eyqas39Xe6zsCVOLSpkfO9jRU0b6P5XvqOuRM/2saG1aXlt13fMmxyk87MAIa2yhHzcZO0PjkLHSz0XsTFrI4gnTaXTXsIuNOBGg/KxpeuXrVNGYXBkpJdrCgCEUIyryCsePO3TvZ1bV/EPqRucDti7pGeVTrlflABJwzvhOHvKE3dHU90X41Z0FBgvD95IR2nfSGhxVWtFJVqH1nQYpXjKuOjlVYxheXj3wxrd4werey02WH7OnrzQ/a4waefrr+wSHx2CE0Opo8iBN80ncpLv0yfSH9yY4VEjwCT1dIBdv6r9lB0nn/QRB8yQds7ZC87dKHfr7goHbSwS2AH50hIVVy7xABaHe0TNoAK96xW2GuNnqmNk1aURqgOB/X3HKyXF6Y9jeKOSaGeTQKFt+h1+rmNMoV0950y9N9Xk/cOWpO1EwZobPaCW3L7Vn1DFQ0U09uL/UILhvSjxtpGxS/lb66mGbu+5SxKkmYi6Lc43vJvBkBPxGPuRNlf895Tagtc3Qtx2CyA5EdEOBOXi6D+jLlsaKH8vhZ24jye/Wn3ihz6ksoT9h5vb6uefeTNfWpbfEV9a4lzanZgYISwcOV5keud9OjzTmgg9LtlaiVlT6nuTq1Rp44UVa7hw7g2Y61wsjb/nybUEhAi/aNyfdNAfxPbL5hKEny7XUYjdPMEfjWpA2I35ibdf2DFnTzkWU1HbcpGY/92JVHw8/uhFO6Q0qfdFGQsCOJeYaPHtSfdyWKPnz32H3C8Xj+xio/U8W0r4b+6z6Mf+oCc6Kxh+MKoUHbgd/mCCi3SZvnAd9UaKX253boNOuYA31l2k4TxrU2F6B8jHng7LkC81zKSlj+VE5oFzornuwk2BuvBgqSAXwaYe1Pfaksz/Yv3/s4YaAgGcAABjCAAQzg0wN/eeY/9RNmHaYGNpEJP8KV0REuVz0oPrf/yYYFA1vb22KaNEk3k39U1p9s+vxrGJzJiWlNeiOo4UgNhABmcMQgDp1x/IYm/2IyWMHHRB0BB8JVhDgIJ6emxBQg3Jqa0AR73EJIjsh59TWOyZn3ZHp9fU24IEDc8CQ7q7jmyt7WUXnyeMN3C2xyJAarUuXPSlQufkbR8urLL5WbN647Py7EZJs62/m3WZGlMrJy7f6DB+Xuh/ctrORMaEjCii1We7HClMuOb9y4WSan53zUz/vv3y5vvXfXZyfDVAyNTYvByYXDR6fD5dACDzElmvYj+jEjIKczMxKVCavPEbmNnRGeKJWhqfZnALrq0cI05qcBfk5b0NLA38ys/gjqmHZ3MIdPnMrotPjmVhMo8RoEh+TWyc8KkjDqF00PnE4npZq3hTAwjDBU1TS/ZgAuSEXQEHs//SaE6DGJlUmPaeH9sFu11WcAZ/IZVVuGDv34MQahQemNE4xhtZ+DGqbZ8+iHsWDZCsXq8BzoltnPam+McAP8Gq0AkgzjfKTnYfzof8qzBWjCOPJPfcfPK2WFJ/2HgPyRF0nDBMPYOhv1Y9Nb6XMeO3mzIwwhEsJAFJXTk2OFS8a5tPTalRypdeXyarl+5ZIFoMuLS2VxPveDoBR4/513ytP1dY8tK8vLPnqL42S++vWvlPdvv+8xiN1jCGIRHCFEoP+jHLl2/Xq5fv2G+yn9986du+U3fuM3ym/+5rfKW2+9Xesuik+XSu8pN7RrOykidAIoPwITwrQVo1zy/qLGpRdffNGCU/L33Q9KD5w5pg9lcRQSEUIgYIBcVt6pShCsMgaxSrXVF2G4cBWlD/eiQAuOIEFRxNjKcVtZbRphWQQ0CBdQkAhUFupiZHSijGscTtuPcA0cePIOkGczAHRwPerZtX8vEMUs5AC66TSw4Iz8a3r4dvuyfuzWhZYOYfBHuawXl7HhjZ12hYCK8nA0CfdaYG/lJD60RVCJgcYAdUMY8IliIDtJXNYOrsC5MslJPqZvE3wDzf/ik6ANcIpzU0alTjCEp+4oE4B/c8cNhYjj1ARxg2qUI5fz79t/FGHtlL7XKjOZuUwnSYcFDo4nO+NgE2DRDsk7bTvCvK5wlRz9dHs9LaOoRzRWoGTwZQwiQZQ5qg/1bwvh9IXzjhLKQdz6jaf2+dZBN3//VXfQA0CACl7kMXyyW06P0m9YaY1ylSPyUJBc1jgRBSqIVuWtkqAqKB/H++XeDETa5I8QL23iRPZG8+PDI/dVFCQIF9c0j7h370Pf1UJbYccKSnEUEShTuV/ASppr10RfzYWE2zsanz744E55cP9BLZOM8mWOcKh5Tpni/pDQloUmjE2MXyzWiPCc48JyOTpzEHXp+o6AUvOEE8Yk2gArxnMvErtMuOCeFeknEH903HRCuOk5lqmpOnM99+uAdDAGPbt1i38X8LG/6gMFGMdsQT/A+HjuRs9H4SiaElYm/SFpNzifch+6WY5rnlNHro8ELkv9zlKWnpttfejmfSL6gRuA+qGBSqbfvHPsWvMbUfsalXGdym1ItGdM4TgidiEz9iCwXpib9Z1CK/Oz5dpyjtFCsTA9OWUcqTOUCzlOibGXBTlR0lrQL3B7VL9h14jrjHpVO4oigGfrt+CQekhRapnlB9Zu4/Ln+9HGecLjB5mguevV+ehFbpTP/cZ9Z7TsajyhPheXFsvSQu4FoxwHe7tlZzu7ODlui3Ivryz7u8e4iuI54xFC9pQ189o6rimf1i5Wr113+3z46FEWVek7yTcfpYh3om9sajxXGioqygHSgA61ahwX4OF2UN977VbtaXhkihCy+9dhoGc7Ko0yotjhO8r31IoRlcNCfPqsDLQ5167Ir77RboYL911FQUK+JM33xm1CfT27F/Vtl6G9LIhW7CIlH5RM/u7jp/EdZTh0JD3nbZoJc6VJ+Myh+J5rHNe7aeGyytBmal9v3+K445/xLvb09Rbe82EUsrQZ1VdTivBNQXnF3IXxj7HGCtnmz1iluuZ9X4Yn85sow2TIo2NYYMcOEuhp5VNtE/A42H3Up8pEOTEQknjAQEEygE8lnP3Z315tHz8MFCQDGMAABjCAAXx64N9d/c89MWUyzIRZM3QrSFglhp3VlChINp5umYlBGeJzsysjtv5kwztMEOJNTc5oshvBDgw9E2qYjbOTQzOYXgXrO0fCIJ6ysq6eYT49PVnm5qbKDCvNxahdu3YpggUxHgucXSwG1DjBxGpCzZZzwnEBM+Zg+1Q4bpeHDx6Ud95+u9x+/z0LOQ4P9szssjruxvVr5dWXb/m+FYQkMAE5q/2gcCQFR/c8ePiwvP/BHZcZJgAhzubWlnea8M6Zw9zTcv3mLTHJHLMzXN6786C8f/tuuf3BB+XwlCNIKINwEjl3D2FWoyDhGC4zEKLJqYyZPBiyyvDBlo/JKJDrxmGrvecmE3Yo0GVMAJ74O23ysGs/LZivllLc4hcAj/YMowiYsQYcvqUIxN7ixK4nwrEqLOuZlgbByLNhUfMmnv94NnpUHJpJwDyOjlhBjcCzpdHPK20r+Zsh1LMJ9s9Dw9mPc+D8h7O7A1Szuo3M4gQYz4azTMs/nu0hS9ceS7UTD0Y7zs+DVu6WB+0NaOVzftW9rUoEcHfbUN87O+UOiwjycrxNQEl08pZ/Jy64+Z26NMONMCB0ZMVf0Er+Q0OslORIn5GcWz6ZY6jmZqbKwtyMd11x7N2tFzlK62q5cmm1rCzNl0kEuMLp5PjQgsoPP7xbdtUfWY15+dJlU4i7RhBKvvXOm95ZASCQBRBmriht+uOtW7esJEFwBU5f//o3yj/4B/9v3z3EPUr0Z8a1HHHTlCBDEaKPcRQK9dAEgn64/NC8KTQsXK0XsqIswZ8yU1byZAxhlx2ryxn70g4jvKK+IStu3TYkCvrZ2jpAXAzKaYQWCL16K0wFrlvSVr0AxAUXDPc6nJwmrHEXfjwJ3wQclB33lDt3S6TOAy39rltLz22CPtXx59mMoYWVsd1OlajfA7rxbR9h5wNCJOHXFENKAroz9oPfgYXKh720cfPKX3Cs705T/65LtV05pF/IuCy8K9y58oJzTdO4qLzQOquMo3BxoS5Ai99Lx2mfVDpnZwh+LT/yAYcIn5Mn7rjRLnknG1LDhh+C9KaAsyvx1XZ9Ybe+jz6eq4613C9iYbbzy8r44JFyUPdWKggnH/FSFSRAG/8xZ0fq4yI/7UwpqT3n3PxhX1qcMZIFFjsHO/5mc5/B0UlfKXeiJJ0edcCuCMcQXTXm4O46O97RFIE7V068ah0FDHS7tLxspSpjwhjjTo3NPUYoYC1gUxsZG49wE0BZQ5u2sJg5hnCgXEPqF2mTRfMC9dXNTY0p6577UDYLfpUndKAfM1/BzfefXbteFheXyof37pVvfOMb5Stf/or7J+Hn5+at2NzTN+kQRY2/NShVx02P+YVF74JjnCA8gnErSA5Yuc1RPAdZQb/HyvY2Bomu9GWVIfePpF0dyn6gusTdZdIf9akIbqO0ixy1lXaEob27nSmc25jeGZOSBmPIkGloWno8QFAdugEtLk+3FcUjDaoCN+iZMS4AVj8IUJBQmz8MUHVk9syTR4Vu2yp8v1WvgfgA7O5o7UgU7tk1NS1cpeU2grJLxt8J0QH3KPqXy9Url604W12cK6uz9FNFFj1QpLCohr5Uzvi+4Ezf0niuemH8rUh7/OToObVMh0GxwC4S9xfVr4+jk522hGIRezPpl7VO1M5cB5UK1Dv30aA0cd6kV+va9U1IxW/93/WtNqCsZc/dP9NT3OHFeCJ/Je2FQlYSiVaKy9jEgiUE3Aj1qW/Spg0w9PC99DijJ32ePLc0Zu2qndNnNjd3zDOwCKB/xBy1QDlJC9oJIZW7jb1uw5RZOLa2Shzc3R7VVLODROnIjUzB1fMV0wf0hWP9tqIgYTwnHcZft3GFJVvHr/lip4U5Lc1pR4aOTJs2PhMf3oSjAL3gQ+MVO9Xp74viAUYdJt/aCY9XudOFuC1d8tS/jRVBQtf+XYOvcKH+eRJWHja56y2Ghyz8CGrLVhgfEydDu2DOxbfB7U7ezdDbPddzONpxlF7U2W5VmOxonNrUWOeFZXpm5092t6JIITz03dut97upfZrOam/+7ojW3DEFHVAk5Ri6fJP6dBkoSAbwKYSBguS3BgMFyQAGMIABDOCzBv+7K3/fE+WNzU2vqoQZgwFg0grjwqR4dwez750WO9scsQWTkWO2UJygNNne2dYkeDyTXaXB+fGkByNSjg9hfSygRMjKXQJMpBWsjE+M1KMsWJ22kLsIVlmlxiroCDoQ0prBGB/3kSJs30Zg4hXj166VqzL72ydlZ2vfK67fffvt8u47b5cPPvig7G5Trn0zGHNKc2V5ySvAEVzAPHG2ONwGq1WxsDr9rbff8bFbrGyDwWN1KKu5d3e3zRT6fpKVy4qzYIHd4cmwL5jk0ugPHzwpuwcnZpZOh8e9g8TMqbieY6+ZFPMrTuQITgZmQOnDZMLwwsaNRiYBp5JHxw5gM3NUAYapMToADEb32YNOGDJynCSuNOLTyUYQZgUwgym/FqcpHRomBDNj4/C8yB/DH+FqPD8dQ9Czx49wvTT8HzspJlR7EhhBQI4a6ucbX3CzIKEyt8FTZVAY2vYz0KJ2wE7OmxrRW02j4dDzlyV5x16D9QH/jqVn74HsrJS/AP3yVLsMLt2y9updprk3P6DZ2dnB0TXOX21sSG0wXjDPsghn480TZ0FXWE9dwjoTpt1BQnvoHnGmLuHz2GdnZywsmJ6acF9fXJwrV1aXyq2XXiq3bt4oN69fscARBcoIPUKJwbDvbG1aQbL+5EmZV99CIMrRNnc+uFPee/e98vbbb5W1J2uFezSSd4SP3JfEqu/rN26W119/XWPEuFemfvs73y5f/vJXyn/zG1/2TjP6MeOVBTbK0+1XeJMW6TBmwcSrVbk8jZZm6G0QyESY4vwxCue2JQuCaaerd4QDCBhan4JGFiZikxtjancnQWufLU8Ad48Z1RAEWlmAQL3JgT/aOAUhXqszhEwc60dKHlOq0IE4jKUY0gQsYFOfCA4YwqZczTQgX/8TgLLh5/8arh804RLY6dmhQt92Hvp5kaJ+OdNeBhwbnUiLVbfUlWl5EoFycMZEeNjgPErNvZZNNgtCcVFaqSMS0aOfhNPlhz/TWHX//aGmYZsjm8YWAHVxI2G9Z1yqQk5544xba3stDvihGER42OoR42RGWNQw5ZXGtFGXD2NZWvouiZOehVUWSiEYzMpdtze3C4XVH3mCM+V1zBPhgJEfOzNQkNDO8Wb3Bj4oIg6OD6y8QijWVUz4k6Y0+UMQDDScyAszPsTXMYL348NDlRUhs8YVvvcaS1iFzT1G4+qH9GOUI4wjzAssaJtIWxHSSiPzBtoHihor0kECxaHzpi+wM+NA8xvmMyiR2X2l8UF/0AHlG3bGBwSdK8srniMwD+A+o3fffTfzA+E+Jdp7wYgyOVTxrKBQnsyD5hfmvVhiWWMailXyYN5Enii6trY0t1I6Vobuc49IoxvKCBm1TRYleGGC8vLcwW4QMLSD3tgZD1q7QDCOn5ydXsYC2i9jhOrEbT7jB2FaeyMMdKOdJQ+yTRslf6CrHHUegjbGPQ8S4jyMqjxsRvr+0A/gb1fNq5eeLf3U++6Ukeqm/8iozLXVGW92hvi4NoEVJLZrjqlA7CDxDqwztUfZueOnHQ+5srxalpdQds173jejNjiLflDxI1RmXosgmrYLbZNft89CJ9zsriAoD20XPWwXbX1MVbVTFmhPG25zG8D0kHsUJKk33Eir34YYI0/cVzG0O9qlnFXXUTJgFNp9lJ0M3v2pJzvIuVx+WuVnzk0k5tG7mguTNkcZModmxwS72NjNhIAcJQ/KWngIoWueAUXImfI7FG1o6xyxZZ5he1s0oUyqB+PPtwhFEbgrS9VooxWVSznBlyPgUKri5p1i0FVpjIxO9WiQfqN4tc6hJXi7nkzL0zrOhn4oR6ykqWGJT/ptl0m+/xoPRs581C88y+zcrMcFju/lqFB24HAHje8d8zxo2nSj2VK+5JV+5D83WH7AkzxlG4IYwc/zlEoLBxX4HXf85UE4dsYlnAJSkbXMjtWPmHh6jg3ndAD6k+cyNuCTp+caLZ4s5AEfZ55P7ejgKMoQFLzUO+MYipKd3Z2yK36R3b3rT56KV9yxwhalVOYx4Cdj3KBt6pPx23yjaGwcBgqSzx78KJUHF2HoL/x6tf14YXDE1m8N/uYv3Sl/9Jfu1bdPBv7A6kR5fXmivg3gefD/vbNbfnWX1QkDGMAABjCApiBhJSUTXiaqZnr0PNjnwmBWNrJiNZfGojDZ2xMzxCW6Cg+zww4LjquCoUHowuoqJvcoSJgwDx0rXTGbpMuukaOjrC6amp4oi8tcbrlYlpcXy+rlRa8EZ2cISpRdTbjJj0k4jAU4ZbfJtHdycMzNCy/c8lFc+zunZX9Pk3fhePu997yD5Pbt22VvZ6scHSAgPdLkHKFFMR4wOKyUY6Uox3pdv37dDA4MwNtvv+uL2ykXyguvoNKkf29vW/hnFd3o2JQYtQiCl1auibEYK+tP18s3v/1Ouf/wid2HJ2bK0OikyiImRowfIiCYPy6nPYADhn+BOfFRTmHiR2DOUzUfCWBezHiYqUnM9jwHlSkhHEIkM1S8y534GCUV4L1iQVow07yFYQtThpFvNTCAyR9D7FML0AUKn0fi9uy2Caq7BTq8k0b3KWhxY/TOn/BXEDNZFhQof8C4iYZNEEHo70uX7wNttwy/59KQ6bq190BzywOwtcX3b8A0Pu27fJQ8eKdcvXqvbg1w5x1jgeEZwoNczk1+tLLmnxZHOVP3jYH2im7S9L+p7dhK3XQOs89TRnlMjg+Xmalx9eEl7/ZCEUkfu7S6VG7euFJeffXVch3Fp/wQThyoP25vP/UxD5x3vamxZ2tr0/V264UXLXjBzvFY77yt/uRL1SOwo6QIGVFSshul7SD53Odedx99+513yy/+4i/6WK0P7ymeCnZyDIOPYCTtguWyCJZo16Rl4SBtqLZZyp7xJgKkJjiEJPSBvuIidQBTH5ogZIzdjH6lcwAaI5hFAFYFICoj8TEOUe34kT5jBbXUA9fH93kHhlAsRPjRoKXb0u4/4w/eCV8dAMh04b09WLHauvdvBYxZD71YLrqdDKntdmhoU/u4cavlcVlqPfSFYoqq8C5XHZdc3urf3HhvIJ9maT9dq4E4PxQo+Pk4ydc2Pc+bFjb+4Jm2Rx+tSnYZwoAr5eHbyNn/QypndkJFYWBaiCYI+lv6qWPaeJSCtHu3U/2RVnYMqLD6t5CMcZW4yn34VHVxmt0MFp5X5QfjAYpwwhinEiEYfigpDOCbIhks7CcT21NOvKc1hoy7rHgoXeFOn+f+BwTY9FcUJChMwJ87ICYnc2SNFSSyQy9wV+6Oi7D6WPMI40PZTkJLsE0/jkLB5arP2Fv/5rs27DuUmCMw/2AeAd0R7jIfIh1oBU5Dyv9I4yLCQgSDlJKV9qwqX5IhDOVlnLIgUYY7GJhfkR9zrMOj4HIqep/520D9eWYgI4qLfmoFrhvAz2qHrhGcUl6edkm715/LbhITn0c/jWoVRNGC+UFATf4g6CV7AVgIclFBcv618yZrvvG1fVwA59Eti56sxOfwsYzNas92FBVkhtU2aGPAqHeTqK3KfZQdArRp0WtM9Tg9NeZjHq9eueSj3lj0wnFaE/WuKo7nGvfxktBb7UV1iLsF7HLrCeWrm79FtGvelR/KLitDcFMZ9bA7o356Rd6boa313vGs46P7ceuv0KjSgnC93UqHHNGWnY3kx3e77aA4An9FYQzhaLt2JNXUFMqhKS9WIOzx8UF5uv7UO6/BAMUffpOaS3vnEgoSxZ2emfX3n/yYR9+5e7fML60oxrAVjPAM9AH3ESsCXTkyaeeUR6irDaYMBgXxLgQrKlJucGj9nHCjVUFCZN6he+vTVjDp2WuzlFFheDA2Uu42h8QdwN13gajf0netlJ0Ykpksc/Nz3ll268VbXnB1mXvURAeUN/4+Vhq6riouaRekTbuseIARbYU6UL2cDnH/ymEPb8aCxAFlhVUaLhcL0ORHfbJjlbK5VbQ2or/uN9pto+I0MSI8R7hYP3OWKNmqqW2C7wM7Af2dkJu/mcZbxrvkaGfUQ3a8Wtm7vWV+kQVlTx6v+zhUxkmPlapv+Ch2UvmOExnKAcqmv+rV+ZD+QEHy2YOfBAXJP82XtP8oy/YH/9rXyt97fFDfPhn4USqA/mmBT6pfDWAAAxjApxH+aj1iiwtLmXBzrASr42A0smtEDLwmt0dHWR0NU2NFxAHHQ+z7WCt2n7BlHkkIQkeUA5rvOz3O1R86OTLzCZNhoYoMeaxeWio3bl6xAGF+flaM1bgVH5zdLdbOO0W8Kn1m2pN3JtTki1CcPLhU9dLlK2V15bL8xnxJ+4nwe/ftt8p7777jlZ5HB7s++gAmCkUJd5MACJ7Y6s2EnLS4eJ0VYUz8t3f2ytra4xy/sbvPHN4MzM7OphkWHM4QRMKMCVCQzMzl8sp33r8nc6fcFVM4PD5dJmYWzHgeiTb7xznKzIyw6GxGUPl7tSCMgliDMTMIfejaDXAkHTBjRGTiVb/e079GN+Bw4F7d9BPmC6YKe3vv20kLBoaIvNu9MmGBlmfsPGHOxMbZHeil2eykY4e+O3WblLqASw1DnFjlgh3hn1hqmDTRMYxVC6f8zXQqQo2D53nKfhSo4Wvaho49dJbpefbheeENjtNA9jPhXt+AVnfP5hNwm6F8MJcCl5vyy246qj00SL2xIOTIniYFld9AeQNxoX5TD3u7uxZE0C8QRkBrrz5VP0Yxgjs7vGbUL7EjSOKuEfotik7uGEHR+eKL7Bq5bIUmYsv93U2PM+zEol9yvB2rDLk8meNLuDvkqgxudz74oHzrN79dHj18aOYbwSwrG8mP1a2ME9wNwPE18wsLFl49ePCofOvb3ym//Mu/7HsCuFcIoZKFoTZpEwhkzPCLbt32o4HCeTA2QDsrUOoYEUha0Cj0T+PqCeE0LkXQoLTr2NCHtF/ybvG7bZQ8glttvzWM67fl33s0fBLvHFxQkHTTbWnGHjf8U0YHNy7yiTUPAWGrVfZ6jdR5uIiHoJOk8wJ6oWzplORCfFZ/+zx7uXdNg1amrjE9VS4SbeWiPogVestPxunIdBUkYNl7q5aOi92MQxOifWQ4H76VwWmdM3a0n8sj3NIGaUfnFSQA5bGCRHgNj+bISb6v5xUklJVkac/QMu09ikHSTtuGLL1dFgLjU/sEaaEgGWoKktO6u4B2xB8rngW2dxQk3P3Rg4ozAEVNVf0Yz2qfGM4xRuDpFcx2l7++tyyqIKyw0bcfYTd9LGXzGf7jY2VsIspM76bQf9LOnzNQ7CEUPaTScNSHuNE17zzTN3hP3CELh6GHotU5UFbk8w69GZOsQGFhyDh3jGTFNAI/dsxxTKjnACqLhYfrTz0OsuKa6UTDA3subKePUu/UD/WgJ4VSgflKnsruduC6hVZQhlLqr5atjS1ZKEBZHNxpGIjXsyat+uO4mOcDKT0LNaln4Hu5j6htPrOD5FzgZ2Mazwq21TKYBtXgk/Koz4h21BHld+PWi3zLKBT0AKb5ltqsZpYOf7y/K5yO/W25vLJUrlxa0Rx1tSwvznsXSVMgtCGAu/VGjzU/bPRWHyIP6N7yM/2pT4dBoE/9pk6sIFFQ1z12R1Ecpe3ZkPzcLt03W1pJ34bS1G9N+mtrF9WQjtLw3FdtklX/PI/V0BTdYRwKhYP6DscdpWzKS8iMj4+UmamJ3J+jsYVLyjlyl90E4EK/YNfazBxH4E57pwnlYacBeXFH39ONDe8gGZ2cVjnP3P53NadmHg8etHF3WANtXGM2ePlb2t89iKFsWZSRMhtP0dHtXQU9OQb5ShOSgwY1rvuAwtkdwsqP+uKdcROFK2X08V2Mu6In4wn9G78xwnBP4rjmIFOTnq9cuXqlvHDzhXL9+jUrQglr+lecg1d/jKG87HaBPoxpdte73WuYo5P9cnia+9WaX0sH/D1WVHeMx6ODg7QLWgT1CggNqGBaXjBjQxqrhnI/Fd+O9p1pi0Uox2j9lpgeelK3DldpYn/v/MiuXEh6LHq2cpwc5UhPFCHwj3tVccKcj8V0LIjhiEN2EnkXn9smZaVOBgqSzxz8JChI/sYvXCt/5Bdu1rePF/5pVZA82T4sK3/lq/Xtk4OBguQHw0BBMoABDGAAffhfz/5nnsxzjiyT7LYKFQaJlV6s/vGKsdMIFpigHx7kcj8El0+fbpYNjBgheWsSzQ4SLi0O48+ODh+xdZYjJ8Ynxsr0zKRXX924cbXcfOGqGTB2k4zBfFgAysR8ODs9ZjiSZ9KTbi4S3NnJ5bTguLS0UjgXfH5+UWHmNUkbLvu7u+W9d97KHST37svt2GeXM7nn4sxDMcHgzpnpvIMjDBLHZ6ysLAu3GTOV3LfCcVusiDKTI7O/t+N4ZmSOWQ0upkf22fmVsrR8qVy5fKWsPd0p793+sHz5K18ue0dnZWR8xgz3ydCo3k985ADHKQyNZwUXeR0oHQBmZtzCkD7YDgNywd7geylIzocy/6IfWCg9KhcVN1sFMJEO4vTaEwDPmrscW8pmx3jYVp2Mntg5/fXd8Pdb/XGyNW1b+a1+eVa3CjVohRrf/mGau6ZFI37K0cI/Q7ofAAQmzbwBpurFd1s6jh2wa/3phbhgQfDVcwL00k83P13/JqClrwKUGUFcIIKNVm8RmtC2jjqp6FlpoiZte1wTglcuMqVIFqLq2Yrnc/8nx60Y4SgtFCL0w4W5qbK8MFdWV1fKdfXpF25eL9euXlP/nCtTU2PubygXtzbWzBzv7XL0wp5XE3K/BIiwg+uGzMTYhI/WYgfI3Tt3LUikj9FmyW9J/Z3xhXGBo7imprkUlUtMR8o777xXvvrVr5WvfOUr5cmTp8I4QhQrJVJMl88mr4JaOAHCFtp6O04rCpIopLqGyImfX9eBDPSOQAJBj6lpf6JgzwNcZBdCTXBp6kNnvDEd/wi9HCjQeYktEXuuVpBEUOM/eRhl/TRBi4V5ycgRGRsJ28D5g0n+can/eWP46AliBEGpH79Z88h3o6XXR78f3v32HIhGpmHo6LLYxM+YkBzpxmKaWqjLO6EUmHJl7KKJEZYGTwpKQ/4WXNqlgbHkYahvvfcovi7i+v0ggusuJH7K0i9X8MGH8C6XcOviz7eGumurnLF7B4MicFcLAiyOeqM/GnPoIU9SZcwgHeelPpE2HiVJ0u/TwtjVNhdc9HOqMPr+I6jl28c3J22IOKEptOIOH+frvKuCJOgaSKr31I/LabvwPD3ykUaU2WfUt7ILLyHn8iLQ9D1BxLWdlfBV+cPdZm4viqIASVt/StPkZZw90zip/tfHsaZL2J5x8vohNhE7tFP6SZf01L5Ew6ws15xF9B8eHSsnmuP4+BkZaEV5oDOpIhRm5wg7TDjC6/gYRRNzgOBycqJ27yasHJgHqC9bgYtBkEzZPH6AC6i5YMYFnMAsZUgfT5tX2tSRCyVQeEdujxrf7vnR/CQ0eRYuuuU9sQJdO3Dx3aC0h4VSG0N6YS5Y/NtJoKEUd2jQp8M5oz+RyNh5rFV5WNVP12F8Zi4KoaH5aDnx7maE8RNqQ7NT474z6/qVS945sri4UKZUt6P6EGb8UFj90u7Y2TR0xC4i6CU/t0mQU8vBQt78UQ/kp/dencjoU13NBQWJosrqtHxEFseJtnh6Jj/yqeByp50A7vVyS39Im2WeS3truw5I13MF0uX+HgThaqemn8rCfBeFJcdtcS/gFEpAzcsB2hZKEgT1fCPn9U3m8vaZ2Tlf2L62vl4eP36s+fOW+QoUiij1OGKL3Q68t10fbtfyS3FSBrd59zn6a8oqLPVe65piEcZ1jGelDeWp7xjT23YI6wx6ClaOJWSMQcGaPjxhBQlCf/gUwtG/GSd9T4bMuHgSsS/mR9hBwvGeV69c1XPVcyJws3JAdPFThl320Mq8Ak/Nd3y5+QnKEvgH3vvjqmLIZHeF39U2bKfOVb6kGyUJY2zyCy0NflBm0Qgr9IJutU3gOHQ6rjrOAi0rpFXe3i4Sxl5/G1J2xi5fJo8Smqe+Mf7WiF5WyMs93x3sNY7S4JuRuuS7gbJEPCM7R9QeULIxB9wUz7jx9Kl5R/gtduxzjOpAQfIZhJ8EBcnvnB4t/+jf+Nn69vHCv/+L75U/+auP6tuPH+78a18sN1am6tvHB7/ynbXyz/5f3qlvnxwMFCTfH+6u7ZWb/8E36tsABjCAAQzgzw/9x34y0UaQgrARYGK/zkpHtkeLqeHoLCa/TKKPjzgOoilIWCGWVWIwb2Y0NXlmMs47K4iGFNbHGgjmF7j09FL53OufKy/eulmuXVvVxJqVWzAtOXOcc58nJrkbgNVJ7Bw5c14RLsA8kA8KlHkLSn2HyeKKJtYjnmzfuf1e+fDuHTFpa2VcXN6M0kPZwuWcx0e55HZHk/HNDY722XJaKFpefPGFsry8IiZh1KtzfQwGE3oZdsvA2KAgYaK/t59dNDCdYxOzZWXlcnn55ZfK2fBkefBwrfzyr/xKufdwvSiYjyIoo+NlX3w5wpFjuPexKEiOxTzsH4o2ohfMhNizMDIVbKvvz7OfU5BUtxY/vz3eUBbYRzGNPZcwT4D5SJswm40hJ2SfubItLnpYgNSJwwsPsXTYSDa/NR179h5df1v1aJakV9/OQdBFIIRvPwT4YSJQihDMf3rCXLYwPwwkfEr8fKg+nQDnw+qtG6STPzZSbgLP7w3n8+8pSEJEtyFMKzP9uPkZfxQkQ+y+gFlVOP01mnD0lGmj94YPggHO+UcIwtnR9BmOmWDH1/z8dJmbRWk5rXGClYQZD1hte/PaFbX/l2VeLDdvXiusaOcove2ddY8NW1tPy+7OhseDIxSVh/sWTjBWTCrsjes3fDH79tZO+fa3v2NFx+YGDHOEBWMaDxYWF3znkJl0xWGHGXYwp79+8xu/WX791/5x+c53v+u+OTUZoUUERwhiAMqvIqt9M45AC9MDo/ZiAYHKBW4w+lk5XsNBK6cHpaBY3JuwJnlVSuqJH6BQiY9dfb/nzpPg+qHv21bjNdNPswMtrH8DvTBVsMp7lDW1vjHCH9PSBjOH05jd4sc9z66dsLH7cT5v/8TFdKmezSVp0Qf7HtUmeL7bmcpBqwQv48Z/zQMwTvw77RgL7VWnLQ512ZQaLjf1rbiNLo0WXXCI6uRHx9/97Af21z4QM8fH9KGVITi2J2559soi3Nz+7JfvM27gABDmnIJE39CmIKEMLZ2knzECIDnGgSYAa2OHAtufAM+2G2iF/LcvrLNxnfbzUsg83beeVZA0IEx7NvuJxgpFdJkRSI6PZnWyBZo1LGlyv0NLnzZFrsk59Rths8J1/CiT/864u6bmW9PsgxDln7Gilr9HO7ejjuDQgsLgx45b3MCb9npwwhFbHJ+1q2fO4PecQaYJpmlDhCe+6Uq7dPlEc5AAG5Qj7pfUDxRo9W4yGTcgD+LVP8qmAC6/7UqXSPIDWnN0vJ69WgBZ2W2n/z5Ue0L1Pci1wbkknF+gG6YLQ2w10L+jXShL7NRYBVk6Sfbc0xdbPdU4ScSg1mBaEJkL2BkLfHyk5nGnFlpr7qYwHO1GfV67tFKuXcll21cuLZfV5UUfr9bmjdQlR8eRLf2Nsp2qTt0OVZHeQVJhGDcsytt+PG3Ul6r9xErHtFnbFSH9CiUEUc98h86BcHU94kfdOC/ScFYVQguAIkdZn3bb+j5xGUcQVtMWeUKD03F948bYRaCwSoJUKBPlY4HExCS7RLm4nUURWfwUxceh2/7i8qqVBeyWWt/c8pFatz/4oGzqW25Fi+bTB5rjcjdKFDMpPzm13VF5T1vv1SONtdZn7j+7WNd41HSEK/fJoEC1UkH5ZAGT5tYKQlDowHe99eMZ7kpR/fI+wdjpvpwxF0P4dk8G7mNqRGMjp+ZN4Ce4iJ3d7xwzxjyGMkATTBQYp57v+112aB2FRvxwS53W9qFnGRa+I6nvZ0wLS923ODINbHe46t7x68LJMeMgdE85TchKU8BtpilMoIHaBQY+DeNvjQ2KE4465I6oKe8i4sk7C+rGxPNwD8uYaEN805W6MI6izc6Od5EwP1xbWyuPZTiCbaAg+QzCT4KCBPjKv/J6+dJLC/Xt44NP+iLzH1X9fdKKnwYDBcn3hzfvbZfX//q36tsABjCAAQzgT+/+7/1k8mqmXYwiq5x2NLFff7JuBQl3iXDfBpeRwgjAaBEGISQTWhQkKFNgSEjHzKMYHSbzZqLEFIxUpmVllUubXyhf+tKXfATP8sq8V7WZ8Rw98xnPrErinHOEngiBDsVcMWEmTTOYYrBgNEZGMmFnQj48NK78c+zI44f3y+NHj4TXuhiaoTIj5g5mZmpirIyKA4RB2d7aKk/WHpVHCkdaXPj8yiuvlMtXrniFOowVuO/tHZSNrc2ys7MtZgnm4thCW44J4F4D4PhkuExNo/i5UpZXr5fTodHy7jvvlK9/663y7u17pgcKktORMFEc6nAsxtDMkmjJpauNeWBlpYH3au3ZL7gBjUnirTE4flZ7Dwjnh5isULMG6T8VpMOsRbCStJOecTzHwDrZpFmZMuxiU2seAgLweMZuq6BanF7SAJJWL1D8/ciTeD3/+mgMXcOvCYlYWWhoUT8SwCAToUbq4nIO5N9JN9a+mx8Nd/82CI4IAPlroFJV23NAXpSPENAZoD5amV1W9bNGl4TlOA2OxoqwZIR+aZpk5SGGOjfjqjQosldPKi4rSrlw3cKRmem6wnvI7r4zaHXFx2K9+tKL5dbN694pNTXFUQzFisfNzXWZx+pD6iuHKBj3LCSArhzdQb9FQIGCk3uIGFse3H9U3n7r7fLWW2+Vfe46QqFydFSuXr9Wrl2/LnOtnLn/R8CA8AVaosz8ype/Wv7RP/q18v7771v401eQwJz3BUUw702Y3gROponKThiEIRYKQNcap9WgBe5yI1wTViSP+CO0468PtUZJX5b0KXsEalCE1j3ATWEutv9uqjXDC278i/gWrp5vFxjGm17/rmnjz0rall7X76LdSNmeH8fo4iH7M27+7acTiA+PapOlHxrgNgAfsSU7OCZs82345Gl0qMNaNuMhkzYvOsje6hhcXF/6c/hapvYA7HbOOb9N+frDQLuU/CIYBycVXFu64EsZwK3VH2BB5jk3FCQH/n5Q301ghTCPslEG0mlpM04AxOS9tXHSi2vAfnZTDuAh0+4JaDTuGY+v/fak0CYV7lGQJF2wUcK2E+55z9NjjonJ/MFjj3CjLOwmwbjcCZk4jlfj1r/gABZxJy0GNPok/fRwnzkIvvmmua+6TitNnYHscic/00fji/OW6Qubgwn9iXrBIJQ90vxj30eRxo3L7P2NV57YmVO4DjWRyH1qmudYWBw6sDOE/IGmIEle9GGeCguJba9YxOoSu/ymAXVT7aSrP0JQZnyJg51/Q3tW8DhV7YaQswarLwLXq6HvBnwkBYkysGy7AvRPE+GZnNr7RXuDvhM/z+YzPNKnwaj8GbutiD4+pPLsPjs5Vuamp3y59iu3bpYb1654N4GPjBznGFXmm6rHI3Yb0z7ZcTdkhYq/3Xxv3ReUf+fb2y6Bd/7yT9+hP7bvt8ZjBWlKkd4OEtnt5kAlChJ2kLhPyU+eUVTqKdPya22COIwJ1C9tdXg4yju3YfImX2VkZZ3aKG31YEhtV5VBmFEMwnGMkqT+6IscM4WChG815GYnNOGnpqbLwvKyv+V8j+89eFTu3b9fHjx4WA5QHikw3+hDFZB8aX/GteHr9k77JiQ4RpDOu5KrZajfXfdT4rQenvLj5nGIMYQnvglgXDOetDFSBuWmjBdB1D5NuXk2IF27Kx7jUAyLR070jLIAhQCGskNj1w/jtMuirIVY293b2ojbgp6GFMbQ2vzR8W45PNmxPX2ihiFue8rSi6kX2gNp4u7yu120Z9/ox2kMlUmZ/k5DvLoKVSdLuA5+AGWhnJg2B2KspC+w+wZlIrTwcYMj3NeS9sIcz/c4EUZ9i8Uz0I+8rMSyUin3kqyvr+vL/8/98T9X8xzAZwT+3C/cqLYfPfz5X/qw2n788MWp4fI7Xl2sbx8fIJj4d7/8uL79eIGdMX/sd/1olAd/8Rdvl2/v9lcOfFLw33t1vvzUjbn6NoCL8J0Pt8p/9Jvr9W0AAxjAAAbwc5u/4kkq82IMq8o5u39zY9OT1ZwRm3OWYVCYHBPQ02hNqn0EgBihQzGQTMrhen3khblfJtwnZUx8x7gm06w4R7B6TUzorRdfLJcuLZe5Oe4nYDIOoxOmhHTYrZHdG5o4s8NCyZF/OUOxgBACwQPOML3DZWeX1eq7FpSizGAFJ8oStrJz3m9f0BmcmZCzip3jJGC+wNZMr5gfJvm2C18LPmAmlU7OPg7jCRPKk+3mMHwwP+A8Nc0l1XM+k/jg8Khsb4MHR2ooDdGQYwpgNBRd5BPd9YcQxgWErjA1vNUK6dm7bhfcu9CYmvOsjcL2nokfoDx59mPg72z6gB0HBe7/4RRGthkYROoOWpgZxChc165HTO8Pe4Wun+nQ90+YimOPcWv5d/2Fm/0TpuEG9KJ9JKhpECnRnwGcu6bRx9DJq8todm24I2Q5F/Z7ZdbAYSmT+lo/Z0EY3Agm4x7UqQ+1f15qPrQ7CzHNWKMcUZ8VHtw3guGscS4knZmZKkvzM2VefRRFydjIWZkYGypTkxPlxrXL5eWXXiiff/21cuvG1bI8N+M7fp4+eVjuf/iBzN3y+OGHZWP9Udnd2SpHh7vKl51o7BIb80XuZ5zDrT7js8/Vl+g/a4/WfDwHqwoR4IA3O8puvfBCuX71almcX1BRT31JKcIIl1HF5a4j7h157733fM41wiOPJaaEqRH6NLuebpc9fwB3GcVFkGoljIwFUUSUH/i0OobUvfbXBD5JKO94YCe8reBAuI6hAN33atrfOfde3v13nhfd/Kf65I/mBbgPiG7ghD0ljeCpCf5DlZrsOXt7Egaofv4VdPxaeF6aNaE7UAM2/1g674aGUwCbo1VjcDnqO+Wq5SNHxbYwlAuHEz5l5t9pgajD9tOMedYN4MkXpOv+g4yJgbkAzcWYgZ9NXHq7N/RG+200cP313BLXd4G4PfFdrgJ9+XeBcPlLGr1xA7v+0s4j6Pd4wDeJ9s8YQT+TW/qJ3PQtpwdppMmv0rK7DGkGw/qbhyG5B2yX31DtL83HOLrc+ZYibM0Ka5oteZCmnlZukoTowHeTOcFQVaYNj8qqscQrwSf0/Z4oo+OTZVRPv8uMjunbLrfxyekyOTXthQ2TUzN+H5uQ38SUvumyT04p/qTTIk1ZyolwO9Lc40Bjz97BUdnZOyjbmhtt7+zLzvOwbG0flv0DFCTCnXtEUHQofi7RjiEtVvcbb5XDxpWKG/WLADL+rmxoUunSo5VtAiwdWhvOE1+QfgI4tV5kQdejAvjQppJPv00axd5fTeucXYa67b4/z7Qw+km6z5omEHferR/03OPX3GyUHqm2onPHiKZvKoVap/pJOT3ygA0lJ1Q8Fstwr8jV1eVy48rlcvP6tXL98qqPiuRYKY7d4vt0esxugCPZ2U2ZMWQI7Y7sGUeVrAyt3/2r2oHY+bEvtlroWBO7vvDEr9mrO/FS+9VVabmQpOknuNAX+27uv37SBsGPVORNgiTCR6E9ZY4V/5i+rWfm4FGg+pg7FCWif5R6ozlKTm2TvokgfEL9ZHRsXPPu/bL2ZL3cvfegPNZzZ4e79mizSl995tg4kX+rO9qYS6R881TtVr9Wp/pz3VejUJSPcakZ+As/GbdUT9QPbcbHZ6keJ6rwfkL1HQUJu77YDaI+53tAaBfhEahj3M48X+JI4CI6cM+R0tO8h/akqCYb1GQ8ZJftwT4723d8bBRz/SMr00gHHMFPBj4EY7yDs8fTWneuP9VUG2OjjI1J+fXs9EvGj0ab/pwCP/pMxo9uGpwA4O+DCjQyynGAjJUK70IqtgoVhbHs0F7O2N1q9GwtiHmjjwWD5ztAqbHv8sNrcXfdjuZ6LD7bFd+zu71T7eLHZMd/H15IYTlqi/ke7Zn6mJqeKrPzGotVRwMFyWcQflIUJP/F3d3yZ/6ZqxoI6IwfH9DZ/vI/elDffrzw3395tvzeL6zWt48POLbpT/zSvfr2ycJAQfL94R+/s1H+07c/uTtwBjCAAQzg0wY/8/RXNJmH6RMreVI04T3y0TZtV8iOJrrtmBszSjIddsuMwPFJjpGA2YBhURCBGDcxklaQ6Ns/Ke6Co3lQiqAguSKmlOO2WHEeBpzJ97HvJUB50YQ0rDTzThExYSMj7CwZthIHweXwMNviWbE0XY4UNkdrIFwRI+KJfBgOlBwAzAj47mtiz5EX+M3MzpbxSS5Q5RJLynniS5+ZsHPOrsOp7HD1pAMTweqzJoBlZR0MCivx2TLOirr5+blyVeWD54F2Tx4/8oq7QzEV08oLRiXCHxh2FDNKA9wRRpnbVkQZU/l59mbk1sC8TAUYnOdBSwNDkBjCdsKTBY9O4s63pglz1iBpqaZdV5SnGjm2YphRr3YbxwzgYz8Z8MhbPxzPc6CsI1QIHr00a/iGY3viZtMsjvtRDdCeAsc/D3Hqe5g2cM+Vpn4/R7dqcJPJgxIpDT1j7OVn0u4YwsrddFN7cb2I0qQRRruZhKetUhPqCXqXi9zdB2pbQxhACM5XnxgbKVxCOjmBUGG4zM5MliUxrIvzU15Ny2La8eHTMjs9Xi6vLJbXX32x/NTrL5c3PvdKmZXn/uZ6ufPeO+Xdt74j862y/uiB+sO68tnzit2RoROlP2Rly+LcjNPf2lj3MXeQDIMgiktdfffP9paVoKw45Ez41156uVzRE4H33o4YbDHZCL5GLDhQP1P/4mL399+/baY9gA/jCiIm2iJtU0/yghZ6mvoEEwIWXiogO9S8shElrHfYOBmBI4iGCkM4t3toGjtPjMNiSNuJ17bAe7X3hT4xjidb8qgGKUWN74qv/i0tBCLn3AhvW4REzRgZIZzVq0JcmTm2floYguEWDC/ajVwvDKDS9ux9ywW73ysxWh49w0+1E6z99NygS8/pGQP08FPybttUisrXqMJuKZeNwLVyCNvaW3vvltmoPvNe3WRp7h/FGFzH/fSae+pL/9XYzXZ/PI1b6qWPP3XX3EDMCxtUZOK0ldA8G9Rke/Hd/t0GQgvoxfcQRSMCL69+ruMKY4R3P+AmIp3yLfdYwjNp8SRsG+NJk9xsp88YT/DP03bTs77bDqi2R9WP9V2kf7L4AKEqOzL4hiNctZD1mCOHTrMaXf2Cmj5WZ8Z+wi6XIa7fHilnwyg0ZDRfwM5NE0PebTprBcjoxLS++TNlfGquTEzP2Y4iZWh0QnhM9J4chXmgofNQee8dnpSd/cOytbNfnmpO9HRrt2xs75UtFCNy3z86LXsHMrvQDoUN8xWUM1PKF2WL0hQOQ3JXzaqcwlm4n1k62VGU0HppAz03SImgOXSBXiMqa6ga6jmQf2RcB1gT1lDtfqcC/OSnxunabWiDjKvP/tFv3CZl+u1Tjp08UsfPGkrTs7e4pOOxV+4X7P1n3xC72Xt9we4J24B0psaU3xnHae2X06MDTUePrfiYmxwvKwuao11eLS/fuFZevnm9vPTCdd8/MqI5KALzM32zvCNB/WNIbsNq/4jEhocpQ76d7k/qc3xLMudpRiBU3D+MUvoH9uCLG+/Njr89484PVhm3COVDr6ZWrKSRcT33jHLV099+YjudvAtT44k7+fHtq5VIYWxHOUJ/97dB4Ya8SzTHSqFoQBDv3Vyap/q+Ly8kQukQBeKh+uXak6fl3oOH5cMHjzXXRTmipNXe6aP0YwrTVRK2tu3vo0y+h/GzUF9P7jdhTINmFNM0ruOS55nKpI1lGO6W4b7BMcVjIRJ3x0xp/jCuuQ1CeO/4URjqkyPWDg92ZXZkh984FDZHyuukjGqegzJkYny4TE2OaE4vo+fkeOZIXkTixVIUgLmU2hhGbUKJW3Y6qjxRtHle3zOMv7HDo3jstcluHitrBKYvCg0ZtXLThPsVoVWtIj8xfPIYI9kVSxhaCXGsJIGGNZ3cp0a6YxrflJ7wd3tk+IEuercyDDOKgixK9yjGcjRZ7iuhJl1zwkf5Cn/KyNztqClLOFZMfA/P7a1NK0mYz2G2NL/b3Hhqs7+7U07E75Ged6ewUEb2gYLkMwg/KQoS4F+4PlVeWJ2ubx8PTGlw+aTK9Ydfm/+R7Ir51TfXy//puxv17ZOFgYLk+8Ovv71R/t772/VtAAMYwAAG8HMbv6K5riaomvmys4JL8hBQcnTWzs6Otz0zeTcjIggjBqOSSTKMFTssWjiYF+bPMDWNYR1W2AlNzm/cuFFeeulWeeGFmz6Oh0ufYScTFgYoOztIJ+d8hwkbR3ihAFnpCmeg+b0m/PjDTMF4wMwxyQY3JtzkHIGRJvia2HPmMO6nSpvVTgiIYZrY7t0up0QZwtFhMJOcMcydB1wgz50E5MEqdWGqfKMgAY8IRpWy7OCNMgeugzCsVJ2YnPZqeFaY7h4cyn/EK1FPoBH4eUXXmI8x8/nkZnACCvIM4NYztU6Abtiue4Pm0vxa3VwEyl4t9ZG66YZ3/ctEiYWB8Quzaj/Fqnxc77c9utDygqYNnEa1J2Oe9bUT7hwQrBeGH/1WXDDYDd8j+keC5+B/EdyOWya9RyfT57iF2XwWvl92+FkYLHCerfC9WKq1nnunJmBoO3WFAJl2ihJidnrKx2hxIev83IzP52bFJUeFRBkzVFZWFn1PzxtvvFGuX7/q8CgFb7/3bnn3nbfL40ccp7Xr/FAucqE7hnOpOTqP3WLzc3NehcrxdZsaZzheb3Fh2UdV0A+3Nrd9Wefuzq76xlhZXVktr77ySrl+hUVboz6rmnuGUDyCO4Ib2uD29nZ5//YH5fbt216d6P6p8qX6aa955h0MG4ROvpfB0gL68vk2nWCptbT7JuhIYr0wXTDt88Sa2InPG1BDBJ+ajtPiWf0aOGxLU9CzPc9N8VOm2gY6abcy9dpHDfcM4O9H/FrY3rO6PWP6WPRAzvarkRymWpun/au1/dTnRwAFo21TJypaD7wzxsJAvYSstjRcTQe5BJtAsjz/3gtzwe8HgvNhPM9fN25Lr+dnL9n0bPVkF9yFdwSYwR3An+8NbdCCMARMMnzz+hBitPQQKPJstMa97ZZKft124agKIz8/a/iuIa4M9gQOvonap23/D4eacC9cnhpe8t0QHi19h6nheE8ZstslgsUTzz1YeIDBzkIHxhS7aS6xf9DuEDv0UEhcxh6eVoLqyaXqzAmY7+zs7vgOEe4OWGeRiL7d2wj37MeRn3tOK8eCat4kBJmrcP8Lx2bpLXVAeU5zKTbpHxzuGz9WX1sQ7bJl9FdpIYN/G/0jMI49FMiDnTf1zdBoTxr+83vs1UP/ULa+OnJ7A3o+9SlgHNQ8pEH3G9XNu2vvxv9eYc7bz5ev/4xvfbSfXv0HyCvu/TRib08ErUNDEd5Cb45p46if+YX5cvXSarl65Uq5du1aWV1e8r1a7GI88fyPBTG0Xeq2n2ZaJ/RN+wT4RWmVxS5yb31U7lYS1fjnTHztF2F23PlWdescu5UDDp3EHK5BUIAwtiZXAeFUVuID/WAK103Dj7y7TcgYdz1x83jS5s6yp42PaT4+4Tn5lL7XzFe3t3esHFl7slaesqBql93mEXh7Z7TSDE/Qa5FGKvWpb2h1dJmVX/cYQ8IQt/Vz+ir9Hlp7l4vyYJcIR9Wx84BjO33RuvCEdtQV/Y/FW154RRotHfV9uqnvO1KcKcWdmpr0kVAs5OI4sdypwQKsLNBirtHy7R03JTeUSDy5w4RxACUSaYIHZQEX4jI+mC+oebYnNGW+ZNpOYo9fM6a/48PzJB3mSj4mUYZ8bUiPOKJHi9viddNw2wAv6FyfDU/K1+qg+ceeMc3veni+1EnTtJBx3enfu/zF0zD+8syOfcZZdpmws2TbczzGU8ZnxtudrU3N/7YGCpLPIvwkKUhGtg7L7/+ZS/Xt44MP390ov7EZLemPE/7YF5Z/JMqDv/1r98t/9WCvvn2yMFCQfH/4W796r/zy2kF9G8AABjCAAfzs01+Bd9HEliNujj1R3dQkdUeMDxNamBMYRpgST34FZvAFvOPOVmkUJCgYYGDggJhst2M/JmQWZ+fKq6+9YgUJO0hgZOAixQI5TBi0pGVmU6k0xsJHVHjSzkqmyTI5CQMzYzuMJYKOETEFsooZgikGV8VnxZPyMLPL5J+5u94RNsFgwPxkWzlCjlHhzopVlET7FuqiHFlcWnS+MGjQBrxQaoTBq8wfGVNq4Z+VoWFXZ2bny+zcvFdO7R0clt39QzOPZqgVx4wVTKRwg9YIf7Lyy4j6STpA5SOfD1RghWbj2TUO44rmheRbyu0JiFI1WJzJX5YOHiTmMK0cVbhmBryZBLsAF1yeDXAeap7B4DyOfWgh2i9Abfdx6UKvyB8RnlummshHS+piqPMlcYruS518qklm/unHwdL88RMuMLE50k5pGzf5E9ZhANUNR4JUIIR3Qan9w0xPiiG3YEDtHSHBpJjz8dFhGZhxMd/qmuwuwe/y6pJX3bI7amJ8pBwf7pX1J4/Lk4cPyvbTpxZKTUyMqm9OlJlppTnDReoTZXY2R3SNKw59hKPt2nEU4O/7gZQ//WxDYw9MMn2NO0S4E+ill16yEIs+8uD+ffntuc1N0n8Vh/6PgPPDe/fK3bsf2s4uEM5fr5SSoW1DG8SFjaI9ylb6qe+1cD36xc9B9cTZRu3ffvzw3uw9IL1qxafGZbVxXJxgNTVN2wB8E8L+4FbfkmhM3OLf3CpycqpCDgY9ubXVtxFoQwH94e+4NYkOxL+makvCZ7y0Y+yYFrYaIvlZIe7NgdB+9KDv18AR8vyIQH0xFnfrjbIbZyUT92Y66VZrN6fnodOeLb2PZBwh3wZAbz3AHv+kZxdZgqbqyN+w5ienVm842J9jJtmxSTR9Zy3c4htXIwBOLE/Xv7/lpIET6ZEu36x+2jZKJ6nEnT+OotRb4jnJaq+GsCmP/3kVJBW7d+3+r+9+sBtE9ddLK37QLsI6aNj6XsqSXSbMF2RUBt71r3QURom2RQssRJB3/PTk3jCOu+TCaOyksa93jgjKEZ0am/Y41pMjtPbK3v5BhKwKF2G48iEP4yjcWBXPrh3RTDODcnbCXCYC6oaD50+yYHc8Cg2OLhdAWrz3/dxueOJu/5AU2zAWp8WPf/Ug/YzzcQmEnnEPOHSsSPEN/fCARk79Ntz6fmDSIFjlvWJguxUDPKsBuvYG1H/qNeCiPidUA9d7bbsB4utF5mIs40J79pGOfJPGy4K+H0uLC+XS6nK5yt1ZK8tlWXO76Ykx73D2vFNGncTp0SIxLh1t/yzzSttrWWlTRzJpe5kHAfg6jYqfwQ9RLFEVpvqBP362V3rUuk9/DJ0jrOafwDURQdJr7/gRHQVXIPkkXvsmXDSuaj2Md3XL3D3z92HNB5iHoyRA+G4BveYOHL+LAvHx2pOysSGeQd9l+gn4oxwBD15RRhhD8pIBZ5qq7yTB4yxjl75GeqHfiJ70N5umEIUvoC5yHKgVE8ZJT+XFXJqdHx5JXBdRoMKPoLiChrk7JrtLmOfMcKzTTBaG8EQxMmvlCJeOi89gLqSw7EAh/XxP6OqhjfPUPCpGuHB8V08xEYUBERy24molBgoM0kU5IoNChDbKXGyCRVXc0QGtR6N05Tk+xk6YGO7viD+Lu3iSZ9zG/a54nfjeOSIDnbyDROUZxrT6rU/vGhHe5pv4ltTvJ23P9dNrR9BA5TIdKKeehKfe5ek25LEv9UVl03eoi0PxQSxg8XFberLoLEdzbXuRC7zSQEHyGYSfJAUJSox//ecuedfHxwnfuL35iSgU/vWfW/3Yd8QA/+bff7/cPcpH8ZOGgYLk+8P/65trAwXJAAYwgAF04EtPflmT2Ex82T3Bqh5W97BCm8ltXzhhFqdOesOoMjHmGC0rSA65TH3fk2C4ZLZkc94vzMD8NGc9r5af+vzny4sv3iyrl5ZJSP8ItHJps7IQC8PKMMSspXAJOgyRMRuCGWKV13RZmF/2ivOF+SW5TWriPaS8j8uQJvccscWKJQSBntgLBzO0etfMXQzEiPFBGdKEwnv7u2LiTqxwsZJEOK09eWJGgWO2VlZWxOgNWRjFhD7KACjRlEMohGDuwghxLNCBaMeKqYXFpbJMfJUNQQzCFgTDrGQTFyJmB+VPPTLMwi4xwiiDXGZogo0Hvx1odeHf/tMZfS+ocQDK06DjbGj1TPnM6BiHbngEFRFWNOVIM702Us0PBR3csdnU/OPWxUE/DS/8O+HcPisj3fCJ3w9rlBZTu5pGF+IrMA4VunagRuPRTeFcamSA4IU2iqmh2zN5nzeEw503M6lqP1G0haF17F7Z6VH8ocRLeHZNwZjDjM+oD3ilJJel+4xuBA1qqwd7atGnZVJ9ZW5mvCzOz5TlpfmysjjjI7a4rH1v+2nZWH9cnjx+oAiH6uOTZWVpUWZeYeecNsdozc1OeEcKypHjo73yZO2RlSr76nccT4EQYm5u3k+wR0HiHSRimucXFsuVK1fKjes3yrDKs7W5Ue7d+9CCDwQOU5NTbneHhxwPdFIeP35SHjx86N1vhOEYkNCNXxHANKl2nnrt1Rp2r5zmHYNAoAmUmvCmhU6Y8+0KwB97lTj5rW9nOFOXsat/O/ErasIj7m01beDZ8HrRM+NOzw2jhBjvqGsLNhwON7UD0cTtR4ikXBiSSipdsHt7VtNLj3/Sl/GrnnbTS3DEzi/5+K0flvfq1nuv0McH39DeFfMDgHC0AwvDeoSkvadPAOlj8Wv59NLGnmCCFqZvN+g98To4/kDDD3Wkh43S07/t/NSn08SOA/UHrqojBIEWOBHT9Zp6Aygvq6GJhSDSY4DbjPxB21nxQ3oIHLMSm3ZgH2hR80rguohAhnSMDPHIR+MH5kz9nhElCxv0dHzsNUNwqWVxAtgvGvvhFTz9LvuRynbs9PIuRPSPUDIKCBsrHhA6jljxcSje28fnYWgvHEmDQFDzAu4P6ZsJ+Y1pnnDiu0P2ZQ70neZb7YvVNX/Y2z8su3v6Ph8c+51jtThii++07zrheCyNJ8PVYD+TX475Kr6bhKnA2fGY8GOxBnhw39i46kZxlAYKW/Bn/DHOkN60pp9r3kO5baqb3Wk1MnKHNihHhl1lEKrSv9r9rt9As+nZ8weI3CDuidU3HHIDPn1IXP+SloPxbHawxPAbHPOeVJr9nKGcQH1cBCer9C8aIFHPR4yPniKqw+nbUo63y5S+acuL8+XapdVy7cqlcuXyarmkb9TC7LSPYBo+OSpH+3s+CojanNB3dERJ06JylNaJ+s6xDMco5VttpYWQgJIHyop2y9gO5Vw1IKI0ghN4xsavUcOGv+sa/2baq34YL+2KuirjqI1DtbT86z879KC96KlI4OrxV+3Vgu46FpMYdk5m8ulMCo87YRF8t90jtut723YuEIgj79jN+fDRY82XN3xfIHNcdQ55Z5cCd/CwkwAFJm05dU47TltGAeLvnUpoPgOjdy9UQnmpDoVh3GIcIi64ZKdGVURU/GjXR3ubmgvsqV8fZCcQvIjicYTo1OSYd7EuLsxqfrJg5djS4pz4iFkZdrdy7CeXiqMc4TJx0q80EFptoRV/dNnMu+QnenCcFsbKGj29s6PSGPpCs65ypK8gkanKEQzzMnbLj41Pq4woP6oCRGPY+BgXoE+XiXEuO4+JOxeiowxBqaK4NR5PlCHsaOfJ2DOscYnnqGgxNqUn8z0MeLenjPFHWaLy0Rby7ebpZqn+ETe3E+wyKJ+aH2UfEx8DDxgFVr5L9B2ObGSnFrt6fHfLzk7Z2trwLj3sHMc1UJB8BuEnSUECfGF8uHzp1nx9+3jg8cbBJ3IPxJ/5XVfLyhzM0scHb97bLn/m1x7Wt08eBgqS7w+/7+++W20DGMAABjAA4IuP/6F4iDBUbZcEK7RRerRVUEyU4WiaAAVGqq2aYuLMpNf3ehxyOSG7IIY88Z/keCw9X7h2vXzupVfLzRdulrnZWU+sYXy49Jwt5ax8cjqnx06TeLOzc14pBcCMZfUYWY+E6TLjBE65VH2ExRxCDUbKjAgTc6XFqsBjXyB/ZoaEFWKzwsFHCCkMyhTKZAaQVW/6a9v59zSBZ0dKS5M0sLNTxme+i6EzTsSCMRCtwIkVhXBH0zNzZWpmtkxPTYt9G7ZwhuO2WJ16JkYFJg+2i9WsTgVhjJnLpGe39vRv/9mFnluQeT40P6dNHZ6HJnzoA5QgOE9YQ4HLjzBAjI7o1ltRaSHbeXgGEyP5POz7cK6sxjOmC6AJrsYKf7Ulh3G4tBH8e/nbvYbB84eApNKP08NFT9suPM/RsIUV9G3ngfRNO/Dt4Yy9+Qb8rIlY+cOr0u+1WwviaDsRPDgtGwSIJ2p7p26bCBY4ToujI3yUhJ70HdohTG3NuEyrz+LHisrV5YVy5fKlcv369bI4P+s+w109CCCEjOOjYOGs7/T3MfVpFDAcTYFABUFJlKjHJ0fG2atQ1ecB+srh0YnSHbeSkvaPopY+sbS0Ui5dulxWL62W/Z3dssn9JDJj4zmKgjJz3A0KEvJmBSIXxT55subV4aMePyBcNRRRP5gAxKLYodfJscxJE6S3MH1o7tC5tYWsDE86mPbe3GJPmjakUOP30qlpAXar42zG2g7gV60NHL8DyTeKZhsLneLO2IUBi27+3RRaer1np7znTO13F43j1CcQ9/NuwA9692AOZh1nl61CL7yDIFSLAqAHcs/ug04CDXB6nvMFt+fhCE15fhSjnzyfA31nLITLmyurQqtD0kgbCg4AtKBPOS7CL/WFFrZBWlvCegUv9S8asUuy0Su7ipS2v1kOnvxqW/F3lvjNr+Lb6kJoJR8FyF/i+w9csOdhP7/zxFp/eZ7wgx/tqrr181AO2MHDDsXfX77JVgqp7C0D/PlGgXe7V4zFHr4UWN913HyUpsaH9AXmFxHGMo40NyumoKcMDuSfOQjfP54KBJIGxhRGleEyUsYd1wJB/pQeijvGvt4Oripgj0kKpEuSTtf5VTcRGJzaMU7KvIwQBqhhbMXuFOyc3x5+9RuD1W6km2egF6M+uwqS5iqoeQWw999bOciAkjfoOV+EfoTvAS39Zhq9zhvAIYRba8uuQ333xoY5vnFO36/L5fq1q2VledlzvzHGRNERmg5hFJe+g2Ik9aV0VF/MR2vWbpfMg8kTSrpOyFPfq1ZIfIyT/r3LJ5hV3NLH3I9x5791Kr8ST0ZhcW7RSbPVBNDceSqogWe12s582f0ZUFldNsYHlHQWevcN7VulFTkyh0tYzSvq/BnjuLgTXumxwGfj6Ya+s0+8iwTlIn0CUDGDjw001jgjR+J2Fbj2J7BKSJqkHzf1XRRS8qvUsT84eaeEFQspB+BdCRa275ej/W3Fy450HxuquTdH+S4tLZTFRZmlRR/xybyGHattx2x2YyDM7/M7MfA4zJuacgNFxpR3rjK/sWHeYzsKjDx9eT0KjzrXYl6T/OSneQvpQFfK3EBFD1Go7aEcGwzdMkan7fC0u9xydFjujSKdZqBx+DbhXPHuGeWLGZ1QnYpfavXbO56L8okWPKFJO66Mckx5Pgfu8GvM69iNkjln+iGjn+zqJ+aLqD3Xm3DRkxC0B+ofPss0gN/Se8beQy9Ag/8cKEg+g/CTpiC592i//Hdf14AyPVZd/smBFR9/7Wtr9e3HB3/u99z4WHfD7B+elP/5/+2dT+S4sO8FAwXJ94dPQ58awAAGMIBPE/zM+j/UJFVM1XFW9KAUODzIpexMspkUM+mfmpoRc7ng1d7s5GCizG4HMzRHOc+bc359qevJqSbaY2VajMSCGJSXX3ihvPzyi945Mjk94dVJmjOXsYkxvU9qwh0BD8wazMX0zIwYm0W5c6E5jEQm8KPODwXGceEiZhgFJuMIYs+8bLEKHuA7VCb4DV/YLqYJgSmTdSb7i8tLZWZu1sobjrlgUg9rMgTTBTH0woSdo3ooE4wHeI2MTljRcaR5zNlZZegcXnkqvpm/ClxaGIYKGsw6bXBYX3+SozvE3IAP50Ur4eBrpoJjgaqIoeeGae/Vw+XEMdCydrDeS9+/+sTWdXaCzqVjUp4W3kIYGf/x9Ds0wMTPUOlPtKTTMfIDbJeVZ6Dv3qBrB5yHLcSt4RWoZtUzwSP41eziRzji8mxueAI13PMg9dCnBfH95FcvecLSwhzK7uzPSQjkg2nh8t5ox5OdGrLEtHi262Go8TvvgIVwapcNjybQNDPtdIIjjP642tikGF6UGJzTzc4plCBcOjo2IoZVfWd0SP1jWP1WfZOdIovz02VhDgXJbFlZmvMOkokx5XUGM7ur/NR+hRQChgn1X5hsCxRZSYiQU8wzmIKPj7I5BjeaOsII+jXKQVHkBAb5zMdpzUzPivGeUL8+Kyfq43Oz7EZZ9i6uvXr8wv7efphrMejQEOEnDDY7YrBzvvXG06cWIJB/a6OQhDpw+6TfQLT8+GFclW8g7sQ1TWsauFuAC81lkm41Dq/f3nvSak/ANoaYlkYvLbnXBtrcqV+eTpOYRqnaO6b9tr8IQzsKEgsx5FzLmJLpF0fnx2tcDdWtlbG+GBc/ebe9tj3ee5C4tlVLnpjkzmvfDQOcj9f8a2/pgVNIAglX2z/vzb/RHrLhHzrSOyv4PfE9doMDz+9hGi7Y+woXTP3IVHPuz9+DxKm9V4i1stT3XjqY4N6eLjdBOuWzANJuUQZQxoMj7ktAWYBgLP0OO20g7YaxRSC72/EJiwqyIrsZ+o6VgiRkIJMoLpviQJ9c4+FyYRLKdiMqEKb5q+WKnXgXDIH9tM1udqBcfA9NY8rY6NuEbbW+cOep8E0x4t0VckLgDJ0QLHaVHr534OjEfqxyZ3yxkkOpQyYf5QN9ZHBrAlvno7wJAz0dJy9yB+qThwxlGvYCB15kPG4wfmQngsd8QY5NCn30eC4QvSGYfFOn2Z1B/ccbjFubB/JbwRnUZGzTey8/7O2FpzHyH9hFPK1YvfAJnpwDTpefbjK9R7/+enXmZ0xr1824zSu0UyfaOX/9u30rLhlCR9E0dNRYp28SOzGL5noj+o6Njw6V2YnRcmlhslxdWSxXV5fLpcWFMqu55sSo2o3CcVk3nQf1gFsYebrfVIF0pbfBOKQMxlPOVnSBGMpJtTv59nfO8KxRUyiFtYA7TgBx+2MJ0J74KZLjOzfHj4kzxnZw8kvwajQ32k4bOne+A/o2uyg2iqHgLFLK9030ME3lVuvHRmlk7s0urNGyf8DdYTvl8ZONsrW1K36BhQ+gkX56onkx5aTNqsi17crH6Qkl42lLD8A+9FYfQTHFQgrhx84PLsVnXjIywq70IjflNExds6OHXSJcpM/9QodlvByX6XF2vU5p/jJflhZiFubnxE/M+ZhOdsz6KCvmP1ZYwH+MlxElnsvnx8qwnkOaX2BG5DfKnSLigcbF96AgmUAJwm4O3lGM6Dkp/mhymvRnvChqCrueC4vL4pkWeuH8VFzGccah/X0WeMA/8c2GD1K+8rMiV7SGH2Neg/KAY4xZiIYd3mRXhncvQNF4x5yHXfS9OUulLxXd+g+KpVMZtx2NVfBW7HJjXuYdK+y403NYvBfuw7ihFFG5vRtvPDvycB8SbWxEMwWS0VN+2FWT3pXEcV6eO8jwHgVUlDPhl7IoJUeq6Vuked9Q+V/+Wg/3AXw24OzP/vZq+9HD0F/49Wr7ZOF3To+W/8+f/G1mpD4OuLu2V27+B9+obz8++Ljr7t/6298pf/m7P/6dMN8P/s7vu1n+4O+4Vt8G0IUn24dl5a98tb4NYAADGMAAgP/RB3/JzAnHSm1v7xZWc+fCdbHIw+NlYWFBZqnMzS9aOcJFlwgcWMnNSu3tracKv2e37S2l4e3S296+fvXqJd8f8MYbL5eXX3lBbosWhHJ+cZimrDCCIWMSD0OHsoRzdicmpjXRR4iD4ELfcHFbKEY2ucR5c7NsKQ/YNxQ1XKh+JKb4FIZKk24ufwYHVroxB4fhevzokeIflqmJsfL5z3++LIpxgqGmHBtP1mUee5IO882l8lvKY3d3x/blZTHYV66VhSsvlWPN8rkj4enaw3Io5gU4PdorJ4e5+JUV9ihHHj9eKzNzi45369atcjw8UR6ub5df+/VfL1/71pvlzdsPvLptDgZq5Ypw3vLRH2VoUviy6i4MPIwljE1jImE4uTgbd1Zw+VgZh1NUMepmPfWSv9j9yJvA7PdHBuoJ5sv1hYPSM/OrPDnWqAkTnJ/8wJX0n8lDcZq7rE7PRu+kCwOfOLjbUt+BWoZWBL8Hn55TBeI4VdWb49c8rFBAoBZXQ8unxqhe1ZFyinmMEFWvCtzyQhBCa3V5FR67MREdeoIVPXGyYEDMIcIJHPCDeaV+qVOEAECPHsQFiEf6lbmN4NDFsl+YS1KgmdQ87UUdZMUnhiNG5qY4ZoEV1yNlYqwJPJRmOVQ8tfchFCOn6ktj6ktT5ebVlTI3gzBgvMxMoiQdiwJEbC9tsrVN00B5jI7NiKmeSv52a/iCS3ZWNXxwA8iX/tJWcs/Nz3msQWhB/3qy9oTCePXvq6++Wh7fu+fjueivuXsAgQB3Hx2VYxEFRe7m1k758P6D8vVvfL28+/7tcu/BY+fjGhquq2EpBwpJcLAJHTFnx9CEvoaQJwJWDKQFdx8/UctixxQlCfHCv3BOvVF26q5fbgsK9B/3hOOP/9R9ErOr/Jo76dNCm3/frUF9SRS3T8ZYrw7VM20FoTdCiL5wvLWZhh9gnJ5jun41muP3jPtb7BfBY4XyI27aptKpyHbDxx9choWr8K1p66cWL3S14qBHvwoKwLjEpa8otxmbWG1M+TFJJnmRB+bICoSWMsCzn6ZDuxvX/D2+Vl859EPiVy1AtdPy2BvY0nYq/Sg9YEdBD/rJq61RTo0wlQb4UacIZ1k1zXeO850m1LbZtYXikLP5UfQ5jsJTTqyM4bknjG8iR9/0lSNycF4o873CWGmAQGsvHi/U9lP/F2mfX5eNf2XW6rGBXvm13SEVzjZZWp2cDE+VUxQjeo9QVdSjTdUw/OU/4SNw7vv1wtV4+u+968fj+Bm0MB5J48JDQPhqfQ7Y6zkByAeANihIgBY2OMSlhZPNTz8aWT4qqA2qVntpQyvba/qhtUBPW9W26H99qHkbuvY+INw8QYDuOk5dtwSxuRxEddahqN/tr7r3Ly+Ja/8LMDSs8YCBSpAipM6cl+qpjVl4Uoc+tkcGgfCZ2v7w2WEU5XIbOUVIj2D1rEzzvZubLauaa756bclHP3olfW3XjN/GqeFF+vwZleADJHfCuRhxaXFsN7L677Tz+jRcSA/gzeVyvJo2f7LgFzpkjsecrrV/dWg/ae8np5qX0C9p47L7WyjDUXFNycdszH2XeLUeEYz7LjK9k6SGYY0V2YUF7RgX2G2FklEUdXyFEL0mvUBhcmpWOI6Xu3fv+ijL7d0DFyjKyYxR5H2k8YKn8YYgLic7/A71wviVHRp8AwjQji5jnGE+7gFXcTnialpjWtJiriR//faVKLyjNMmxuVPjk2VxbKrMz8yWudk5L4DK7vSxtCfyVf0P6ck7OE1ojjOqeYOPihU6jA/gRsm5c4l6oL2MKQyKlXEWax1lNwxzSdqT7z+hXcmwC9Y7XFCq1O/O3Mw8xRG/sqX0Mk8mTXbgPBRPcvfOXdOdNKAzR/9Cm82tTfM5hEMhwsIz09J0o0kwfqddMPdxu6YvqGLb7n7jwBP8hGfmLpr1nY7ou4Q9dYF74qstU5/8KV3agOsRIF9b008Jk3aYb0TaXlXOiJ77e4+F357prKml5yTEGjlWe/RiGdFC+BcvNkud8301LzNQkHz24CdRQQL88Rdmyl/9w298bEqSP/jXvlb+3uMf310Qf+MXrpU/8gs369s/OfzNX7pT/ugv3atvnx4YKEi+N3Ac2ut//Vv1bQADGMAABgD8iQ/+ohkxFCQ+WktzVguYELKUsbK0tFRWVy+VS5evlStXrnpHyLrCPnz4UOaBJvCP670ah2V7Y61sb294m/TqymK5eeNqeeWVV8pPf+Fz5dXXXszxBmIeEPoyoYa59MTdDAuMa7azs8pqdmZOTAjCBpgrTag1qYZR+PDD+2V9fb1s7+xYCAZzgOJm90xMk+bwMH0IgjAoRBCiIjR7srZmRQ7z/GtXr/qyziWVxceKiXnZYmeH0jw6EPOtCT8XSHOBIHeDsL18fnGlXLn1U2VcjCJxnj5+WHbExHDnydDxQY7yEhODvBuGD/yGRsbFqC2UF198sUzNL5fj4cnySEzRl7/53fIPf/2rpvPoxFSZWbrinSqckY6OBEYYCNvME8AuY4YFphd3GExVWGVizLPbEj8LU5o9zjWVhP8oQEgzo+RBpnpGgMXKLzFoqsfGRMEMmcmq+TXA3/l2nzaxA1FeCHDLA089+2mRfUsbRo+6TMA+EMNpVnfe+beQQLj5HfeabwvbwvX8lc/pCOfJ1/zsHD+1VERUTpP6bnYRw/QIU18ZP4AkLEeBwRf9EJ26/Rf1B3u0pO1frU7T6SJ4U2Gxh2mt+Qkq+ha8QEOERigNecKgsyNkCmWI/MULy9B2iHui9gJjPuLzuRfnJ30cyQKrLuc4dov+WLyzRJRwPggwUM5hbWdPh6bsrHp2pzn5OF8z5pQhgonkH3/KS38CV46j4MJ23N2XFI/x59q1a+VwZ1vjzpr6/4cep1gtSXq+PJmdH4qzu39Qnm5sldu3b5dvffe75VvfftO4WojFmdjKAwWJOqbryMw99CaQzOmxcJSfhQXgJn/CGVflhaCh4d/aTwOXqPo1utjUsjue6rAnsKpuXeim+b38Lj4VME+BbXJGmdeEHq0sgIUXHdPAuNUw3WfXNDeArLt42O7/ar8A5IUwh/jpt2nzhEw/SZx+fvo+aOxq40wz8unRlXKlT0DHfly+PRn7Oa4xgiKEV86jopZ6UR4pjiLzz19e/GzFMJKxJkwNZbeWQHsPWNCjJz0FMV4D6GPoR+u7VfA9H628dFjceKe+VF76NcDYyyKAM5UT1SXfQYRz0AV6U1wIQ1kBhKhWkFiRf6J3hFkItpI/dGxCPWjWlKwAilK+20myi3ywb/j6Xab1FaCFPxevguP4WcpRYdVxE7SSjtqocPZ7bSMxjiHT0mvuzzM1D+wKzp0hjn4BHKYD51+fjXExPIBT2mD3O+afC0//Bmo6vfePBC6IbSljv/90UzK5K4nS158Nc97eB5Qj+rKnPCTicuGjp6K08vhR83b7d3g+df2xzWMvT//2Qa3Rv25jDptw2JOigLRlGAf0GSvj+o45P7XbkVOU+8JR5R/V3M9C8smJsjg342Ncl+Zny83/P3t/HuPZkuX3YZF75i/3pXKpfX17v+7pHg6HLdOiKI1M2yBEyqBlgLZpiyYgi4IgGTD/ME2IhGzBpOBFMAkLMmjBhmHZpuWhKWpkc0iOhpzmzPQs7H49/fqttVdlVeW+/nJPfz/fE3F/N7OqXlf1Nq9e/05m/G7cuLGcOLGec2IZH0yN3jz2uL+IvqOqi44+1y29RvllvJ1v/xuneOAadn+r+X9RqOLQP+NEPTw4GBcZlxl2S6NzO5AdBQl22u3hUSg6mR/vczykwtgonmjbakP6c1rqS1CQRE55524MFkv0au5eFKcdVrTsax5KGgMNdl5MeQES8vmVte30+PFjj7GcohL5YEwrskHhAM7F5D+8eUFGzq9pDn70QShImFfInd2sPcLJfbbKW7mzn6IgcfnJHztXEeyXMufoqqH+RhrvG0wDzH0Y54tCjDEAuwx95JHioC8wffVNEZnGKE46FZ+VxOrv2E0Czag32Fkg0id+pE9YlXHV8Wd7jENRlso6pHDeuSid8mHHh/vl+OCFHgsLi3k+s+2yhc6NwTiaFP/wIxjuNPRxWqIFyizs+3vlqEAWcERbZVyFRr5DJONXDIqTaAeiW2Ms9fRz1HH4J48xVoYi3GMANJSd7563UNou7ihzG+c1+mfXNRvqKXzBusp2x3142jtIRxqnwL9zXyb3612qqF3yTwU5pi5oXIKfaR+x9QrCT9sRWwU4RmpwYzf94dcnsssPB29O9f/EjtliB8y//y9fVz+YB98fEv7Jh0vpj/8X9/Lb5wvaR2w9H+4vNX9fjnZrQxva0IbPM/zM6q9qMsuKH+4dESOiCTEXH7IKim3k7HIYHR1L4xMTaXp62kfesEMCQQsKC1+I6BVdHHu1rTjEuCpeLkI8c2YqzczOpgsXz6W5s7Pefs7dA3FRqRggTdphIBDo9vVyf0GfV5D39w3ILkaB7e8WCGnyL5yYpLOqimMzmKAzGUeJAqO0LyaL7eVEbGZB+eCFuxI4jgtFiSfhwhOGhDw3+gfMFHiVlfwjVOO4MF/qTqow95rIw+DAkPYPTaRettaDk5i2yPOuGBMYFLAEJwRPMEY9YhySwiEE71G4wTQ0KhrOzIhZ60+bzbjjhLsWOrqCIYEenOcMmHFRpJkPEZD7kreau7mxAH8vFuiAPUN2MsAgvii0mN1T76SLEYDTZxkg+/RvFVkd8KtH9emEn1MI61W8dI0+2XPBB6Mff7M/7LzE98KkVk/n5dQ7/hQGq4/1EhOIMAYHLgwnNmoY6oGI30nJUBcIj594+s9CDsJnI6iHC8j5sUPg4If9BX3MhGY8ANypDzDBCE9DYNDvnV4YLlrnyJFghvGvcIoojrBIPm6CoyemJkfT5NREmhgb82IoaIvg4FDtmbZuobOeKB1pIz4OQf0FTC+KPXY/FX91Ux0NoSdMfzEcD8GuM8Ig6EUQEIICFEfcYcQusjj72kof5Y9+h4tht5s7FgzQdumvoDTvCH1h1IHmzm5a29i08pVyLIJgCOy6YBqLnpQLNOX7Ed86FUZP0ytMscfKV0yUU9SpiK+sqrcCIPu3Ub9VwlZxVvG0TIStuRVhRw5fTHkvApDTgpDuLAjBHUO8VX3OT6Dup8T9LFPwqj8DMg30511O4CuHKo/4z+4lDO5WhtfiKSidfhIzdnCuG6dJ3CWdbEo+3FfLUI94j3SiLpc4HDvOVTlGnGGynT/sfvJb8+MI4j2ePPK32nc+0NfyvfKH3SgIFx6A2mJ28jPs0cfYn3C3cE1uKHtKPXReqLfKb6lfThO//gt8SByv9D/Ew5F3ru/6Rvm4pyINfbegi7T1jTQsMNP4zPgUZUmvR0aMnKGFqQyfFC6Oxgz6e9UzeBRcsmdwwgIqXIgutIyfhbu5LZfL5cO9ZUpdcDz86T3ySJynABxIl6cDfTYULzyf5f95cTiv0KeGA7hVzzpu2V7q48tAubvi2WGNNP/Os32+ZBr2TUDi4S/nt/rFw6ko/U0/kaIttkfQcC0ALdjVG4JvfSUd1RWqiQMKX+etGPnnG4JxVuz3aDzrps3oG7UXwfrI0FCamBhLZyYnvFN5dHgwjfTjN/dvOQ3SiroSbaoY6lqUX8Y0P0o2K3egWPXRdfsHhCpkiTuyegL40kqBOkz7w3ryS2mD2Koo5BTtMfri+k41xiArD9SfsNiAPhNlCbtSWHDAcbYjI+OaE8x4DGN3+ePHi2ljY0PjOXeOREoUD3ZryHJaTk+0thvYyBP3hqD8cCjN1VGKMIfQi/xqjixc8NNnJYV4BPkzL0G5yM58hXk08xWOCB0ZHkljo6Pe3T0xPu6FFOPDo1Yy9Gr+0604ML4EnSOwGo00INOt+EPwr7FPee+UYdc6xwizQIPjuNjJSh0aE98zOjKqujXsNJ1uvk+Eu0dQxMArQVvyyC4PlBcoNFiU1dR8pqm5CvMd7mc8gM4Y/IiGwWvEOOVdKSpT+nHihE4sQsFepWGaHPjoLc+rZHa2uehc6ejp9GS47JzjSNmJyy5DjhxdXVn18b7cG7O52UwbKs9V3mVw527E9fXVuFNGccAzoYBBEeP745TuEUb4ggct2u3KhsU3ZR4Reei18o2xijmJ6Cyej6PDsNOGWagCj4TplKFeu04pjvYOklcQflp3kBT463/wTPrzv3A5v/1w8JM6ourv/fFL6Re+PJ3ffjj4/Toe7EWhvYPk+fCL35xP//Lfu5/f2tCGNrShDcC/+um/Y+EIgkfOF+7o5O6Qhs/PbQyN+bJ0dn4MDI54C/iIGAZ2V7AT4uGDhwr3OK2trWjSvZFWlxf0bVO8wlG6eOFsunrlUrp+/Xp67fUb6eKlCxZ4wpjCGOzuxUXnA2JMBolfaZYLAA8PjjxR95Z4MQlbmszjF8HN/PwjC1VxX19bD8ZOTA+LKhEL+Tgo2VD2wEBsbmvCL3xhgFGWoAjiaDBWGV66cD7NzExbUaKIvCtmbWUl7cu/IrFwZhdhrhiQA73PXLiRJmfmzDgd7onJWFt1mM4jtn2EEGdH6cEEIdjd2tlLu/uHZqimz11OZy9ft6JpfXsvfXz3UfrlX/7ldOvug3TU3Z+Gh4eFY0d6vLBq9sOCRP2FYB3Ooc7A856FZjAsfBfU+F+FFODtlJ2XmrcXAuhQVnMDgQ8CqppAoQaRDrjzEgy7cXWwiKduDCfieTrOcGq5w2uLF1N40nPExrFAeIeC8TzxveVN4AiyU+sDwjRxd2GX4TLX8oKqzgIXMXXd8lbsMPIEc5qyWyDhf2ok5eR/u4MZeUcYSNgQuhMDHgLXgq6FR3zX04JeuVkADZMPA612gqHtlGOFUB7QftigohaVGVuOhzhKfWpn/f29aajR7aMjOFZrZLDHihUEFBwZhxDDdUtPlIHUQx8zhiGDIGcc9d7ZJ4RiZXvkKddZ3mXwXuoJT74jlEHRCFPdVDtFWYKdPoY2gsCDfocdawgsODplXUz8xx9/ktbW193O6TOgJAJfK2HEzDfVh6FsWVhaTvOPF9KjR4/SI55PFp0uNBloDCUuWoVGPp5EadPndCkfhdEH8O9j5JR3APciiHdZOf/+ZCCLuJfyxF8xdseu8EWAFH6DLgVMz+yOwd+zoISr+8VEmWXaG7+WIT8lXB2vkuZpKHEWKHaSIExA7Xv+bX1TuvwKH9LGg2IMj8YJVOnDAj+gSk+40Qbot8mTBfp2RgATdb7U/9J2MOwuQnhUxohSDkDJJ+GspFLjCAGnsfKzZRe0smFjHDMe9oXVnvUWzoYSHq8HOV8tmhAs8l7s8QxQ1XEExA+O4EvYQj8Uh7Rv3Knz2xont9c3vJDAq36VN0eu79S3oqgAFwSSXn2MYC77IV3vKFF75Mk76ca9Y3HpMHETD9/Kj/G2vQC5DgfSpXzilbyGIQ+UYywiCHsZ3/aP1UsdR17DlO/Fj2LiJ8PJcvVvfoa/lt+WO6vHyTNQwtThWW4Fquhq3592I+7cXuWklLO9hlt8yCBa+Fvl8AKgNPIOEsfmoDl8ZM2PnE2DV3RXidbTena6ojajlSNyXLbUImxlphUDFntRuVD3HIZgqsM4F8hhDg+2FU3ruCLXdf2BZ5SfwuqH5un+Uu6aAaoeqk7z1JwLvz16H+7vtqB8cnwsTYwNe+7V36N+nnu15OckAgFOo6pfmKPAQ/jQtgpgL+8lT8WOO3i/LJR4Yt6APUcqKHWh4OV+Jdtpw3QD1Bmb+g4SuRelIrsq6VdtXJqB9lHeQUJyXT0crxWLKrabu5qPx45MRSEfnVY0jI0x35+w8Pzh/JN0R3NVBPsoUFjUQ1yBlzPjNsmuN/KEO0d8FeVmfy/uzMFDOUKe6Ic5khY82MGgApEzihP1RygU9nYqPxyNC07MVVBUMH67nPtjIYX7GwF9I+/sBGHhVBknwkT7N21FTC/GkonFYOzcaMVHP+sFGO6QUeiJkuo/j2UYW7zgA2VEcyePN7HDg7YW1CapDs2vNNfIizwcb9nhgpJA9Q183CcSFsNcizITLUiTfpl02JGOcooFYhgWlcDfgAt+yjhp2rkvV1/PU/19+e5+V3Fu7h2lJhUGOugPfD2mil7gCL+Csqhfc0Pmio3BRhrWPAx6Mhb0ikb9pm+MOa1+OOoluO/u70Q5C7qZD9koHSXXofwaR+qSDLuXnPeMf1tB8grCT7uCBPjGn7qavv76ZH77weEnceQRR4P9R3/mrfz2wwF3WPw3/qPvpt/cjgb/eYS2guT50FaQtKENbWjD0/A//PgveWLLyiLuH+ntHUgTk5NiOKfS2MS0J8QwCQdiitgBEsdkdfuYK7aHLy0+FgO1HHeSLD4Ss7BtZuf69SvptRvX0o3rN9JV2c+fP+eJNxNjFA4rYrp8TryYEwSgg4NDZlBgKhD8LC+vmtlh4r63u29mBTt3dYAvjA92/DKxPoa/Un4seNEEHUEQK9I3tzbTDkdrmfk7sIJkYeGJJ+uslr948UKaEnM9KCaGew9Wla9tMSBM2MEVBckWzIgYu8bYXBo/M5OmRJ+hgV7fQbK4uJiO9pqJI7YAjt1CEQNT1BTe2zswlIdpYETM5tSsd+SMTM6k/tEz6e///b+f3vvu99KDJytp6syZxEWJj5+smbExE6d8kCmhmlku3HhYfGE/ymz4E1RCOnviGQ9DcVJEdecXAV+8b7oqZIkbZkc0tUABIyfjIzDDJztvxS3yk01xj0+VG2CBQdhadj/CXtxYTRrivZNxF8BfMcCzvpcnfzn6yl0WH7tACMKhIClxVDtIYPr0ZKUfwaK8OP4BwS2Cn6APufOfvgGxkjOnI8APYSpc9ReCxPBvAZHSKsJcwIJw0lfYcjyCj1bozAJ4/Cs+jqnoOg7hB3eQ9Pd1h6Ch0Z8GB0I4gYynK1F/EaBzlMmRwgdePZ2xktECSace+aB9sNMKHDt8gWuv3YvBnT+9GN8WhICCNspKQtIrDDL4+pgJMecNPVGOoDBh59pgX2/aUXumz9mgPVqZS790ZEMb21N/goIEQcLWNsrRHbfPxwsLVpZsbm45HGT1meReyVgToBwXgQhoIxQ5dD/i/kXvpufpspI7pg7lG36xF4MALtKLsqx/r0Mpa4eRn2dBCVPCFwPJESwWvNxua3W3+CPeYl4EHHcGqh7pyDFqo5+yFS+ZHFH+2a60gRINr3y3e/ZTwGkJL1pZ4B/Ck/INnCmDIvTCe+DXUSlHKLdWPjNtMjhcVHqC6D/jD8hfXdnRwl9G9QzBGnAijOCkPYA+cD/7Ny14ZjoU2vBWvmELBT/Cw3xXEII/4RRC7hAARt47PfaxgnhH4ym7IIsyxGmQD9WjQif6feozhjSMvf2iIAnFCe0QQRpxoHwsgjIvVCAOIxtlVjAuAHlNg5x5+yUn+BUNLKylLHNbbSm+om5yUBgKkoAczibeWxB+KM96mUaYbCsWQ9hdl+jUcviWlxKI/3q4p+EELvafLRXQt2Wc/L3lNx52bNl50k+ewPf7QS2NEpmgTopCFx7EbaFrlUY9rWenqxKRqcdZi7wOp6PK3srYA5T+tB4DqBwfccRW7Pgloao87dE1SfWwwzt7PZYyNnnXwaH6ac1TO49cN9kpMjEymEaGh9Iw45rmZQigUZz0Kg3v+nwWgEPJQLZXOAie+wSzsNqN9vWDAGHr5gScwq3053Qlai6VvdxHEmNgKJOt8Nc8t4y/6jlzXJSpAoO+0uvp1ZzByoleK0fYuUwf0N3DfRvDPuqyq0vfdg+9yGBhcTktrTAvVnwqUy7wDjwUa0aVCULMBT1LMG6+B4WxXuUlbB2GcmXuSF+G8iOUI8L1gB0LoWxgpyu7EBDCNwb601BjwIuIhoYaVpCEsoHw7L6OBSLsDCHO6CPzOJtpSx+IH4dTnu2vN5QhLAhjvo6wn3kIdGCegGEsoZ+1UsS8wLrjpdyJg3kX8VbzL7mXRRakbWWSnvgBB9NGeaVd4AfjMlQfTBqHLExhZ5XCmL765rQ1rsHPsPiDHSm8o/ygzAH8Ykofb6M4vatWz1CQBP23soKEMQV/+OGbv+uPtF2OGT/KgEVs5fgtFCQsbENJhQKdu15QpJRyIMxhVvQQJ8fTUgrECwV4FxrpWHgdi+escMy4tBUkryC0FSQB3/rvvpa+fHk0v/3g8Dd++Xb6N35zIb/96OGjP/tmujE3lN9+cOCsxX/zP/kw/R/vbWWXzye0FSTPh8/jpfptaEMb2vD7Df+DD/+iJ80oOGB0OHd4bnYuTctMTM36GztLuAAZZgoB5tDQoJUT8/PzaWXlie8kWVldSYtP5tPeblNxDKS33ryR3nzjde8guXT5cpo7O+ddGzAbrEi7d+++mI0tTaI5jmvCE3BWVzFJZvLP9nAUJqzsguEgbZgPHwPGRFt2FC34JU6O2ELwDGPExJ8dKly0vrmNUJSVaFlBIvyWl1fSvsLApF25fCmdVV6nJsatCNlYW0/ryo8FbTBICuv7SHbFjHSJAR/hTpbJdH72TELJAt12NlfT4Z6YcTE9KEgIA7PE7hEYTwSzzYPjtJdYpT+Qrr3xTnr7az+f3vv2e+l3v/Ve+o3ffS+dO3dODMdQWl6NVWnkiSOFwDsYLpjjYIBSZvr5htAObsOMTeEqzH1kazzCLYN3R7wgUP4wb17hRToyZnbAC2ZQBjxw4xupmDkzg27H1lPmJAQeuBN3oNUSGhSTP/ClBPHKULPhOd5IO+LHC2URioIcvqTBX3jwt0ij5Ve/jsACajHoxAiTp58QZunpXRRO374VjiByUb1TQsE4F6Zd9CEuY1dwJH1CgENmposyBTA9lJaFHKQFbsYPPBFUIkwIpRWyMupHUY4Qtz5nkEXtgh1OCAC8U2R4IA02hsTgIkiIeA721X52NxPH5ZG/kcFe7yThaIe+nq7Uq7hRZnDMBZFbsEl94Cnj3SMdcc8DaccTEww5bsYlQ8k3gB9WSuJmQVimAe/sVpuemU7n1TaGhD/Crg21ry2Ok/DKzV21MYQEoZTisnbaKW0SRcmBUGPlJTtOllbWrNRdWVlNq+ubPj4C3BCSmMnX8/gIQY0Lx/kyw54Zd+dTEPUF/ANPoOS32OtQ/JcwnGfutiNTBBAtP/LPH3UPAUp2j/ryNOCXQHjxm57UERRaUX+ifDCBl+qS/Ue6YZ4ReS0LJ3MTQFS+zJfkMw5uZ7bjwb74aQHurYfjOAH+4NgCR5Un8Zb6UWjMN9MFuvFHuv6PJ8I1r5pVmZne5FH1yv5K3A6PuC7aT/5SxXFaQVJwtXBQdAXCdwn57F/wpU6W6MIW7aG4RtzVW/T7yjP1mTZLX4JiLfrUQ7u7T1EerAiinrOAQG4WwMmdfs4ge6ln2F2nXRd4jTaITxYq0B6sqNR36gfjVFGSuCyUp1IGmBDAChwZlojT/hQHR1ryzX88XR9LnSQv0FL2HN+B2t6Re1OAUH44bsea4wbC/jQQz9MQbvTWR4TLYVteZYn/sD8HTvsP20n/9uPdHbUvdb91e4aXVZDYZ+6jCrToEe0DKE4uqx9AQVJ9cTwn0zOcDsp79kYfhN0txIiUlpKDCZfODuYxIbgFN9Bzfyj/HutkqLsoSBCgsyCiU2OZdx4Lw4GejnRmasp3yU2Pj2iu2OtjmnrwpzAcwdl9uGfFSoVqDWfjA44V7YwWv7YDFe6n/LVoDJ6tvuUk5Dyf+lTKgTDF6MfecghhUENUVlxpKwRlt4bbjIYj39Mk9wMMChL1TyhI9tT23Afo/zDvGjGNZY+5hGjaGztIEOzv7R953NzSfHpwcDiNszhqbCxtbDbTw/nH3im+ofn//hEY6o9+hh0ktGf6Z/cF4EwaIC0/etrV+VW9PNZcVunTl/nSfMpK6XeprqAMMe7MQzSPRkHB0aDDQ9H/wG9wt8zQ8LDwa6RG7hdtmJugoJC9tyFeQe+maWTf6YOz7zYUP8EiL++OUBymg+Y1KEiYOzFmwJtwX+HS4pIvSg8eIytIdpqay6+bB2JR1+TEpHe6jrDDVXGieCnp80faG5r7c0wVbvAuoXxhbh/jMkC6LIrCnZ27DEDV2C/wPES8C/F4VwhzP7kFzVWe+MOY1pFv7KQfdSW3gey2d9yV9lVQHlMUF3014yaXxdO+OEaVd9w95ilo2RnEWIrCvOyI4dgyL7hRGQ2KtvBrHGuGwX+kIVzV5ytp7yahTXuxCLgHWpU/8tZWkLyC0FaQBHCvx3/6Z95I5yYHsssPBuzKmPzffTu//WjhR3kc2I9bkfOjgraC5PnQVpC0oQ1taMPT8N//vf+pfo99bi5nwQ6PjKUzZ6bTxORUGh6btNAEYSQrstlmDWOgGbl3gHBh49oa59eumLFYeDJvJmdkdCR96Z230ltvvZGuXLmSZmfPK845MxNsC19YXEwffvihmJBFMQV7Ph6BSTYMD4oJJssoOkbKecAKByPA5JnJtFe7aiIPTxDCnf20LhzY0s2RYDBtMDWra6ux4sp3fXA2cGyHhwngTGDSOTs3l+ZmZtOc8kw4trOvLi6bOWqKObIgWv72ZTZ2xLhAo+Gh9Nq1Kz73GiZiZeFR2tnaMIO/29xWOpw5HAJa7hjhHOB784vpwcKyjxW6eO319PZXfs6KpI8/vZX+9t/9/6Zz58+nUeh92JXW1je8Ch5cYdxYKYdQDHxhXGB4LDwQvcwoZUbLxPET6ykWw+8YMW4Q7gWBeMy8kI7sFqDJHeYHnHwsRY6P76QAs2vBRzjyW4NgnoP5K0xgMG7YiwnBA8I9vecw/ERKKXWxyi6H8x9P4vBXwhMmhMAlrL/oEfFlk/05zeImY+A8AAQs5IH8ZGGWFSQYwsiHQtvO3RU+AgSGXYwyzLIVAYoOHPmVRxvSJVpVX6VLPkM4BDhV0pOHyFP4Jw0YTzxQv2FkKRfyGMqFzJxngzuCqM6OAws8xsdGZIbtjzPgd7bXvSqRnVCs6CV1BA4jg2JyVbd8iStx5/g5GsHI8ZPx4p+VrId28kfnqyhHyrt+bQfAC2FCVa/0V5RJ5Jt2Sr+AcGRiciLNzsykSeE/0N/rNrqrNkCf5B0hameqbhaQqXX6eBEfQ7GxmdZRwCpZBDi4b21vWbG7hJJkdc0K2j0YctGKdtbR0afsFCFtKz/gVExVJjU6F7digLofIOyUc6ywtKCBJ+nqyfdQgsmf36M+mI7ERyQ5bkM4RF3K5UBK5ANhuVf2ur7GMwLYZ+BCfeJPdiBijt/yAE64A7KCRlGQRKqUqWO2PUdZg6iLBI4stJ58s39wqoVnNTC4yaf85kSz34Iz4E/6ow2BA8ImC3X0IeiM4hCBbYk94iHMwXEc0+N4+UTc/OAk4BsXrvNuJ37yN/yVGAOfbPdP2PFbNZkMxBl5D3sBbODMOFVwRwDFmEhZIRijrUTZRX3xCuJ9BEvs+FKaNtRX0ojYjaXcaa3UiYg76lyUSVaciGblDq9IGyFXrAyOy81jpXMx4GI7tNZfCGQjP3xj/KsAnP1o0aWVd3DlHl+NM3kYq0MJUmjs/MsayZVxLx5AzfoU+IitAtmj8ajbPwvstfLcstfgGSjll3A5HcJjylOuzwfnG0F1pkvQJNsqN0GxK8DLKkhwbn15lq0GOVHHL6tLWm4uL1vj+2no9TLy2OmLwozIrfxTGXVxobf80KX4CEv1lb0yfbwoHe7IGhno1ZzyTJocH00TIw3XWRToxxrX8EON79S7d184RdKzpcKv1CVSw+76nOlE+vzwzf79np+Aw+b+WuY0nHB71nf/EDbejAtWQUETwK3sIAE19yeyhKIkt10Z76LUR/q/oiChj/axWgQUHIvm0NIKBcZb5id639vHRLvlaF3m0ODzZGEp3b1737vL99XPcHee+wx9CzzAVe0Wupt2YUDatFHc+KdMezpQ4qo8mRcRh4C5q/uwQ+b13HuC8gTFSY/nydynxj1qQ+INmHOjhPCxWlk4z86FAfpIvXf1aS7c3801YqYJdIOH8A4UjguUv17h30Md01hBHnoZi+WTOsju8cfzj9LNm7fSw/v308KjJ+Y3qJM+Tkr9YWOokUYnhn3/CTvBmVOhRIaW+PWOdc07gufYsUKDuzZiHA8lEDTGbyiXTEDTECt481buiatAr/HIFn30Z/0QL/jzyXNe0RaaVybPI1wfeSrYnuoFyjXGFc8983did3kKxzgeLfp6dqzAS1lpojkncy7yQFlzB6QVJSonlFconlhwMjY5q/JpRH4VV2lX1DmUcpQxduhbx4Nxrn1J+ysIP62XtJ+GB/tH6RvvL6f/0R/64YTxAxrkvtzfmf4fn/5oBdcocP5Xf+Ka4/9hAAXOX/7bn6S/+N5Kdvl8Q/uS9ufDX/r/3XO9bUMb2tCGNrTgnYe/ZOaGiTaTVp/LK8aDHRsdmvz6skEElpoYe7XQ0KCVAjABG5sbmjDv+p0JM9vje3q7rdC4cPG8d42MyT4wwO4Q4h0wI8dKtSdPFiysJG4YGabPrLDiG8JRWNxgssSgCCffM6CJuZUCwhdBEvjynbDwXH3CGcErK7E4oxclA3EChZHgG0xkTP5jxwmTdC4LtOBJf2YQZPy9k0k8R4x0p90DGNBgSDmeC6YN5o0dI1xkiH8YEOhJHhRIb5yLv21h7drGlhmo7Z3dtL0bq/o39e323XtZIM329aEKTxgs8oVACwaCeFlJxhPawGjCaJk7MphtMvD9BPCKm51PffsMKPHwrIzp1PoGUCY2onMI6MK9jlkJ32LgUCCE8D2UCmEoV8rZl+ebLnmVoMrJQhSM6MIqUWhgwbKM45GxP8LYL3GH3Ssm9Yy4QkDApdYlnOOBUdMzcA0lDDsnnJZx7/DxHd0Yhe8lXj0x3OsBU1+OjUBhon/HASVgVAuehCcNkczUCT8AtJNdpuWW45AbcUBnFHf4Iw7iMh1kj3AIl4IOcaRWXxodHfEFpMPDg86/YlEcHE9H+zgK/Pt6XSf7TKdcRoqTP+LVv9PkadSMntqL8lAY4OKnwEl7PEETQLkZR3CUsMGc09YRmiB8pW+BQWdlaVFwepeA2yfCmMATOhCe9ln6B3a+xTESITwyTVSf6E/iiAiO6og+o6sLJWSPsMjxiL6lHzhtiL+Oc93UAZzKs5hTXlp++PE3bKa4v9GWctHHT7ZHevjPdlsijPuK8jFDcY+6HTujbNxWiyGu06bmLnLzBKeWye0+2/HfeoYpcNI/wqKa/9o3981KLOgdCmrCBi5hWnFFmZQxrChH+IOIQV3qZy1uhfEYcJzLkrj0nTgiHdKnXsa7/eTvsjh+nsXud1I8bbcNKFgEUORhwlI99S36Q/pF9RNqk3wjLvp96mSJXwHc5nh1SMrWccTTbYL+lbgcX+lr6RtDONVSzkW9sB++5ycxk1KsSle73AcHnrGSuXrKePz3k/YbdsbJGA9EO7DWT6FLC0iDPLZo0KJL+AhovROPaVCL6GScwEmXeIv8VKCX09iEWx1qb9l6Iswp/3W7wQ7h+uxvPwCIVkGLIEgm1ykoaVJHXj6hp6J7HtQSrqyyRBlifXZMjKdgR90AVY+rHpdjLAPiKMsQdrOTcVBj65jGMXb7zpyZ8JjWYK6K4D/nl+O31FCd5+IWcKrsC8jR7tTLU3Q6gXnJB3kLmwE7oYoxyI/tdb+n6NB6a9nqcRRXnsVevoef8iXwFhVP2N0XgIe82J77E+4oQ2nAM/oAjqnEEwt/RryjEmUIR1MuLi6ltbUNl1H0EeGfOlX6bqepv0ibmUTMTUMRE3Mu0tI0RHOtwNj9Ov2D+jTIQrlz39GweIuR4WHPUzhWizmJd6xrno07c+1B8SAoTVCWsPODcRwBfbfydNyr/kxhGOPZyTAwqHFeYVC20L/Aa3BZOfcGsvv99q3b6dOPP0k3b95Mt2/eSvfu3E2P5h/5bsMDzTHYBYxyZJAjuEQXlCQsGgFnxgPuU2HX+drqWtBrYcF3Oa6trouP4e5DLk5vxtFY8sc7c5i4F4SdjrkP1bMaw0Q/l2Eep2K+EQZ3j1HQL48HmCiHDNne8hvjaBk/SDN2/IRf8oIpShTPgTGyl7k05WOae97EPXVxjB3zSObElD3luSeeJY4h20pb23vi74I23kHfjB35LFQ5BDfVBBZqhRFNGaMUH8i0d5C8gtDeQXISfhT04PiqP/LX3/uR3u3xw+6kAKf/4ltPXrk7K9o7SJ4Pr0J7akMb2tCGnzT86W/9W34yIe5hJdAgjAiXsg+l/sZw2mHSy2XjmtjOzMykmenptKXJ7tLKsu/y4M6R5jYT4q20vrqsyXVKZ6bPePfItWtX0uTEhBivSRt2isAQsIX9o48+Sk8UHuYB5oft7zBVCEARSsH0+OxbMTgcpYCghYk+q7aY/OMPJgmA6eBSTthSVtY/FgO0sLjgXS0I3mHQmPyj1GF1OU8Er4rGaXDXwczUGTHfo578H2gi71VgYm4O92K7OfEubYjh0TfievuN19LlixfSmTNT6fHDe2llKe448CWOuztpbX3NDCXMCDttFtc20+LqZnpw/37aPepMjdGp9O6Xvww7md773kdmPDnebPzMeSuO2KEDkwW7AIOCkob8t3aQBLMbO0hOsxN6f4rDKA5Q6SUBhkYmBHLZDtNcfQ63yi76qEZFOtkdJzPqMiG8C+G77XoiuDMTbrfiJ/zzVwendbArbrw1byQV+yId/gjLn+MUNgheLPTLEGhVT2Edlgy8H/teDphI4SebccGeTdiVD6cTdQmBgOlj4WowuRYSKp4qX8ID5hOmfU9ZIDtO3yi08Ci5DhK2MHT8ipu4ECbBqOLZ7mqn0BY32tDwUJ/qd5zfzQq/wUaf/XFPzp6P1eIYhQPl4zCULOB4fOBVqwCrcAteLGy0PX8r7krSTG/BGGu2hZcMLrew+T+OVwmBALRs5Tj8tgQER2lsaMj4o9DoH+AZl4RCS+iIwIE7lBDkEmZzazutrLFDphl9mAhtwTO072b3ShzXsrUVCuCdJsz9gRh5+rtQxEAb/IE2+IQAIwB8S90N0Pf8MZyiHld1GkeZI1Z/m86UXQicSj0v8VVPhS0kcdRGxCnZDWilH3YrANVXFH/UQ8Wev/vXducnm8+CeloFjg4JF3GcBqfFvxKz4U/5oz5GewhT0q7jX8DuyEj5RBIlLupmpmdAxEH7wgVaVzjJoQh9MLg6TYRD1Dlc1KhLXDzk0/YC+IkdJISPNLAD+LX/Ep6/bAeqbx3R5/DFmLW8VJAxFih/9AuyUfdDeaG0hTMKP4RcxMsFy15UIDoaH0tHc/oyPG1X+FLvFHMtbcWpRKCCFUCmC2Wi6LBjsk+AnZDVBer8OYz856d+wj0HCjv0Im3+WziBTnasZ1xW8i3HkkbG5YSn7wMl/YCT4RwT9SNeA/IL6VUga91PoHn6+8n36uFvz4HnfIi6+OIQJAErjH71cFkbSkymoF9to4wqqKdWt9cgO9fjKICtpEbipB1pBC7hTr3lWSvvU9DDcU+q4wcHMYYz9lhoT1+od/rwjnSoWhFznZHBgTQ1NuxdI1PsGhluRB1kHrffjLGrS/2MBikrVDUocZRPQODv31olCaz0+zR6BtfXbI+8VCH8Drh9AeWpr1if5Rc44V6g9r1ACceTXJS5F7tGoh3yZDw58hyTo/yskBRN45J2l4rarcqeeGS6etmN3JvHTWKNOLea+OxNU5NTHiuXlpbT3bt3PZ9lbGfcVPSaMzO3CKU9O6NNHyHIqXLGCfz057FNYVgs5cUuzMHTrsoqjm9CIaDOwwoahO7M8Tl+FzuLNDzXVbnua3xm3sKODRRj+AsBPbwBuxA0L1Za9PuaUqfdXuHTrbSZ+zAXQxGs73viXzhuF+XF0pPFtLq84gVUi9xLpjmCj4yS3z7NC7xITPEPaH7h46LAX/hQDvuH+2l7b9N9dFm0RB2kru7vhUIdwL+VBzLwDa7joh80wfANnAEUTQEqH+Ee/XXQMvpkyib70CeXt8KQZmk70AOc6kA4AoJTNe7mMur0ghCORSXOkqYC8cxAqkQBQBMWxtHfe4cSc0eVTfCGcRwwxxh7h4lwMj2OetRNofBUPWARCgoryk5zOHbOc9RZf0P0lRvx26gMqEFtBckrCG0FSQv+xFRf+sV/7d389sPBg6Vm+it/99aP5I6PHxavf/LhUvqf/Od3P9eXsT8P2gqSZwMKr4G/9rv5rQ1taEMb2lDg377/73pezKS9WxPnnr4BvTNh7kzHXT0+g3drp2khydzZc+ns2bnU1OQYZgNFxB6XKsL0yG17e1OMS3eam5tN169fS+fOnfXW60ZjMjUGJ614gUFaW11N9+/ftxKAHSpMjmGqmJaXST9uTOphyFg1xgQeRhkGGQaPd1Z3MZFnsn5OzB2iKFaH3X/wID1eeJI2NzY8AR9kBdrIqCf37Cph9RgMEowa6bISbXJ8PE0qDpQ1vaIFTDZC07WVOEoMhcvWbqy+YmXZW6/dSK+/dj1du3Ytra8siPF6kuYfzWeFyo7otiUGgS3jh6LVYtpW2I3mXvrge99L64q3pwGzPy2mqDetb+9YSNvdO5AmZy+ZqULh1JQ79IBRMUMFg6NyiHcEqWKShU9hZIA6i9N6ycI924CTzNRngRmtU08MZVN/AlVylCX1B+f8jY98D7xhMDEw2EXIX1OQyFhonMMF0pFuFefBjrjFqCuur+VJWP5AgcD53YJ/mEgFzdE5PiyBop52xJ136l5cFgo+VoQQB7jK+J24ZcxgCsp7MKMthhQ09FHfIg5l2P7iuKV++YeOKFIoXEdVxaUfI2RBmgy7ivAHo21hh9pJJXxWnSU9FCODamscdTc+PpTGxhtuT+xs6e1BSZBp3hV5I/6jQzHyKARU31jdi8KB+w32YPDVZtntIYxCSSKwcNRpIpw58DEKkdGAsJmiAbJUb9WDfGWb88dLCNOpD8TPTixWXrJTh7z6qAtWjw5yF9KQ3lGsdqW9Xc7Q3k/lyKxttac17hoxIy8D846QWflgRTwpkXf3eTLA4uJa2lAYlKM+ekxho/2BXyhoMS4n/bP7BRwLlPxBJ/6LMJ8647JE3HccghW7UZ/wQ53I4Vwvisn17SkIMtl/eTp+/bMjCvoVnDGOiyDZD+Gpm8ad7xV+LwYKop8sqLMJelZ4Ka6SL+zUNYRF1JlCM8LgP3DK+Oc4oKN3cEBk4o9oRb5WmyMM3zAuAdux8MgWgcPluO1KncWvoKuvpMsz+82/gH35J/JqXCIoIfwX//yU9whffhH8210gkoXdr9mH/EeU+iInemoL3ajHriMRnnqIANT9D4JBFCRCpruL+4L6HYNxqBkFjlSwYyN+lYHv7aEeKz7GM55RJpAHt3gv5uBI6Qt5R+PosuU0ZHd+W37qfqFf5LbUnbCH8JAw4RZ0BtdiPw2OvoZH+AmPJV5DtkJ72t/pqBR7sdS+nXg5BTlE/h6P1ku2PRPqlCgQdP+sUKeB/iD6hChnW1uRK66gbfRLgW09/ufZWxCKcCLMcWV/gaZ+Sro2kTB1tipz2j1/vGcnIMognHrkv1N5pz+g+4sFHxx5pBagb5S9hoDU193pHc2TYyNpZnLcQvzxUY1tDXYKa+7JcabbG04L5QqncLneClkWqJxAANzjP+wFsrWFL9j7UbOTn/zuJ5C/AdW34l//lcdWmDLHMZi2dYi3Wqzu7zBRpqWvC5/Yo09lDG612wP8Zf9FQUK/wVyYY6mgJ272q35le4f7N3q8e3Rtbd0Llx4/fuSx0nf/qe+mnBhHQZ14uQjeeDLPAl39+Kl39/dqzyhAQimg9A+207HmGKTJd+Yu7Azh/sHx0fE0PKKxHD5A9HGbUJ7ovRDMDw8N+0grK1CEY+VPeWM+5HFa9q7RgXSsOsBcip0SCO4Zx1eWVnynyMLCghUlLJpgrjOsORL3ZpAPhPO9mot7YZbi553yAZcy7nMs6d5R3GfocuZJGVAeFIhecC8LH8ARnsMfK/f4RlgCeOxUXqvy9Xvseq/S0LPMle1HOBW8TCsn7iT49V8oWaKsiN/xYpfppC/Hj8MQL8+Ym0Za7CyMOuOPiofwUa4ofiIPAOkzr6IMuMMEO3zV6irKkwN9V93sEL45rU6UJY1+K76GxkbTsExjsOE6BngcaCtIXj1oK0ji+Kr/zX/zYvr665PZ5SSg7BjoixUzLwM0ol/61kL6xfeX099e3M2uLwZ/4bWR9PbsYPryxeF0YWogTQwFs/My8PH8Zvr3/97dz/1F7J8FbQXJs4Gyfe1vfi+/taENbWhDGwr8B13/Zz9RZLC9njs2UCJwhv/qZtO7MLaaTa86unqNC9cvpfXNjfT4yYKZKJQjscoaRQW7OgasGLl86WKaOjPlafjR8YAmNQ0zRTAu29tbcbk5ipcsCPIsXHHEBD2EQCHQRIkRk3gmz+wggUlC4Aszgxtpn5ucFMN9nB49mk+LS8tpVfHDHHVqMo8wld0vXJDMiie21HN8AMd5EZb4xkZG09SUmO+x8TQixol4Ecw+uHs/vf/++w5zLNpAIwSzb9y4mt790jvpK1/5ctpvbqXFJ4/TJ598knZk3xfj7osOYdKUB3a4bGzvpKXVjfTJp5/YnnpEb+GTxIywTtLHh/Vq/jJ90cwETAaKEu6GgfkQmma4EAaLQn4vq34LBMuTwS+I21r2ykeRVLwAEAomCCAU74XRKowa9mC0hJkMK3VVqHY/jSBxmHm0iTAW1otBKnHoX/74I72Io6RX0u46ErMups1++SF6h83MK04844vfi7+CkvEjhezQevpXTFs+4kzhrBQBZ9GfiyZ9uShMpEM4BcdvBYjAUWQmkzDUQwt35WZqKpED8cG7+ygjxHwjABXDCw6gWWhknOVWaM1rHH3A+dqhHMEf7YT6wDs7tajvc3NzaXpmPE1MDtmPj/xy0RC+I/V2Z7oLnaMDjnQLRSdCKtoOxyOsLi+HUEFthUwJI8flOmS8QkFiQUwNiBOI8jtp50k+9W9X8ljVJcXno0DU1nBnpxdtlh0tFoAJX44Ioi+hz+LYP5QkxKfgpi1+UJZs+Li+3dRE4djccVuKi0hh3EOgh4KEuBBebG2h5G06PcKBi+kvoGxoh/QJO7Rvxc8TN6DUnToQ1ooCPSn3WPEb9byUbTElPPbyLMbEzNGf/l63Y8oOkqBvmPAjQ5qy41JozRtCD5dpgYjWoFizrQ6BO8KdUO5FuyzAN+IreaQvpUxKGWMCi8C5+C1AXEfqFVGS6EVP+S3xyz9hMMXN+QyL3wFsxknGfjH+kGmi105WHDuu+CSb3Vv9I36z3eH8MODX8WL3M8flCPzqsN4xlJ2KxX7wWz74iRvtvlycfmChESZoF3ij3HQbEE1x6+joUt3t8beMWtiNa5SNTc0tVvnixregr8cSIcD3uoIEd06FP8plHgaUC/4YoKQOUKbFHcAe6cczjN9sR6ga8dXdS5T5YXCspF29BESwCKMYs1srpG1qi/VA9pe9nPDZejkBJd6TXlovLbfnQw1lA7Su4/n9QJTVbymL7JYt4Bd040l5hv1kovW0np0uu6ZQkhBXFafA8QmcHnHykB13KyQKQrks/ZadgKpZCXqFHwoS6hhlb+ErY6TcY1zvSI2+7jTU6PdddDNTk+nczKQF2oMcZdnbGeOVlSSbVuAfq7/oZAQQLnRtR2xtKDhlKG8ncu58Rl7Ce/gq9nhEnrKVX9vrUPmv+Qt76z36uXg/We6y11/Di8ePcoxR5Ck80bdgK204dpDQZ+qJu96pAyhLGHvoL3x8rubnrOQnrHcDiIZ7+70aIzs972fREnN+lE/gF3PzqKfsYAOivPN4L9RYRII/H1OaDeVJupF/jTGH26mn88hzdnaLcJ/h2OiYFR+8M5a7X0M4rxBWmGmcxz+GxVDMl+MYthjf4A+YpzA32WahlqbTuygx2NHAWK8nY3lzq+lFDxjyS10BmPOzaAtikF7MqXpdRrSBgzInU97Jh3It2u5GnmSYz0HXMBpD9cSNb8QJUA4Qqcx1sVOEZczD8E47QGljuuIgr547lLbksOHP/bL8FDsmAH/ZKsBPUY64n8/hOtT3c58c9goUztgRQU6v4EtmKP9q/pvHH9NJX6lzxF0UNqS1uSlK7cQul+aB5k3wQyqPPdHwSPXDZTo8mBr5bhnqpZVfon9bQfIKwk+7guTfe3ci/dt/7LIvyDoN3NfxV3/pli/CRonyr//sGSssvnx5NPt4cSCu3/l0Nf32nY30zYdbJxQmxP0vXR9Jb8w20jsXhtONOXVuPwSQ1n/y6w9fiUvYvx/8pBQk0OxX31/Kb59/eLi2+4Uo3za0oQ1t+FHD37n+jzwR5jL0PjEpqbM7PXz4IN279yDdkmGXCIqEhpiJd770brpx40aaf/JYfh56x8SeJr9MtJk8w6ByL8f58+esJIGxhUlZWd0T83XgCX9MpIPxYPKPQM/zdJgszbY5OgdGiFVnHCuCIBJlA2nAZDA5N9OkyXS/nkyo8T+uSXaHGJ/l5SWvIkfBADO0mwVN586d82q0w8Pj9MknHxv/5eUVT+65g2B4cDBNTEymyfGJdEZPVqrDeH3wvQ/SN37t19K3vv3tNDA0kkbHx61Ief36lfTVn/lK+vrXv56YEi0vPknf+c530saamMudECZviXlrKv/g+3hxOd25/9Cr2Jp7B+mgo8f4scNkT/wNzEbfwHAanphT2n2iRadXxZfV7AcHIfz2N8QAygcMotiYKEg9si3sLWdBMFyVj7qk4vsAdIfJAQrTRHHhXhiuKJsaw6d0xILhyd94FgAvM1aynFaQxHfcKkwjjWwKI0acvR1i2Fxnsn/9lHgxJQZbAXCprC18gHg96Ua4nh6OnVJ84Kcn8Vs5kRBKkle5kZ78E9orD2XsDybSOzZ6UjdHh+AuvzCr7LZAUbix2UyPnqyoHoQiEKEoWII/7YJ4CAO+ke+jNKQ6TL33Sj7hgt84coHdLh1ebXnx0kW30xvXr6veT6ep6RHhKCwt9Qr6gTH040xtM/XsAlF9il0k+2lleTk9mp9P9+/eTU8ePfFFrceqc7ThONqi23bjpnj0C9lqEISvaK1nsQfDHgZ/cdyY3NUnoBABLCARzZw/VlTaLzWLoz5CwMu3gYaYbLXdUJqKLig81HbZJdLcQaGxrXbYDGXJzo6PhUBB4rZHXnN9or319Q7KHncQEXcR0NBPQRfaM4rdjfUN7/BCoITCpNRJGwQikXU9Kovj43Llg8NaHfV/9iOoaCXgM1+f5eagwrfEU+o9gJAHIVKpLxbQ2H/4tT85Bb5B/1JnDfgNmyDbKrf49QpTl32rHCM+f456m9sLdQShCmngp/gHCu6VsCXnATjmcmGEKfjPgpcWJSJsBSXhyi1wcb8hi/NNO+apP30Nb13CQ0FaccVXO2ZwPDjleOJbfMc3afqN8uCR0+Af0meZIt6yX77pN5u6G8YCItGCI4J8NEkvAkIW/cX3IqSCvrSBfdXl3d1Q+GFYSQ69qMOMgbQnnihho4yEFGUHUrKDYwDu5F7p2B8PnqIhd/OovUedw1vgol9B1FHT1P6JMOcNmx91u73xe8LucPFSHgJZcjolPuJq2QHCFmtJ367xbEWmOtUSTgPFz8nHSTd7L3aBw5zyYlvNT0ANxzq6NcAZIXUdx+8HlEFnRxkrMRF5Pb8uM5vAy9muoJ7Ws9N9loLEceV8RPljCTt+GJv9mW9VWws/BerTjj7hhzKE/okdi6W/6LCSg3GpO40ND6bJ0eE0MTmZzs2eSWdnpowy6rruDnaeKG2NW0f7ofzmnqqjwz0nCbp7mjPxBCfjU+HUQsT5qkF8iu/F3gpDHC13oNAl3uIjdtMoP4sdoK8rUNKOZ8ajoOMgeW4k4/KUi9urTDxiPgENvYNE8XiOxLfKLp9Kn3QHBhsWRqOMwC/jH0Lrg8OBtKb5+ccff+zxjfGVRUCU6x4LCuSHuFBgFZw7VGgV3qpf4Ol+nOP/KEeVJ2A/wrG3Y8+7fiZVltMzM2lKT3Z1M8Z6rqM5AGME9wh6fk+/J2M65GQiLnIdygvwYgzGrK6vp0cby2l9eyPtcN+F8kZQxkPii3RiIYDHHHCkQipK+k2PUxrXwMNKBfWXpAEQjvlFZzfz2lgQQZkWnOmz2cVHnSVu0LSySv0zZQO++MUed4KIF1Kefeeg8gswDyE/IOR5HX+uN5RC4IgpChvKwzTRN7zhn3+DvrlNkl4OU8ITVomp44n+AVPmY6fn2DwBxqMyfhM3fpwUNCj0VH6KMR07GgofC3c2d3fSpuZh7Ohf29nyO+7H5FP1hbjHJ8R3TZ8RnQcUd1tB8srBT7OC5O/98UvpF748nd9awPFF/8/fmE9/5h/NZ5enAcXKz14aTm+dH07nJgey68sBuwBGGmI+GUl/BNDcPUzv3V1Pf+VXHr6Sx2k9C35SCpL2jow2tKENbfhiwP/r4i97Is7RVZOYqWlN1HfSwuJS+vDTW+nmrVuyL6auvv50/sKFND09ne4/fGjFydLysgUwZULNJYtTU5PpgvwhyIXxYQXX+uZR2tyGbxYn5SFcE3NN3mN6D3McW+65qBElBkIhsQSh4BDTgIIAoSfC5s3NDTN5XARP3JyTDIM0NTySBhSHmRLhAlMAk8Tl8kzkYbIRKJVVZBtcrihm0HN+4XKsb2z7nj4zna5dueJJOxcO3r97P/36r/96+uZv/ZaP7BmSn3Nnz6arVy6mt9960ztIrl66oPD76Xvvv58WFx6JEVgXTY5Tc4fV6E0zP8ura+mxaMpFjmsixtZuHHNyqPR9rrT+unoGUt/wmTQmZoEVcxvlUncLYTvMMMJAbHP01r4YJVEpmCiZ+BfINSyCoG+42bf/zNH67Wkw01SeJk6JI6C8PfVdeIALcTpPOfaShhlK+8EOU8V7cUehIJwUDkqEnwhppk3MJmVX0uJT17GYTDF2JBBCWJi0YNZCeAtujsGPiA0BdSjnKB/8I4gnrDEvNFICKOj6evFjF+MQuBz7jOoh1UGUiggSGioTdjyhnPCxT0UhIsaa9F0fZWhX7L5aWl6xIu/Jk6X08NGS8SEN8IHJxoCvMVc42pEvOxUzzc4P77BQ3OBJPgnP8VkoJ8+dO2/lyOuvvZYuXLwgHGlPcWm5MHG+nGeFhd2PVfpy56vyR519ePeecHusurqYlhaWzNiiWOg8znQCVGf9R2GgIOk0sU9BoToQ3/kFZx8HJnuUP3HIyAFm3WWXv2Ev/sGT2KCn/SgIiiIEDbRXnl3qA7B7JX5Hl8IdKO8HPmKr7Axhd4mFQ+oHyBdPK6n2Sd9JZ7yinpKUcXA/hwFVleeO+iYYfy5g3W46bsLZKJwVPgiplRZhacMcsUUdslIr1ykAhZpXx8pAi0iPPPuznGizcsMdWthNOOb6axoK3K8SJ9/Ag3CUD/Hwg7faN56mpT7I6m9+4lHufOMv3nHHi+xuY0EL/+QwQTc9EZrQFkUHhCbUXbwQH/2hj5SjTcsveabMLMRiFbnCHRyhvArBv5VY5EsRhEAmcAeMn74VIU+kGf0A3+TTOES4cPMYoT+RjhhOpKE34c8RI0Ebl5PLcd/jUo/qF/k1KdQG/OA904Y0Sn2MO6jCLYRHLQFd4JiFSsq/BUsyZNKCLaVZ9aHCI8gcefW4IfpRt3Y5Wm6H+7SUI/JGWPJSs5f2QhxBD+pEq9wjL/out/yS04ufI9GDtpTRiTiyvXI0OHCAPLS+VAEDchp1MBZOML4EbpgIVE+l4E6eDRHMYCvf/AbgL1vJ94mY8gc9Wv6fAdXHHK/9Z8fiUP2+HEQ+XiYkfXDUfaCUw2l8VGp+DajHfzqtp9NWzVQaivgEHSPWGCMzyAvJg/+hxhH3ezJun9RvkDN+EU+VV5kudbbUdvdd+hp3Xh17V2Ojv9fC84mRQStJuLNgQONbX3fEzxiInXG4T2Ntf0+Uq9uA5mGl391s7qqdKG7av3GRyTiUXLRw7vQCBSvjFZfRzt/qdn8jquxW3guEn3hmW/7ecs9WQ3yqOUCH8uoxNl6hKUCplv4Dg6DZF3CrnZexg8UA7FhFqN+neQp+mPdykTlHb46Nj3mnJMe6sgtnbf1Yc5IdHz3LXPrgYM/3fcTdfcnj2r7c6I/pd7t7uqy0zaXqZhVK2073w6VdopgYGGgorkaaGu1L4yrP0bEx7xxhnuTFB0qAP8IyRsAHlCOuWIThuwIpQ/0RNwumWLi0LjzXNX9nt4sXLWgM3jlAkRMLJ9hlSh9MfF6gkudLYBb1MJQS9I3GgXFUNIOGzkvOT+mf6dNj7sX4IP8OE3UcmoAfbnoIeIsn6eiD/cW4zxGfMd9znnOZkUcUUwRgaKuPb57/5vGpBXIn8uxE2lUdkT/mFZRPCWGvjkv4c1Sa2ke4RbwxBsaYDH60IXB1ewWctZwvpVWe8Wjl1796F+VTF2OGYF/OjGaMpc3D2E1C3dvSfHg7H8vF/Jnj34ijrSB5BeGnVUHyjT919ZlHaiEo/wv/n5svdSQWd4T8C9dG0n/lxnh6/ezQM3ej/DiAXQ/3Fpvp23c30q/dWn+lj9J6HrQVJG1oQxva0IaXgV+88g89UedIntm5uTR79pwn/ptiqO48eJju3ruXniwsiPk4NMPFt3v3H1hpsra+fmISPTk1meZmZ9L58xcs6GKSzQprzjje2RcjgDfPoZmZ888PQuhg5nyJNIyTmBrm3iHA3PEqcBQDMGWsZMcf94VsbMTFi0+eLKTxxlBqiOEiLpIpzAgKEpgilB8whQioUbCwzZ48spJ/L9+1wFm4M9Mz6fXrN+wfpuHRg/n0W7/1W+k3v/nN9Omnt7xz5fz58+nShTnfs/LGG2+kn/2Zd9PgQH+6fetWmn9wVzgumkHf29+N7f5iAtY3ttKyGDnwXV5dT6sbm2Zc68qEY45K6RlOk2emzUBub++GgkR4Hx+jRIpVdbizItgMmcKS3xbordC4fLFQI+zBysS8y94yk0M5AJUwLRvcKfMCxc2+sdchM0oHci68XGEmqWNhl7dsd6x6t50PGWe/yw/hWgqSEAo7DjGCXUf7yhbMMMlGGkGPAMo/4iMJwoTAFoYbRo18oHhA2RDMc4kHASdu4LCn9BSH3FGgAaTP0QxnpqZ8hBVnoo8Oj1iBZwUGDK+Aerfd3EnraiMbqnMb7ARSPYax5xiLlZUV14lmU0yx4qTeFgG572NxLAHciYOwAsEBtYV8WAkA0gLwHh8bVdubTa+99prvxbl48WIalVuvjxHKd2noj3zxB20QF+DGmdfHhwhRNl0/b33yiXc6gfv2xrbbCP66O1DchNBYrzJRTgnlSF1wBhi1jJ9/WwDtaVvkmyy0yq5gpj/qWGVwjDKrDBEJoi5RXqKZjBUGuIlmCEmIjzrNjpKyUwc79QmBBMIfH8OhstraykfZKTz4gCP+LSASE4+db6RVyhk3FCTEQZwW8MhQPoQhLApe2/cOUnMHIR51Ogx5ASwodF5il52FXoobO1SxEs80om5n+guMKwJJ51TfFPex8Cg0xZha/JOWvBX3kh7Ae/nmd/0V/BA6GXKaFghlPAv+xiGHxd+JNLIpboQpikr8liPVoBm0xRwcIZCLscUp6FnCh8ATsWqG7Ce+x1O/fpJuiRO74xPezlO1S0VjhfpT8oN77M6KMpZ3f6csolxjbHK9Q8EhA93whyENwlkwJ7+dXXHpcLRr4sWI5pnuDmx8A+gzuHcHYS27Cy2sMp2JP9oNbowvrERGUX6gDtd/+o4//EAQ/VeA8oM/0gLHkiZ+CFPsJVDY48Vr+it8gQhbQ1sQtP9BwUJymZx8zkt5ewbk76d9PCtMuEXeXwpJBatiq8XrVKtvlcXwNEafDZ+Zx2fBMfg/Lw/1uIpdzxPen+XnJFBPVLvzWwuctxP9fMtOOypgMtNG6RNK36R/8lr6jB7VXStIVBcZx+XN9tHBgTQ+qjmQ5pJjw5oP9scuwriMPWRNjMk9GnO8YETjLgoVtzf1Ix4TFT9tBAUJ8yTPaXLbRhhcyij6CVAL/Nz+aTu88Itz8eOnfOqZnbI96FTcgHoYx+0X/uue8jv/9cAFKtKqXcju8Ub+Ktyhm/oR+iUb4c0cARpuas6NHSVHP0dIKRHm0owk9LUoJjh20nNzzS3n5zc1x9/0O+MU8y3PLzxNjHk084bevh7fGwIuKFF89yDlwq4fxl3GMGWFJ36Ghoa9iGRM85DZyaE0OjIYx2JqDs1c1v0hfWjua903RqICRaSsgrf7Zo1r8ALMSRYXlqwYYdyNxQ0xv1EJRlzCHUW2lRrK77FoUshpJTDlIsOM8gh8VYadPUqbcDIokjC2Cy/mEq6n1PGjHYclDGXgOF2/4hnRQwe+M9ZFqROeKSn1C3q63evf7ow/ciMPRbmEO4C/MgboxWk7EdldX4lHQL2vh8Hd9S+787S7wvRqzOhmnqB3G+IxXoFbGM09avMUzAlQOD9sjbz4mR37NFdUyRrVQ9Ud7oYBB5Ql+6ovLNhBQbK126zKkOOIufuurSB5BeGnUUHyPOUIl5n/M3/rZn77wYH7Q37+8ojtHJkFTA73/kD3iBRgV8u9pWb6vXsb6Tdur6dfvb/9hdkl8lnQVpC0oQ1taEMbXgZ++Uvf9MR1dnY2TU1Pp4mpM2YyYLi2xERtiAlZ5eLG5WUfSYVi5O69+2lxackMCgwbE3DCzMxM+4J2FCQwBTBbZroO+xRfX56EF6FXTIHxR1gY3LhAst8KElYUMVkuk2eYOlbmwyDBZHEXCXeZIGhGQdLfIcYoMwHEHJN1TcgRxMk+wM6LnaaPyeHcY/KMIIo87DZ30sHevo/qQeB99dJl74Lh8vZ7d++mb3/rW+m3f/t30u/87j9VlJ1p7uycj3u4dOliun79evr6H/zZNC2Gfgna3LmZHj966BV7XiUthoeV5psoZ+S2KnwXV1Zl1rwzBCEYjCs0PDgWc7vflcYnJsVYjsmtO21tbglHFnTA/COUg9kLZRN55MiwijHB0QIMqCqGphJm8Cx2faudzR2/AaYdBrvKqsRbZwT1U9lLjEAVj+I1IwhjmJmiwrwhMMGOm93tX8bxBgMmZysAYjcIioLMCMKgyZ/D6VtPiO0IbFxK3UIgEoxmYEd61K9YBRhHDzk9u0cawUDClLLSnVWHCGo70s7OqvzHpd/cOUIdHFIdOX/2XLp08WK6cuVKmp2e8b01KEhWV9eswGMV5oP5+XTn3t306SefWsk4//iR6tuOhfLkFOoNNIbUZi44zbLyHXKAC+/gG0KEoBcgtMz0017IF0oV2swl1dcbN66nd955x4obBBMIMNQKxeDvp94uztYmDi5p3hWtYESPlDYr4lPa3lxLd+/eSTc/vZkeCl/aGYq944M4Vgs8erpQOHSazoSxIEB4Us9UAnoaRYMwLpYKihtlw4pI3kpdINO2892+BPJXypE884WyhZFHAEDaCFVaq1fzqlB9d3zUnxy3ak7EJbvrlXAHa+KjH9jZoS9AERk7GgD6HdoxfYxXqXp1bdQt0kPRSp3AjbKgHOiXUK7SR5X+zztM9Fxf30yPF1bJVtWWS7lC06JQwS+0J33c8UP8rg/OL/Uk8mOhn57Om+ONNlbajAWCfBOYvqSXiVzyAd48cXe8/hjfHU9OA+DZrXoADcHNaeR4ynfci3/wxk7e8MM7OFT44U/p8g0TNUDxdFCGKjXcMt7xJdLgxXmRhXC0oVIWoVANRSLpua2o/kTawlPhEUTtc2mw+x3lWXQqeaVO0S6Iz20TmisuJ6s0iSuOvoqz8SkX8Cx5Jg36lr6+gdQYGotyo/04rlL3Ynzk7infNaVyp7wfP16wEpWV3ex8cn9hOjlqInc6CNXIA2MEF7Xjhhc/8ez3QjHoCf3inbw4HtyLH4KELZ7Eke1KxaaAyZ7Dhb1A/aXE9mIANoERSbeexV7FXEuwfCtw4r3E4V9A4Ry2juNnQ1DUlgrqbp/5/QXBOL9cEIV5Xh7qEbXsVPkWPNtPHXzEVp1OJ5JTGNORsBj51LjCUY3U0+gTsoJW7jHGhoE25Bd/A/rOUhbsKEh61KboM2emxjWmTnkn7+BAj+Z0R17Acqgx6/hA45bGd+xHvOuvW/H3a65IWC7xbgxo/qh2yZiwpz5ghx1WGndRYNPeGBssyBc+4Mg7YwYKScLQPgs4mxlKXxN2/0YebexsCH+1J2Hy99P2E36ze4GovupX9aEsiCAh+ifTWB6gr3HXO8d2Gn/GLrlzFGuf5rwsEmDXMzuuUYqwQIjxjLGRcY/5yiefPFa/EwuH+vqjr6T/2W6yqGPL/efk5ES6cPFcunjxkmjXke7cuZXW1tdibNvZdh6YNzUGB7y4Z3h4xGMhZnR0JE2NqWxQdjl30WdDa9Jkns0CKIDyZfyjL0T5S5n5InbhurC4kObnH2lOfs/jMnWJnUYc5Uv5uz9U2TJGojwqim0L3kUf/FvxIUOeOlRvvJBCtOgS7nxzn6+5XFGQQD/6f2i9t6sxfHWBYqjGb78IlLQBOpT6jh9wYGyIfl9+Va6eo2Coeyq7GPdjtzxtB3DcplbMlUrfFnFEu4m2pm9yj/SoU6Wxx8Izz3tL2gL8Dyq/A+wKVDw2ZezLcULH8l7coD9+eS8KFeogT8D4BYqG/g6VtfoRhz1W/eS7PBz1qH2pfoHvsSazR6IrwHxzWfWSHb1tBckrCD9tCpLnHavFRezn/w+/l99+fMB9I//s+UZ++/6w0jz8Qu4MeVFoK0ja0IY2tKENLwP/2eu/5gk8DCnHUA2LoWECvK+JbVMTdxjLjY3N9GRp2cdqsZtkeWXVu0cQ3jPxZsUWjMXZuTmZszZMjIuw76CjPx3JmNmR4RtQZyaYzBdBUmEmYGzNKInJ4Z05NrtJYG7Y7cEqWi6QXlxcTCODw6mvpy8m/JpzEycryLg8ughTwYWt3ShIyjn9MIhs2T9WGjBpo/o2Nz2d3n7nHe8meXjvfvrgww/St7/9XvrGN37dK+5gyM5MjvuorStXr6Q/8oe/nq5eDsbxnhjHB/fvWJG0I1w5w5k8sGKKyT9C1iUxAhy3ZeWMvrGLBOZm76gjre4m5W04jYjBbAyO+OieUJB0mwmDBn39g1DPjCP8CYICIJ4YESCvjg6QGwJHW/XtqMXYxW+EIvKKaSrvejzLT/WeofghXrFY/mZhrcuXp5g17KQrg39YOfxZGVOrEzB0MLnUA/gn4wOjKXupL53H+wp/aMaVSBAcUE+oExaEZMYNv65PspOW41bZwySXegZTSljvjBDg3tvbJUafC/kbYvaH0sTYhIUMNqOjviwWBpq6wy6f1bVVM+4cU0G9X1fZrqhuohDbUPltqy5bsUNbETOPQsUC1v5+5xU8AfIKrtRPvrNKlnyzGwsc2UXiIyjE3FNHUOidP3cuXbt6NV1WHUTRyS4s0ol2tqd0d0XHoPYRRxcpn5QQSiAEQxwJ9+DenXTr9i3nYVN4IyAhPMckgB/xsVODOgge1CPihFZWkFTKuFIX9Bv/AbnMAaoP6fu9cg/PLV8ngXImjI8eQjgst6hXWWFgYYSYeYz8IABCOEBd4C4f7gLiHhHCIfCAtvQjCJUAV2mY+iwIphzYwcDuGVaucq45O4DYaWJFl9oeSlzwLQoQ2riVVz29Ll++gSl1N+JEwNVjPKmvziuFS77kBl0xUdf1VQaBFnenRH0mv9GWIr5QRhh5+bWgR9/5Q7mMcN27f5QWaROW5MCmCGeo+847kOlvlHh5FthPKAviUtkoR9qUywh3pVvaH/WUekK5UFdKm6sLWQDiwBZtXfiiHFH9xH9pG4VGcRRObt+K2/1BFnrS13r1q2hI+fZnpXsckaK0oR9tQQlSBvQDfPeqZuqE6jnjGWVYViFTj8AZO7SHnhCJOkeafCNCu+tZBGKypL3DmhCT8pCJPirvXvIYGUe/scMJatI+7Q9hsMIR3uVS0jrO9Uq0EgYZJ1yiKsRP0DNAYYwjVvAOfIHcCg3Ffw5eAbmywpuXyvvT7yfhVCTfB9QynLBD+Un+/MKPIdKrp4M9f9cjbK332iND1KMXh4KPX2pQcDsNuD/zw3Mhyu0lwlD2z/Ve/xB2yBXlnaHWT5/0X4cWTnWa12KpFUMI8Gn/rqteec64E/2N23yut27vNoep82AncTKWFRtqo4ONfgvKOVKLHSTsOuAy9r7urHhUmA6NXW4XHMtDH6w+jrSUTIyrar+0Y568s6OQfNAX4M/4sYBCOLIqn/fohyK/tOXYwVByL8Ci+FvZzfUekL3MZ/ya3cpbdtYzWwS2Fz/5eaJ8Mjh9/fCF/JEn+i73JaKBsHafhz/6UI44cz+puLiDjwvZrTzgTj3NZ6fPnNG8czU9nH+Ubt++rf5m34ufnmhOv7igefH2sS8s70RorbiY9/f19agcRtK16+xIPZ/m5mbcN3L85m//9je945R+i6O3wI8dK8ytffG65ibMpdlxgrui0lwmz2koH/pWjcP00Z5biO7MOZifM54ui99gXh8LEzatEHEfaUWC5jTKK+HK/Ilxd0Dzf2hJfWGGU+AYgbzqgscojOukiMr4rXfS7sCP7O7r9R0FC7SkAGKkEYguHdxxI3crI6jXeNA/7RLwN9f3qPNx91PMKV0+gqKQoCypz+TLZicfEaZ+irDOC3/yD+g1fvQa40nM5agX9h+IOL2qPjuvUaddT4TPkOg1IEM8gbWthvJengDplzHV7bdqS8yZw14UjR67lc6AcOrU07sd1Xb5ZuDOO9E96Kx8QhMlxthHnWOO1VaQvILw06Qg+et/8Ez6879wOb+dhD/5H773UsdqteEnA20FSRva0IY2tOFl4D+99l96cs1KL7bE94uZ8YomMSvbMtzDwa6L5bX1tIJiRAzLNjsixLBsyyB0gMmB0b1w7ryVIzMzsxZUITRk0nvUNZAOO/tCUSCD0I6JfpnAk74ZjuwGwwLzR9gQDuYLJRWWZ6zg5aiTTh9fw4XSoyPjqb8vVqExuSY8DBF2mCUm7SGE2vMKbwtH9Q1FhvOhCT7+G2K4xvT9q1/9arp06XJaFaMGQ/n+976X/sk3fsMMJUzC6MiQjxO7cvly+mf/8NfT22+94XtcHs/fT/fu3fHOk7XVFdFgK1YBi/GBkYDR4+6WxwsLVpYgIGO3DozFjsiyth+KHS6fHhubFNN4YKXM0VGXGCKYk6M0ODRKDi1YA4qQC6Yocq9fK0QKa6dnEYzAyKEgqUH+YhrBXflZ3nn6V3DqW3GvM1OUa1zaHQyayziXs+0IJzMESjBdMqKR3RS+R+VPWSDI7tJ7AeqIGT6ZY446SBz9EPUH3BB8UD/i+BmENCQQdavgSrww1hgfdaPvCGwoU7IGow39BwcH0tlz0+nM1GSanJjwCkoECCguqJNc1I1yjRWNjx8/MTP/+PFjM/YwvQgpMI5X6cOIWxDbGEgNLlo3Y899FLGyHmMQEuTHwt2+EPZAJ5hR8sYF7dx5goLwvNraZdXRG9w3cv68hSDES93PWVdcYug72RmhYheDHztHoCkejtV2ltKj+Yfp008+Vl4e6n3FyqqoC8HYW0EimiD/pf7B9Puby0nutDAXZpSVf/PPU/bPAuiUrQbeswOx+ym8Sh001OoTAgALu7IAm28IHRC60IagHyErBUlfVpLxJ/r39Q2pHELYzLuVadQVlR1lQlkSF32iFb8qE/qUcg46gh3cgFKmxUR9RtjOzhIE5aHEsyAFAQc551/poBSjP6Usl1Q+xItgqChViKvUF+IAeKdOl/Pby+W69KE+Zsb1O2hD2yiKRAvb+KY4WnSt0ddAIbTcoPGh+iLCA9CQ3X/GS/mBBkHDyAv9tf2JtqW9tvCJeHHDTh75RlumDwm6tcIQdwhGj07QFuA7eUaYAww04kJiDHHEGENfhOlOnE3PCuZY8Txsu9tPjhdDHXL/atyUb6WBcsz0Ey4WDvFN7hglYBqQ3oHotNEMgZ53iqi/RtnGOwKh6KsYa3NZKC5WfVMHEXxxfwK0Nu0VJ/FCB8qj0C7e+M0llIspPzLoew4XXst7QMsv8WZrDUChOFehcjyn34FSpi8Hoh3tVlDy9ixooU1Z8oLfcAmIl2cHx38VwfeF5+Hw2e7P/vY8sPIy218I5PmYc4EKnMhOPaaWPfqXDGUeYHh2ygjfVfOqMEHnANXAsOhRYqVexlgWfQtzGYBwsSgi+irc+Y7iuetgOw30dXvBwcTYaBoZ1pio8Y77RPp6GCs1zvWpfcrQvrmijJbIWE2fdcDxTmozFhLrnYpR+gILzBUH/bvfsxvgPqIsWpExvrk83b5EKyCKkh7Ib/4tdDhBD/KWX00P/9f8lW+1sJW/p+LjWSsTWzWP0nfPd4VboTHl2MVqfEEoSEJhosisqGeRxCTHgJ67kKY0L0BhMf/ocbpz91765JNP0qLmKUtZCbG/y8IA0V59X8wR6D+P0+zsdLpx45rv2Zudm9X3nvTo0aN069bN9N53vmW6g3tPb7eVIPShpEN/yh2E3Hfi3SED/aoHR8pDj7/RH/eprBkXoB/0pyzZRQCPwf1sDx/OpwcPHmgOvWb+g7KK8Y3dH4yPrWO6TA/FMdTbb3rQd0IT6OHdIppz9ao+QcMj4cvM0AsD9P2YcYF+Xs9i5zioYxUFeBHPAW1Uz2659asiugyzgd5RevEb763v5IvmQLwe6+WlxFvKstRFL3iSO3E5fPgma4ZY4BB9NGVUxgzGixyx43T8ejKHgb7Ok/KAX8bPRmd3GiCMoKSiiF3P8BthYhwLPOJ7FX/G28ZzmRYuGPwMqLy5I9Bzcn238kThUYpw1wsKq6ivMgKXgYBTAdoKklcQfloUJJ+lHGkLxz+/0FaQtKENbWhDG14G/taVf+gnQjUmrqyeYrLO8U8r6xs+7gMGhdWsniRr+ronO27e5n50LMal18Kli+cvehcJigKE9wgRLbDq7LeCBHswtcFYeTKuibon4TEL92QcpgZGCkGkFSyaWJMWyhD7ypN+hMUwgzBWgwNDYp5iBRn+mYwTGRNt2FyepMvkHVxhlhC+L68sp53tHTgmf8OtX4zYu1/+crp+7Zo3XsAUfnrzZvrWt95Ln356U+/zXvU4OzOdrl69mn7+576WvvLuO77/YWN9Jc0/vJ8+/OCDtLDw2KvzYQ7MeOufHSEoSB49eWLBJwoSduuQz53949TsEK1EUwTP42NTziuKkZ2dEGpaQTI4qjzCTGxn+gVz4XwiAOH/lIJErE1YOV7LBooEmFY848VPuxX37OZvp90ELroCoh84wGBG+Yaw0Ib3KGhFIK85PswR9StDt/KDf5hfM2sKQ6hyXICZ4gNWmh1aeF1WeFt4IloiEK6YNQzCA9EJBrsOpEs4lCLsHoKp52gqGP2JifF09drFNDM9ZbduhUcIfvfu3fSdb7+XPvje9yxoWFtbd103U6g4SIM6TpmiGKEus2OkX3WuCOURzJIHISC/OxWdiiGPXsGOsFuG0g2m9MgX046PjVlg8dYbb6Y3Xn/dx7whoABHmFHihcwI9zs690TobbdT0+cojoPi8vKm2tQnn3ycPv74o3T3zi3j7dXAiqfQRxhVjPLRYaxARMFpQTPH+ygf1ATXLxIV+LfY9cgstl+w2b/i1sNQ6hHAd9KKlxxSP/avdxh3HHi3EJnypoxFH+IpfQNtnSNFQmkWphVHtBcrXg9UVnsw90cqm4a+hfKBu4aoBwjwJic58m7U/UYRDtBHoiDD0I5RdvIs/Rv4VHVQdmB//zBtbHKxe/SL+KMsQugTu04QHpEWx7axipr7aoi7qbZOPODG6mAUD65DyrXLIguDhjn3fXhE/UWcL0+/WfrhIohBeUKd5Ql+xAVdCs7RjugPA3cMtCtPlCO0MWiH0gPc6a8RhFFfqWuux8KP/Ljdqdhww1CqxIOhrHGDDkU4STrr6jeJnzgI7+/y6zIU4Jcxy21E7Ql36iV5IjwCGNoEAjraXVG8UElMc+E8IvqGMC+vcpY/vrn9ykCrnazccHmvrPgYPegJbYOG+lYrc+eJ/IguiJib+yhtQklihb/wi7oIyUUJ0yT6cN7p+4Vq5FNucvQ30413AfW2nh99tftpiGO1ih26t+wFgpoFwsdJN6Unh0x2g30p7pbdVkFlORnghYA2EnWilHG8Z2uGSDannXEIOOm3FUcdnk2n58Gz42hB9bVmcT/4EuA0vk86J4E2UM93HerxtOylXQU8208d1As4HyVUoTO/rrOF/v7J9hwV+YkL1wX6Rq2DKrhzjxd1lrrb6Dr0pd0zs7Np5sxkGlEbdNvb2U4HeywIYazr9i4S7wpB4dGdd5QpXnYAECd9FDvZol9Tu7XCBPyP3Z7pk+i3ox/imMnYZUZ/6J2Aaov0eYUW5I2wgHEueRFUdIAGxQ4VwnrSXvNbHLGWsMXYvRauAiULHtRY8uu+Xn6gncMqH929WSmFOT6M+RH9r8KMadziqM0r126kXtGPceD+g3mZh+nhw4ca8z9ND+fnPYfs6xkXbePOvUPudlOikxOT6c233kg/+wd+Jr2ueS2o3n9wN33zm9/0UZz440gz5kwjo+wYGbZCxHMc9cf0rwP9oXCmDAb6e1QGfbWy0LxGZQntUf6zyAC87t69l+7du5cePnjghSd8x2+jEXOz0k8zP3ZdEB3c96rMUfOowNxfIXxnDOfY3MbIsOZfAx5nd1Vf9lRHXF/Ir6gFLRWZFSTEqcoF0V0MnjnnOoCCjl1P0CK+UlcyZAsPl2eGGE/l6u9RZwvYZnypx8JFfhk7hVGOI+ofhjL3GACuAisJs8EdwB/vZew2JuCqAiXuolTpUxfV20IjUqNO5TQ8Ty9GYaGJyws/xivSwrCwiTTLmOmyUFp9Hez4Ooz5ld7trjweKzgGxECB3EIft1XxVIytbQXJKwg/DQqSz1KOAH/jl2+nf+M3F/JbGz5P0FaQtKENbWhDG14G/uPZX9Jv2V0hxgEGUxNZhD5bO6y83raAKHXE5Y6s2kJZssXRQqyY5sK/rm4zPpcvXk5zs3NpYmIiNbdDQQKzut/ZnfYUfn+f47LEMGgCD9MeK5Vi9VNM0nmHCUYo1mvlAYwME/etzW3jApPDO2EQajPxB5fG8JgYMRi0XgtMSYvVusHcMA3XL4yGbDBmvd1xf4NxVF5h6lnhy8rELtkvX77s1fncMbEm5u2BGMvbt++l9977vfSd77yneI7S9NSUL2p/8/Xr6e2330zvvvslM1Brq8vp/fffTwsLj9LmxpoZAK/+0jfywBnQi0uLpjEMOkJchO+rmztpbb/LZyZDl/GxM2JAh02LleXNtN3kDO6D1NPLEVtx4TgiiGDdBD5WC8YFewg5AszmZbv8lx0k9hh0sa08bc02PU3Dup+avQLKhIcMl2KKyC4nmKuygwShRqUgIQbVM8dhE8JFDNjZb8WkhZ1zyi0QRQgAI48/uSGMpD6V8GbERPMW48YxUyEU5VsxYA9uFvCKkR4eGTETboGp6vPQCDuSaBt7rgOLC4tWji08XkirK6uqd5uZGZU3+bOgU/FRJ6FHp5h4doz0i7lHQQLe4OujBfQdYfvB3o5JR/2gHYGL/VFfyKH+e0re9W1MOJ4/dza98cYb6fUbN9LFCxeMMzQ0U0y6phftCaH3jtrztgUsTvNYdU15WVb9Q4F3986d9PAhKzWX7YdVvLSRQkPOkQ409BPF5G8das+UCeUaNNfH4k9Q2qhzYafWu1czQjQKoEB8toWwET7C+l354Rs1z4oR9SPVMVKidylP4ifv9FGUm4X9JS/C18oePfFP/XAfI8NdPv0NjibrCwWV+jr6O1a60qdQLrgbL4HraX4PwUauT3KDLuBR6h93weBnd2c/rW+2lBb0bQBxKDrhGX0jx1KFwGDA/bKVpzvsAkIZnS/f7e93P2kaKA2EH/RufeorUBzzjsLAqzdFi+rCc4xwLUJ2CgFhEwBNrFCsvgFRSODHD+HpQ+gTEEwCrjdZ6EVbdP0XQIegoWjHN9OG+pn7H4HrkOo2db8If0iHC3Ohr4Uy0JxnfHVdoK15t5fCEZ464bYumoYQMe5WgZbYUZzwnTx6Z5rCI7gh/dI2+EZ/7BXmqjv0zx4T9YTOXO4fZRp1DlMUlzHmUB/xq/wrD9yBsLErema6hfAr05Ia4rzFGFjuy+E+Eod3ZkUPvsvgTz8RnvLJZcS4pZB4zmGAypKthAs3fn1Rcc2P0TGcdsvvSifKPcCujiOgZa255eeLgnLjX+cv/8TbSXh+CuG3hWYOfSKKVr17MVAcT6PwGYD/0m5eDEqbfHGIOvM01ON4nl1gsn3GdwGtN3ozeZf/oHS0P9ekXOCsELcH8qD67/qMew7rfGV64F4Er/SjZ8+MpakJ7qcY9bFaKEEIf6jxcH8vdud1IvRnp4TGy26HC0UB/Yz7Y9k9fxTQz9H+mKuy65b+j10LZe5BP8A8KsZgtXeFob3TB7vdqo92HoWDy4RI/SQPvJDV+F7MaShu8cBPPLEU3wjuHd7u9tV61iBjYPx7hH+gof5Z9CQf3b3skKH/j76Iv16NVcMjw2l6dlZz8EnvCm9o/ri+sWnFyIJ3jCxp3F9MH330iZ7I8tSXpgHROo6n9dGiKo/z58+na9eupGvXr6QxldHubjM9evzAC4U41rZ/gCO1NEfSWOSd5yq/UibM0dlR6B0kmvvAG6AkQWERfmKMYBc6u7+ZCy88WVD8j32MrxcdsChA4x5zdMY7K0c0L6P8oo2JYmoHpX+H1sxVGDOIn7mSy7uXhV+qJ3KHxoeqT6U/ZjcJ/aLLTXQWsR2XOtxwwwgUrdPzGH8UC1AK1OsHD1tbn91380p/7fBOm6gjfv7qYLyqLoQwgSvg+YsMYam78AKM6+AGRNiY22Ji7Iww1BtoTn2Bv+lUlN69JnuMJ0oUN/0VjHiCH+Eph5I2u8B5Og+EL+lqvONJvF1pT31CzH0YSxmXSdt5kXF4UnDW1MbVjmmntMW2guQVhC+6guT7KUeAz8PdKG14NrQVJG1oQxva0IaXgf91///Nk9atTQTwTQsMmZyyZX9fk90iVOru7rUQDAGq5sG+e4GVzXu7MKJisfTtyqWraW5mzowZ33eaXLiXUlNmR7EyQTajoPSYbLcEP/pn4t1ZjlNhS3icS4uwCDcEiigw+vsb+h7MLcJLnqzkbYxNpcHRca9kY4IO44sChyMDLMxjco4AUoZJO5d7DvT1eYIOC8N5uexE8UpthZ0YnxCTeC69/cabFqByHMHy0rova//H//gfp+bWRhofH0s3btxI5+bOpNduXE9f+9pX0/TUuBiXvfThhx+mx48fWvBspsRCPe5Qafr+ltW1FdMAgB4+oml5Nd1f4RzeuCx6dHQyzUzPKk8jaX5+SfSOc5hTByshQzig7Ct/jka50Au7N/SuHMsenJbdbXhRmscw3FEOdqrbw8F2AHczPbV3vp/2ZzDTI+AybwxlKjoXwUgoSBQMPwrbobIhPsIgCHE6ZEjlhz/C83RdkellFWkWjpjB0kcrR7DLgFWECbrCEFIPoBnpIJwgjWIAwsN0++irgby6EaZa6e3v7aQNLjXNyhGUIqxsh5SBD/ca4LfLaVtwr8KwQEc4clwOKxjZQdKjuhY4RtsCqI8dYriNm/LSRxgEynpSh9nlAdPZ34cCp6H6MJIunD/rnU1cxn5R9XOCO4MUfle4WnmGAEjtBRx8VvSB3A+bFlBT93d3t60UuX//Xno0f1/1ekn1fs11FsE6QgyEXfilrbpKCddKucCbC7DFJCt5mwLFvdirZ7aDbxGiA7jW/T3LUBFox6VMLaQ+CGWu642+GQ8isT+E1kE/hAN8i3qk+qIn+aNdhpKSPu5YeUcA02uhewjforyC8Y+6WuKAxpyvjvAHNwvtsmCIJ+FLPqPfAx/1pwfHsZNAdTKOGnSu5e/A7vQPuJMu8RIO/FCQiBIuRxR41BO+swrafaPCQhOA2m+a8SQB/jMdQ3kW9aMIXDDgajpmWhLIyoz8PSDiRMGAG3gB2KFb9N2hMAKws5qYb7RZ0sRv4AY+ETbqK4JO6lKkP9AYsiATnIgPg91AHmRKngDXC+Hje1Gyv4IP9C8KKb5RNsSxvr5V+fcRWFZEsStEdYK6I3fqRbTrQ4UL4aqpo/DQkT4FcjFONVVGJQ7waao8NvbiCBTSjDoVAj3AZAY8BgZd9izcBX96FJek/3jixz2v/qPPV38nHC2oLpDpYf8Zood1sAxBt+q9CgPU/WZ35Z0+2SCnlu/WSzxqX07E+f0hjuiLNlyeUQ/jnbirGIsFP8WSH9kmeJZboeWLAekXFF4sO/ivlcULAH1TDcEXAMqutMfTUI/oOXbTucCzEz5QGhqZTGeyTU0JyvGMMDypjQbaifpi2rK6jERLdjuWu8c4EY+6zzjGbjWE6dcunrWChH5hoJcjHKNPSYdqjzLuMzUmHXExO/2J4iNN9830ter/COt+R6b0X/ve3YZSeD8dHzQVlvYUfTf9AWEqYb7eK8Wm2r/L27hTji1TwG1ehqfrt8zp79Cr2LOlZReUPsku9Wfxk+MrsXphhGhTdsKCIfijcOhv9DpvzCdoP8w1uEfw+muveecj/dXy6rqVIxwTu7HV9P2BHBN75/Y974ZjHDnaV4kdonDpTeNjI+nMmcl04eLFNDc3naY0n6Vcdveamn+uyrBLkuOu2HXb7/kSO0lIizLmGEncvcBkaCQrRzT/kVunyg6A3szNnyw8SQ8e3E8PhR84cem7d6vru8tMf5QvihgUJByZCP0Y96F7WfRCOYIjO+O6mCPiJnx8hJMo7IUH6jAJww55/IIrSmm9GCfKwCZe/B9WLFHrqdOlLkW557LSA292AuvjVr0Af4BwzCNKWNpwKfPKzquCgSvv9it7mb/gVuoPHmN8ijEKtypMNjHW5/HdeMEH0R5JNYfPcxvXI+wlf/omC/+OFwUlwBzQbYC5QbHXDAC1ONr16JBdXZqr7ey6fXm+oDQ6KAviUhLVLnLccn7aCpJXEL7ICpI/MdWXfvFfeze/PRt+Upezt+EHg7aCpA1taEMb2vAy8G8t/FVPhL0iVowlT6+w0jdWWHkirEk5ChKONAnGo8vKD5ilPU1+WU0Oo3T10tU0OzPrSxq5wJ3z/wmzqTi3ssCJyTBTaIRvZgwsaJULTIuYKzMucvdxPkzW5Ru3cm57Y2DQcTDxDmYJweJuGhyfSmNT02l6esYrlskBQjHShKFCsI3yg0veWaGGsH5keMgMOyv0EHuxswOlz/5200zWzPR0+gNf/arT50iVzc2d9Nu/9TvpV37lV9Lj+Qdm3K5du5YmxobSlcsX08/8zFfTG69dU7wNHxNw7+6t9OjRQ+MB0wCPAZOAIG1re8uMZVlVh6D6zsNH6Vsf37dAnuN4hofH04ULF9PU5LQYSVbWrcaunUNWdPWZId4VTWBsIGscq5UZjrKDxPTW96wgEYslt1j1zzf7tR9e43kaXG5YTvktvoMtyqDC7BRuCC1gmChnji0LATsMlsLiTeGLggQmi9WhpEOZpyNENAH4Jx6ULFaQiFYIo4sioDBlAHFRVhi+8079QBhNGbgcFCF/huoRaeO3KFQQSKME88p74x4MovOtummGLnLiv/imN/llxeMQF5TKsAsAphzqm1lUXdzdj7bAJemcsR4MJUfGIbyJC2a9OhBBgPyNjQynyanJNDs7k776la+k11+7kc6ePZuGODZCeYVm+wcIeI5cnxFEAzC7iLtSBwKg3bS6spzuP7iXbt+iXs77ODi3MaUhzjVyAj3NkCszMriZEVa+UGAWOsCUF6GDSklpFCpgzfE8w16AUMDpME/5z3aUHQjAKRv6giIk8W4A6oHKFXyCFqEoILyFX3qnbEnU8Ssv9bipf+Th6Bj3+Obvwo40QkABLeQrC8VL38PujPIdwJ0+j3oau0BiJwplOjg4nCamZnPcCE84diTOfqfOGnfVDeKlfgDkFwUtT9KhHFBSeyeS4om6GkoSwlrAobAhxIi8EJcN3zKefANX4pNPx138OedyL22pCKCgDR97NBbgHjjSxmMXFm4lToxX8iqPgQP9X/gFQKPgQsFgR3hD3i1A4wgrlBU576aD2o9prnShVTlmxHYZ7OW7cVOcuJc2zTcAnBjHhJK+Ky65l2O0LMQRvoxx+KN+QQsA+lKXCu1c91gNrYgIx84gdjOySzCOFjlOu+pv8Wc6mhahUAl8s2DK7YhkO6wYQqhmYZyyEO2M+hX10f0XZZvr6TH5Vdt2wfArt2ylV8kW6nC2ypRyjHfKPwNhK8h2PRByC4nqvfXQb/xnaH00Hi8DxbtwjX4Va9AFqGKzhZ+oM9lrCeFfHtkmaL0cszjgpSCnIXh2fsKt9Qn/9LkvDmU1+4uCamaU3zOhHs9L2mvZYyQ4rOWX8ak8y/FZYc91gqfqofsI2njuS+iHqDsI+OnjmG/FjoOhdPbMRBoe5L4d9RPKTg99qvz1sktEcTjaQ5Qc0eYZv/b2djLK+i78Spvq1phX+p/OvDADnPZ3ND9lRwpjgNq2dy0K8Fv656rPUhjaP2NM1LvS7lo0It66AZ76nu16yY+WX6DV5wqK/5pfRVgvFfW9sXo/cBH+8oLSgV0eQyMokdW/yLCjZMhHg06mc1cue0fObnMnfes7v6e56H3NHVc07zhMC4tL6eanNz2XZN5M/o8Pe1Jfd0Nz9xnNK2Z9Gfv4xITm8ZTVgBePcGF7T0/0XVubG2le8wf6d9My96fYG+q/RoQHPMAAd7YxD1R+oTy0pW9k/s3uFY7UYh7C4qBN8RJ0cTEmDni8Z1yjz2W8ZfEG9QYlSZRfzAGNP2Ulw45daAgFwROaefcoL3KH9tSX2F0iv3oXclV4+kgL6W1XuByPjfCn3FAM8Y5Lq+xL+YU/foofFEYAdRiepl5fsFV1TP+tekKdiTZu3IofQVlkEGlGfHxynVL4qg7JYMcd+pkulTsx8a68ohSxggQ7iqR4d5p50Ih2rLAY6qCf8Y2oSCPGwzz2K4HuLhZPaIwjTuYljFOyd0ADxlzSkPth3u0V892Yn7QVJK8gfJEVJN/4U1fT11+fzG/PhrZg/PMNbQVJG9rQhja04WXgz976S35WK640MffxLEyUNVnFjW/dYnQsEGL1cScKi10Lgzg2hi3XAwONdPXy1TRzZsYM3Mb6phUkrIbfPDpIm4dx3A3za6bVlYLERu8dWZAkxoU0EFgyB2fCzDd2fcAsca4xeMHMMmFHYIV9ePpsmpo9F4JjMeLsAkCIygSesFygvbG+6q37bOMXNyAGvWFhI8dtkeLqykpaW1tN22vrxvvM1FR69523zfCB58bGbvrud7+XfvM3fj29/93fg3NIFy6ct0Lk4oVz6d13301f/cqX0jkxmBubm+n2rU/SndufmiE8EKNvoYIQAt+d3abvC+BIBHa9cDnhgyfL6duf3E+37twR04gSpzedO3c+TU/PptXVZlpaWrEiRdkRnYJh3Nnl6BcYC8gq5gNliF7qChI/cSd95bTjOFby2V+N+SrPCoKTarnjv+a3+A5fGRSmS7h1FgUJZS0P2IkOGtgbuMCEKh6+IwgwY6a8QFd/91/QzEyXmGFfQq2yZfdQVVdAQNHC1JoJlj8YYFCFKaOuQl+UdqaG8lyOHeI7QF3i3UKS3b0UF7nummogEKvlcl0Fr2yvnvpjhSTp+ggkGc7+hmE8FCL7ZkSjTVEa4NElvPuDR7c/6hyMPwJpygVmGGXf2dkZ1YOzqmMXfdfNhfPn3MZQPGVZkmkGHcg/NHM5QepjBEzb6dH8fLp3/67q4y3Xoc3NDeHDql/iUIjjYGBhXlHc8EcEYZMf4ee8Kve4C73MXKus1D75FiDfChq0CeTqdj7aVp6n4ET9wmQ7wvJdVXzqhwVd+mDlm8rau4hkt7Bb3+kTeBbjOJUeSrYQdteUBtCNXCmO3t5G/ka4VrugD4yyD2GK/xQWe4mn1CUE2uQr4mNHSVy2b4FOr559sQqWvo6yRRiE8JB6gztQ6IUpbiUflAP1G+EUaQQuMuCFkV0Whes0XcBdrzLQJnAGP+hF3MSBP/JAf4kgJ/JBfYq6UcqupAGNgk5B7xD0F5rTYgIHp6WwxR/BKHXcrcRwOvgLGloQuh/HWh0qCuKN91BcWMgkf4RvpR2CFSDqgOIkbeLPfuxPBjfoV/J9cEA8kX6pO5QjK4vxQ5noxXibxkoDYzBNaGmh9GbnZdyTxS7M2EFypHiOexECUz+pQ9FXCT3hmOPkhTaV6dzd3We/xp02lvNBNXVrtD/FJT+uy6L7MQMC2ICT8Qpw1H6SDuED3FazP9cG/+dwtfD+AHCsjOhiCO8B2W/911CzvjCo7BzOSGZ8SwbqUOJ+6nvY605PhT9W4FNOnwV4LXFEViPxEySquVFDXlpBQtk+K5/PgVYf/Cyox5PtJ3AFnKuwPgXhfqh6dUgdMVBDwj0WNdBfCmSvdi7p2aH6XsYSduNakIofhbXgXP3c6Ah3VQz5qKTBXo1t3arHame9esbxmRo/FUePxh/3c0KBMZJ6zU4vdssx5tB3sBvPdIPwXSEsJ53unlA2q9sTTk2hFn1G9C2a1yoe2iZxMnbQ/xYldelnqjan+MuzVQ9KGwzCVu4QOv7xFG5+4tevBnAjb4DjCVv5N0SMAfgsO3CJh50i4IqCZHxyzPNH5rsDHHeFAkpzyYbozGIg5rzf/s77aYGL2JWvre09X9T+8Ucfazzl2MeYLw32jaTJ0al08eLFdOHieStJ2K06rDQGB7nHg12S9McsitpI6xwHu7biuRhjG/iw0Ic72IaHRoVLHCkKz0BmOMK2uX+YVhSO+/zmNRfhknjmZN7lqb7FuytyzskrC4g4dpayomwHBgc8D4fPYKdL2ZlInaEM4Fd2VOf2FJ/HCpU17rSXamcuCxXEyzD2UletsMj9OiVR6A+hK7v6DOzGjD6K8ZT6UdWJCF0vQMeZ+3bqN3bmJM6jwwRgJX920z/jlxXhshPO9YRXhbPCRvF4HKEugIujIp2gmcc14U6OGNf8Qe98w91x4axGdUTD0gvv8QwT9kgr4teD/DKe+cm38h7+I+ukE+3f9bqbhTlRpl3KE/VY3lKXuoWOvMvrgIUuqoc+fstllttmW0Hy6sEXVUHyIrtHgJ29wzTw1343v7Xh8wZtBUkb2tCGNrThZeC/9/H/zE9WnLGyivN6i6AMoRKTbhhJzuZn0m6hW0eXJrX7Pgpqf4fjo7iDhB0k19LU5BkzJGur62m3uWvmaSuJOTuKoxJCIBUTeguOYPhlQlCXV9qKienp7veMmom6V+h6p8ShmJwBhwc/M7wZz7Fzl9KZcxfS2bmzvjQSppfwCAoRdN+7e9fKj62NdW/tP9zfE4MeZ/2XHSSrqytpdXk5rS8tWQA9NTWZrl26lKanp9PQ4LDC76Tbt++k97/73fRr//gfiVlck5+pNDrcSOfOzfleiD/0c19Lr9246nygIPn04w/T/Qf3U7PJhfZxBBLCRM505uxmLgPnUnuYj9WtpsbX1fS7//Rb6SMxsVtbe2n6zHSamZkTdn1WkDyaf6SwMLZxMT67EUIoCT8TDAk2US0MDA8ieZgV2TuSyi/F7goIybPF7LUAZsYAY1Ug+3Gcp/wbst9KQWInfkmXP54RznaEKLab7wzG61gMktwRAxG05T+UKNDVDHNj0GduYycN50Ph8RjMIoyzGDHRB+ElKxe3t7bsBwbaZyOLMSsMqplO/cGIEsYr3xRXiTejaj9cYl6ErFYa0i5kenphwkNgwB0KcnRavqRScdh/t+q83MlVp8qn+3hf3shXCGTLav1upY2iZVz14/rVK+nalcvpip5XL19K42OjbhccwQV9nL5oAL0obegopJ3G3u5W2txYTB9//LHq400frUW+EeR1d0MnBOmwr4fCFXqojorGZqgF5NcgOhQ2lzT4d1uWISdhchg9zCRnE24tuyxV/KUuFUN5WFiN0ER5sNH7lvoahCnk1X1ET9CdOBVMJoTcJQyrVcknYHrmeoOd+l6EKJRz+OlKjcFR2TiSKfo/8CF+wpIWYUnDfY6M6S7jekYZ4+72GLhbuazvLlfFAamau/tyi37u5ErYeNquvDmP8kcbxx9pYxCM8Cxpl7hD8CN6+I86QRzhp9AInABIj1tRoBAHNIZeZacG9CmKhlIuhLci6KBFa/yye4WdbTwJj1/KCsUFOymKMtJlTL1VOH+XP95L2Re6YnxhvvKAHf8t3KMe4d/4KA4MNIEOBcr3EjdQwkZ4FNUq++N4B/Blv9CaMUm04RWBLGl4tTq04l14F3f6F/LuBQPQrygsutUHNoZNcOLJaDgd2hJl6fGPcrCSUXXvELwDZ+qLkpAR7WvhPV563FQsqnudKDCqpoWltK3IT/TvYQfKfSd4o1XbrRYuHtku4BhAK0kyCOv65xz2hwQEfjke8Cy4gmFAPcGcl/LJEHks0ApfAzr0lwDjke1AoBdxnMwy5WgMFObHrCDxXyhNDRUe9ThOxXcC1zyQPQWtMAfqM1CSQFAHNX6M1xjwVZTUOxmD62BWOqgcu/GugLz3yKAI5vjKkZGhNDwYuwDSwba8xHF3fdynob7K/ZiStWJEbZ9L2vvU3ugjoZP7JJ7uV2Tow+mPlV6MrerzemNOQHwD3RrLsrKFNoX/HbVTdvAydwSYt9LHYgDipy+MNh59C+XDewHyVeo839wegJxnW/MTx8oqII/ux2txOHzND2CSUyameVxiTX8krDwuDA5pfjrDrtLZNHVmKo2Mj1qRwRwe2jDn/PjjT9LNO/fcL9FnLC2vpQcP5tPNmzcVc/Q7jPVnz5xLF+YupHPnz6fz589aQcIxuaOjKLOCnsxX11aXfE/IhubQ7AxCWTGoediQyxQ6Yh/xjp4OxYsCwjsANe9a2mym+YXFdOfOHS9QQpnMuIbCzAoY0YJ+E+UyAnN2fKMgAcj74PCgFxLBp8SumRjfvJhEf3sqpxWFb+aFLYzD0BfcqXPgSR3sZhesiO35ArsXNJbhj0VeXnCS+37fs6G0KRuXj0A1Ie130O8zFuY6EQUlCD+8Rf2hL4h5Zal7rkt05IDScr2SX9ch0lZeSljmA+QzwrfqZKk3uDtJ4pA7717kpvYHSg4Dfk6KuMlX5OigR0btwnHxl+OMry1QVg3MAdjhAZ6eo5N35YX4rbzhSaJ8x+jvkB0knYFvn8Y2eCzmIn3Hoq3Q8o4RlHQyzCEObGLO1laQvILwRVWQvMjukQJ/8j98L/3tRbbztuHzBm0FSRva0IY2tOFl4M/e+Xf8hIECjjVDttBKf8zlmXhbGCdGI4TBMprwWvC8I0Zk79CKDYS5Vy5eSRPjk2YCVxaXU3O76RV6u90p7XRmAaKYtzKhJxzxxQSdCXwwjwiZWYmGG0zF7u5+xRz39g4oTKzkhrnx5FxT6vELl9P4zFyanJx0mnF5o5j1njizmCOvdprbibOyYb6wczQJeetWOj3iBlZXV9Mqd408eewznNlBMjk26gsrp6am0/LSZlpYWEr3791N//nf/c98uTWM9fjooBjV6XTlypX0z/z8H0hvv/W6wy88nvcOko8+/kjM3opotmumEHxYPYcgHQXJ3NycmcCOnv7U7BpK/+Af/kr6xjf+ieJ/IqZwJE3PzCo+dpFsKG2ULbBqHb7rQPyJy0mlRon5N/7wE8w9R2/xDQZGVJcJBckJQwx6FigMk+0qk2IvfmXx+1NAuO5eMWQcLRB+WkwX6edwCg+7X7dH+uHHK9EQINot/MHAurxUF4dEFwQtHClFncEXAv5ybA0MMEo1Cy+3t31cA8JLgDqDgDaY1swgw0ASjyIy80a9yjjgboEkOdF3wkc2uGMBIXcc8cFxWkVpw3nY7Bwx80dcigc/Xh2ueBEcIHQcEJmKkJxVtOBCev1yQ0HHJexfevut9Ppr19PVK5fzcRYIVM3mm3bkVY3WdDaDrPRQdJD/x48fpNs3P9DzUVpeWU5bW+wcUbuxgHrPaaF44nJW6IbpUFsgr5HfqB9uZ0rGrtDE6QeTfnQomrHkn28ubPIgC/TjLRz9xODTShyBcTG+kTZ9BOUSBhwxKks9EYrQzwwODUZ7EQ7Qt37vA7i6vGRI32UlKG6kD4MfK1ehmcpe8Tqu/WD+T+MbwNOFDkkMfPOqSdVJgz5YUSK8LdgXwVyns38e6rLcPyLkAp+KtvLLO/0hdSGUG/Knfsx1K9cr3AHwLHm1oEhxOj7cFR8CQ4RHRUEC4J8/gHw7f8KfsNAOWvpCVdEe/AH7BkfhV8rKg4TpEbsnaFesLI4jUfYdr1MSLgi9iMtp653wvJOe6U/6jCk1PJ2OhcAIezK+pnWUIQYo+GCKv6I4AL3KTf6dVxn8Rl0jDO06hFD66HwShhpDSPvXe1EGuR/MaRO1v8kdurHDCSUJijniJ+yx+sAjjVetOAIfIHZdBZ5HR5EOaTMG+mx8ewoagA1BlZT9OF85KsSD3cLYcQH5yefi13FTL/wFeijeE/5P2v1WvgtOK0jqUKUrcMj8ahxfAjpiq4DCxXuVz2dBSVKfq1zVvNrtRNB4OX5pBYl/bQ+gDmXrabt+SZcx92WgXndfDJSS29+zoB5P2MGx1LOAp/2chkO1RYwJIENrdr+IPfdp2LlE3UDb0CCAoh0FCbtAPGfUO0dn9Wt8ZK4z2Ijdchwl2d1xoLoe/RdKDMKhsO2WG/eR0af2qe/D0P95zKP9UUdIUjSwElx9LUpnt2nquOIgXZQuU8O9fjqc/tzHqT8qSmAL0fXNiwSUno9w0twRYXRRjqDcdR9T+vIKgqAVWW1p1YnSLuJZ7DUFCW52fjpMPR36cmjNcaoIuQ80ZoNT30BfOjMzmS5dupTOnjuXxqfGff8VpbW+uZE++OCD9Hvf/W7a1fyccZT83rp93ztIVlZWlW8WB/X7KKy3brydrl68auXK+Phomp6eSucU5+gYd111W/m9trqicAvu4+i/oRkKixHNw3hSrsyDurrjsn1o1txqpo31DYVdTZ8+fJSeaG6NYgRg/CZtdgMz9nFc79bWpsqyGdVSdQAgLfJN3lBwxP1wMS5QJi5TzeN3VBc2FZBZL3RFwcF4Sd0Z6Bvwoi3my+p1/Uf4TtUhLnYHX/x7zuk/gaIJZYDKnZ0m8k/cR93caRLuHkP47vJq9eGFL8GQTz5baZPrkss8UjFQH6jv1A3Kandnz7tkYrzvdhqui0rPoKAxzkX/wZGjlAf+mcsAESb8Q79oj7QhFCSqR/S3fCNt8k18vBNpBuoduJMn7qUjYb7X/Tgd5YtyAsfY4XuYdg630sHxvouyVzSGx0Lh0+jsSX0oqRRHt9w7vSBAcSjf+2qXLGTqSn/0z/3liL4Nrwr85f/quWz78cNf+UcPs+3HC3/uwmD61//5S/nt+8PSSjP90oPt/NaGzxP8K9dG0pvnhvPbjw+WN/fS//6fLua3NrShDW1ow6sKX1r9Ly0Q8lSaSbIm0kyWbZdTmbizQtmTcs14+cJEuGyJRog3yBb40eHU098jRkJM614z7R3tpaMO3jjX+UCT7H2FP/QRDGaOlYCF3jzNNEaaKE7YKYIghy3nXGyMsKirG2F0wzsUuBOlq5tVdb3pWN+GRse8I4MzrgcHen23Q093p5ndPTHQMB0wJVySS5ykBTPZ34ewFYUKiovjtKfJPke8dHSJ0UBAKaZvaERxj4zCTcBB+FLMldVlr0TcEFPX3+A+kIaY1v40PjEmOoymYRmxFfILUy56cO+IGE0YDpgJDIwHTNuo4g4hp5gi5W95aTEtLSyk+fuPEmfNwOCNj51JB3sHVuKAN3B4JPqLukcyx5gOMfxdhyo6p6z4xbzpD8aGy9nNMInPEUuEhCF4UBAKH6a+V9Ipn2GykNWMlb6qrKy0gEkq79mY0cqGsIgRVUvgoJSWEkWYgj2bYL7CyAEU/BvoiIFVnOQz8qqycp1UfehQ+enp3U7CywJK0RdlHcfbbPmumK20IbO+sWHGm3ffZyB/B179LkZOCSlopKE0MV4VLhqh2AAv2kEwjwWXjKPSZ4Vkt5jYvsZg6kewMjiUOsSgwka6NGD6lGdKgCwoCpugx4Gf3R2YQ9UBBEHQWakoDPexTE2OpmtXL6V33nkzvXnjajo7N52Gh/pjda38dSlsp8KyC8X09Ds4H6uuiwZrXCz/JN2/ezPdufVxWtf77s62iiJ2nZBhnlFOIKY3BExCL5QfIAzNw+62id3vuEcYAOGZaVkyKRP1RH5zPVFhOS7CmIZqg6z+jbbBLoQdlZ/KUOVIWe7IjePjeHLPDu2zf6CR+vsbatdcfIqSCeUIQn2UpyRLmlmoTBsn3Ww3kG1wpZCiIANH/Agoe9oE4VyHMc5zxEV0rhPyT72gXWBaceiXOP0XYRHA2x946R08SReakR75R3iFMosLulEw0P8g9GiKDgjzdi183/EFtq7bqtMoJDgmjWPjOI5kc4sj5Kjr+qY+CTeeG/KDwIwnBn/bTUzTwijazKrqxsrqmlfsbih8OSYKPIyPcAQfDGUDXtuUV3M3bYLT1rbbHW1sR34QXO4oLzvkA0MZ2654yK/aIEfO0a0j6BTVRRJqMmrSMOWoEZcf9DWNo97xV8qPWuz+QXYLSPWOUS/oeFFGOk7HH+7+dqxyO+pTHAigGGdQLuWnvqmVyVe8h13uModOExzV98gwNjX3j9L23mHaZfw4Ur1mP6LGGFAnOAAA//RJREFUpaPOnrSrkOSTKlfltRjiyvnQhzB+r9v1o0ZJu7Sj+yY+xR+5x9ir8urnKRMgX1GBaeAOU0EMBGEvoZxg2K2Arb7X4FR6pMGzjDovY4ASqj4mfBZUPk54zS8nM+hfR/ssyGSxN9OouCkAdiC7hXtOpUY34/7cBE5ChA0L4Z4ViirxLEPA6EXDVODviql8yPYIRxpFkCu78XY1sIksy80VK5ee7N6dZEONL7W+ZcegMHGt9rjFPWFdmlNxUTcLBpivMXekLyVFhKfq4w7YqRgLXpykfmgLrmWy81RT9hjKXWxNFLfqUxgv6AtQHCP4Zm5qRTz100Ytm3mG0ujg/hKU4OprSMM9tDLqeYv+6I9jPqv0NBfb9xgiv+6g5V/+EDZ3MeAqiSPRDMoUY0E8/vRnAuKJXz9Iy792bo0dSlc0wu7jZqGd4uUdIObizhtpd2us7+5k53TMD5jzsZBidGw0nb1wIc3MzaWx8YnUqTkxcyOURbfvPkif3rqXHs4/Vn8UuxbXNU7MP3ri++2a6tu55P3M9FR67fUbaXrmTBoc1tg62JtGxoYV30gaHkEh06E+e8d38zF/QIEBLVGsjI6NpXGly5O5D5fme8efcOcoTMaZx4uaf8w/SLcf3FX668rbXurr7fKulMYgR3JxrC85hZoqO9Ghk3lwj+qR51aal6MoUNzcaScCKH7NbzR/21WZMZbsqnx3PZaIjioK6hq7joYaDfEBA2lA9aSP3ZnM11RfnAGZEPJTQowFLJg5VL1kUcOxF2PsqM5tMwZS70jTu1N2NN5tyU3jtfwyj/SYLLqg2KDOoKTwzkLK0WWIwltp6J2xlDHfygrN+Zjzk3bUC95ZqMF8IvgtaBp3LoIrbUjh5I/5D7t3qKrgt6+xx/MjzY1o8AdqM4zVEIQwmH2NvWVegTsKCy5JZ8UGu0Cw49ZN+tCSBijj3dIQFgyEZygUC/4qP+WB/NGReM5HW1c+QJk5TiiFMv7CG8Ucx/ft6tu+kjigPfb3pw6VszKRDmhzbQXJqwdfRAXJ//1PXU+TwzAbLwZU9v/T+yv5rQ2fJ2grSNrQhja0oQ0vA28t/4qZUa+W18SXVWAwOkyqmdb2dLEKqy/1o5TQxBY3+GtW2bMVniORevu6xVANpUExVd1i5FCK7B3tJrEW/uOuAxhWVqLCXAeTLUYBxoBJuVcQxkTeU2k9Oa8foRjMgZISTmJyvIq6IaYjFCPdvQ0zhQipYot/v5miETFfgw1WHXZagLq5tePJuplwMQLia/KkXcza8KjCDSsP/V7djeAOJQkXWu7JjgB8eHTcChiYSpjGA5idg/201dzykQMwe3zrFjM2OjqaRsfH0sTUlBVHrN5CjIWwfnFhQeFiVSJMGswStB0TsxuCVvLfmZpiJtdXVtOtT+/4IsMB0WJqataC4FVW/xGnCsEXc3eiGBFzf7wndzFbXUpNT8oFhj+YcxhDjnsSEwojpFQoQxvojSllITxgJH0MkJ8qF6UX34krTGGWLESGycEN5slGlFXkFqLAAGJkRwgTBlDiMiG0ibgibgQOCklZyVgcg5vwCuUI70pL+JE/hLVWiogh39jcluGJYHizEtzC7HLMlQX5ihG+0Fg4rRDqxZE5YVxX9B1hBt4szC7foJkYuZ5+Li9FOTJs0yuGHEaalYxxpFZWjohp9C4D0hXjzdEUiGpZWcuFtIhZESqxitZCJiU52OhLVy6dS+++/Ub66s+8m65cmEsjw1xcuid/MK2K95gV3ShaWIkrOrswxejv76rurKQn8/Ppwb27MrfSk0f30z7nt6vO+sJl4Qk+VgJAAwX1EQ7sAiEafY06E7WjvENzC6pFM3xRdAgUCAZdoKUyG2VJfbaBhtkoDLTHL2FQCKAc2dpCsYUCAAF7CNL3EaLLcOSQUEsjI6NWgMYReyhH9tOmyhsFAu2oW/2DlaYoQCknhVG1s1/ywbMogDCRt/zNbiidoi4jACj1GvpEnW6ZojTxzgflkXgIT+Z4qiRzOMoVvFRfelDodateBC6mm/DGQMfAVVHoSb2G1yorTukzrABscgE4So1tK0w4k98KlGzYLbWr8t9Tv7DDqlp9564jBGIY36ujOmDhjuJFiEM/hsKFOBGesKqaNMkT5ee2LRO4QVf6xyMrQKz8yMZH3igvCDXpPyk7+s8DhcHs7qMwpNyVd+qCaJE6uSi3R31YtOsj1TG+oYBEgFnGhKB30NnlRpllQ73yOKFv0V/EMxQjmE61klBS0GKsHCEu9SXpoC8dH3arP5bbYTHkNfph+kzGCCtIFObwmH4JeiiM3Pb1nXxt7x2lzV2V0T4Kkq50oHwddfamA4XhXHzSj96PvIVxPuwmOqtOqFZFW4T0rkvRN3qFskxZnawfBZM9gocRyPWZxkC7lIn+NQeo4Fmhsqkaix4K95Rp+fyhDb8hKG+5/KBQkSaybQPQH/Pn+GsDoL/7yY/s0VVltzDlvYQxvvW/XDaxKr3lrZg6uOwyyFu8K5HT9KUOn3bDa5fSqaJw2BJPK9FjjRHEa5P/VIuMJ15U2TyeMzY537ms3fbJBzVW72qRLUUJ4wzuuCk+qzTtxpjETsjuNNDfq/GrPzUG2DXSp7FN9VpNiNRRiuzTP+3tpEPNRTzmKC396zvJKo88SUVtAYUIfQtKc56eN9EfqN9lUYHHGbICHg4Vu6nAWZ59STl9KFmDcv5TvIrBfYv7btJGOK74vYNOhrkNu1TZrcCqd+geInz6MNqz5nCyE1+3+pEqbv1FZeGhN175E22Czio75m7KMDsjo7ELb33jydjM7mKE6bixC7q3+1jzBOYLxKpUFZajr2bnZtOV66+l6ZmZ1NAcdl/9Ev3y8upGeu/9j9Ld+/NpZX1TfdKh5kLNtLSylhaWFi3gp/8fnxhNFy9eSF96953UN9Cr+nKYRsaH7D42PqyuuSPtaH7LvXwrK9wXsi38RF+NZdxzMjV1Rv7G06DGZBaKMFZQd7Y0zqxtrKel1aV079GDdOfhvXRv/n7qF1/AHGZkpJEGB9lxi3921zJ3Vf56O724qld1xkdoif6dpr/oq/JGqM4xWk3Nr7ZVVjvKw57wOaQv1xjSpbn3gOIYUJgGc2rh2KD+oXARzWMuq3rF5F80ZIx3OUBz1UvGTpT7KEqYL3KkJ2ZP6bD7d2c/3Diml92nhKWuegHC+obfOdaXXUihHBGoWNkdTD2l3FCs8GQ3DJfOwx+gZPGcQ/mMhWh9Knfu0UHJ2BDNRuUn2ogXUGkewRxocHDYY26zGXcxMhcdHhoRTVGaxIKhPu48E9/Wpbjgg7Y1v2I3fr/iaXAMLnyQ6sexxvLCFzD/P1Y9slG8zF9KnXWOo1KrDcbcDtqU/ksdipUj3d61BX1R1tDryi9zoD7xa3ruyX1TZdgUsnuE6+9Pxyq/I4XleL+2guQVhC+aguQvvDaS/pWfP5vfXgwG+7vTX/uNx/mtDZ8naCtI2tCGNrShDS8DP7fzG56MMwFmnstkndV5bElnFZMvztTEtZ8VSprU842JPlvGYbQI1D8wIKZtLI1NjJtBwH8R6ISQEW8wiDDkIdAKYQSSCBnsZo55x1kMQ1ecu49fWHBWTmFglogL8LvjkF0MF6uZLNyUO5NyhHjrG7HimqMByhFMMDgwwRwLwFFYI1x0OTToeHw0kZg8mD2YVI6F4CLMYeVruNEwowWAMiu7l5eXxGi3mN85LtQ+O5dmZ2ZFQ+7HOBajKX+LC17RzyoymDSYYdLgfG4uL/URFGJwxibPiLb7Yro20/0Hjy0IhREaHB4T43VspRRMSBEOpE6VmyzQkxWH4GxmBt5bdDPTpbKDUYKerD7sNS0zrUzrsFv4m00w+I6YiAxm+vJTSehZXCL/BXpVb8gXq+kQMpA+9QhcrATLnq2IsOCFY9XEyGV8ynenoe/QKQTGsfMGGu6wI4eV8lsIjVtHaMU9GqIvgQUlPxFv1BUwJ85iTC97j3yU+mmREn74rq+s+APPxiDnZg/6eDVfRCq/gWMwzq6/NqW+E3PgAvNPGUALmOdGf6/xJU/UlanJyXTt2tX07pfeSa+99pqPuoDRt6JKtEOoBU0QpHi1q9KDWUWosiNaPHn0KN29eyfdvn07PXjwwEe7HR+xg0s5AJEM2AqdeRYD1OlS2nEx+rEfoBWGZ9Qj8Cxt1XnXH+EsiKD8WPWpcmoJ+ptuHwjn3TaULnESF8encWwZZ5sjbIP+fCOvpT7EatugbQtPcC/lCr7FnMxvCK2yUXgL4/0U3jyVJ9vtpzxrcehJ9BVFZCl+njJ817McAROrn6kjeqrfoO+wYAhT6Kg6Av6lLCwod78R9KTeYKgL0M47PqDxIUdk4RbtpTJ6D/8H0YfvhlDQ7UVxutyhGxnhX2mGEof6idIq4m+qrBAoeeeL0o20W3biL7jFkRvRhoIEmR7QQAaa8C6Lv5M26dLLhksBI1ThhbFrthOH+zAZ940YuTGqOc7st8rjob4cIDDDvdR3nsQX7xgEZkEzPU0boyB7KH6cd9OllU85R9rKACvPC9Sswkof83vdXrMQSbbItWa39/zOb+nVXmWo5e7HBoWyTqtKkPqXrdizrbIoUKtEnmUT5BeCVOGBEy8toF4UiJr5DHhOWMoa/XgFdX/Psbud4ZDD+aF6Wpn8Hu7yzzyCdgRhHA9tQoaKrSfufGIORdzMcwYH4x6PMPlCbI3/7sfkh762W08flSW3+t0F7iNoY5p7xSKC6NNJWsGcXiim81hCm9McjT6HsD7Wy4Jj5jkIdOkDFNDosoqd+UIcw8iuQ+ItYzl+Sx/PB6cltyBX7mdzu/cKeeINoqg9c5xY0Kky/NXfCZPtUQ4t4DXcESaDa9DDbhoPQmCuOZvQsYJCYYY1z56dnQvFiOaLA8PDqZe7NZT/J0+epI8+/jh98OFHmpcuJxTi3BeCgoN5arO57fk7d+pdvnQpzc1pjioasECHu0zirr1B547wTx4/SYtPFtyfQ9vxsXHPl8dGWVREmuwAif4WvElvcWkpzc8/9JG2XMpOGbOwYVj1g/tDTHPNDx0OGkB/Ge9G0JyBAucPulvxrrLmidKC8rbCS4SANswPOGYVXKh/Q4OhlINPYT5NOXr+4j49DPHFogTssauC/PEkfsZF5iTbW+IX9A6QFukyt6QOES9uGOqtiss4wPvAC5Vxl7xTL4EYHzPf0dfvulDwofx9PJbiFQHkHmMjbpQX8yXiwz/urhdqc2W+C+2gLX5JUx7tbxB8oIPqOjQg/uDVRk0v6lm1s0Xx0/6CFtAh6AJQFiy2oFzMX+iPtL0rW37BC2WPTxlwvtgMEru8MJQ5C8HID2nynTBhifkmbZ7WQZptBckrCF80Bcnf+K9fSrNj/fntxWCgtyv9ubcnUvf6TvrGUvsuks8TtBUkbWhDG9rQhpeBr239uiatnWYaYPy86rmb3RdibmXnySSXSb2F7Jpk+zLaHSbn+2bafGfIyIhXeTMBZxJtgZHiZFIdxzYhvEJomo3srMTtYBWxJtXYWVUcgjMuuGb1mCbcYgYQl+HfF18rHjgSVuHCFPrCa8KLkWRnBRP0ToXDH0zNVnMnbRfhud59RwBMtZiGhnAdE9PHRZGsesQdQS13VsAskE5ZFYYZEVPBJB5mAiE3jPfmxoZoFMw7TPzMmak0I0YTZhMBOPw0TMSqGNSlpUUzNDD1sBmsiIS2oyPDph1HJYxPTplhQDHyeGEpra2vi95bPubLK4wVX4gPYILEsHQH0wLjgZC12OUqO2WJgoKL6EUruVOm5cJEG9HXpnqPp4W28muBAPFlU7c/ZVyOSgMGzgqRqD9WlOjd8bp8Q1CgIDJ6l3thngrAQEGHIqANAwMXAt4DFHQIeTODW457g5kjrBkwQRFsy5bdiLcwzEHJgJy284IFQWcW1Ahf6NgnZtMCIC4lVd2h7IgbxVVJn3hxc9nkKOPoK1VpaKO4WMkIbdk51ctt7EoHt7GxkXT92rX0pbffTu+8/Wa6cO5sGhkedrgodfDX03hlQZVsSjRt5R1KXIJ6/+49X+a/sb4mvHYVPmgRvwGBWskrURSaCF+lV1cIOJXssfVbM8fU5ogfYwG+yioEECFUoD4XZQhPm9IuVYb4N3Ov+Kgn1AfoDZ0x4ETs1IdSBwq9wRnATtpmuIujgbD6zfnhPeyRR+qj+x3qZy3fEcy597OK0d8QLrTSOpFcjt/+cmj50F/0W7jblWdY9Czp8myZgHAnkOMQvUFGySv9Qu+gjekjusQ9KNCp0CuMFR17HCOYhUK7Idx3WflblFu8y11+WHXqI8/U55cjttjpY/814zTAQfigPPCOK4zwRPlNHnwZuft5DP2BnnL3zgryptySP/l0vsMt8kztiPXrKChy/mWKHX8IxIrygvRRWpQ+3/nPdIAuQtm7vXapq4fKj557R8rHUdg5asVu6ucxsesm+iN2y1gZpXYPzYiTfj0QAX+Vkdr9ocs3oFhRlNjgUrefgrpS5LkKEoUtteRVh6cp8KOF0kadTpVYpmPNsbLKfw4iqNla1rqzgWARiyBbnvJeeXgqeAtqfurgVlICnfAjxyq9lp0n/an7I7/qW5UB7NkqSwniHaP0t3zDL52Mw4QflPSx05RxkeNQ+9JQvl8k7noI4THH9RANbaHMj2IeqFxEgxVCtO1oU6VPZwynX42+NfoT0iUL0fbUJjWu4J+8FmVCCNlbfaeFtQpH26/frUTeoAlhos+VJ1LQf6AU/ciB+gKPMbjKzXRUnDQ4+nzarFI1bgYsji/iNM1lYt6Gbzw4tuwuF8Ye/PlLhDGdPA9jHgWNOepqL/VpHJyem0sXLpxPU5pf9nDkpOYjzI3pk7mU/bvvv58ePHyo96ZxZ865vLLi4xdRHnFfyOTEeDo7N5umNVcdHhqWfU5z1jOiS1fa0/i8vrbme0PYgQNS3PvFfSEoSJjnI3jn2CvoS1mxs2JVc43FxcU0/+RxWtRcl528yogXkqBU8R1aCMllmLOT/7LjT0Twu8cN9aP0tShFyDN9rHfkylAHizKB+JgXMIdnjj4gfAb6RK9c/tCO+oOSI8a0KHv4FsY9FHSMbYyT5JHdTK6Deqeu4I/w1HPmea53igO8ypyWdHAX8poXDjqvtAUrHBQfdZxdHJTrjmjEfJ/xDr+EcV6FW8kPOKMcoblFfQ7DYgR4DcBuuX2VvHgxmwz1xm0COkF70Ya4AcYt6hr4DQtPFEnMb8GVtmScVZb4M63Uxsib25Dioxyo/xiKLOYH7LihPTGnhaeLkYgxH/y8K8btLJQ/bpv0BrltUv/tX7Ry2coOb9VWkLyC8EVTkPxv/9glD3AvCyONnvQLb0+lP31jNA1s7bUVJZ8TaCtI2tCGNrShDS8DX1n/NU/kYQaCOYtJsJ+axIZyRMxvmcDLL8dFIdxkIq15rRUkbLvHMAHHLZiEYB44/galC+G5R4TjsmIVGcqRrCyx4V4Rucndx6z06J0VWOwm8SQ7H8fCpF2TbO4H6YQBYB7DXNu8lpgjMRBWnMghGK1gAiwkUz55wjjA6I2McXTPoJisXvvzXSFbmxb+ATASMD5mEgcHmM2Lgdr1ERIIrlmBZYWD0gWFidHRNOGLLs94ZSXuMPlccsndIgiEj3zUWDAZKA4Qgk9NTaUzYnrHJiaUT46XOIhjERYW0sLigneXcCYxF5xyfBOKCF/u3QuzFEwLDIcFEQqPILK7MysnOI5MtOMbDAtCjaIYKUxYMDS57GViZZ/i0dN0VdhiTr/bkH89ET5YAWADMwuTH3jA3MIYASWcGSUbBCVZoGpThCShHCnPYvxdjFX4QwgbBm6XeE6D41Y5sFKNz7wXb+ARTz/MrAUuwSCCe/+A6oDqCYoyzn+OO1AQEKAcCQYcBpP0iQbWX1kycKYzohoLPuTouqJvuHEPCcq2kZGhdOnihfTuO++kr3zl3fTatatpYmzMdGQHCHXm+PhQ9lixCF2DIRXzuruTnjx+nO7evp1u3byZHj96lNZXV0UfVtciIAvagpXhVL55pV3jBzfyS31wuaidWSiksHyrxVJBCKGz4Fh0gGlHIcKq17gfI+6B4b6MatfITktgRTkGfuAaDDX9CAI3hCA8iRu/hCnC+BCgRbgQsrVWJYczOJfnaVNj1F0eURdlCaMwOWo/iz0gvkddzPUpuxdvJ8L6meuo4xV+8TW++z3iPG2Mp9oNxpK5mvGRNDI+UuqIckAYqLLYh1YoRkSTg2MZnuG+v39koQxmZ4e+kR09emYlyK7c/PS7THNX5cWOHxRb+Yl/xyWjcvDRWqSh6s9RVr50XLgYL3AUrvTvVobQz9Pnl36fI1JkooVk/zL88SRPKEBsst13etTsRRmyj7GADeWF8in86MdtyLPbaX7Xtx35aR6qrh4on4d7MnoinMNku3faYGRn3HA9VN9swZ3iQUHinTlKF6SK8qNLBjjMykmXJt/8hp0cZpD9BETR+ydHI+spP/pWvJ3+8ipCnTY/Lih9hdM5kVi8VE5PfatKQXH41/aTj9KCa4Fr1lYMgqfcT3wNkJ+I74T3/C7/2bGEpAqdOGIrf6FfQ6DK077d18TfifooSxjmENmdzNKQecrQ61jJz7iuMatXYwRCdy5hRxiL3d806Fj4T7xBMNnz3ER9LH087x5X5AlcaFesWj+knaltRVvjGX09vuifPYej/eGXvl5fcGduWeYsZIR+kx0OpGOlseL0sbAKa9wUxv1qznPsDAkAZdJhx5zHJn333RiMiY6fvheaiB7qu0zbbILOEZ/jrbvpWV90gWkp5CMfzkuZj0HLHgT09I8pjYyPpwuXLqfzFy/6CNcujmJSHsFzYXEpfec730nvf/d9Hy/qMUX94cOHD6zwIP8T42NpUvPLkaFhL+CZOXMmzU6z45mFGCNpbYV7y9jpvGDlATsxJsYm0vgEu0a44y92zjI2d2r+w5i7rfkyu0Yezj9M95XWk+Ul7/ZgDj48OpJGx8Z9TwnzT+b2GOjnvlvlhzLbCm3RmTtFOOaK+61QCtDHxvhK7mPOQ9rMv2KnEnwJuxN6rJTr61bZyC/zNhHaypHmdlNjWuwc4p0FGszfY66iOZX8sfiFEoLIriMa38g/ZUOdZneG3eUfnGJ+hOJB5UmfL3/wEp4X6hvzHwv99R3eiMULzH9oSuwoGRwckv3YYxLjBkoUlCbUR6oH38hrmYMxX2KMoZ7Aj2Hgz7wjSnkqu2UAypn2xDsLTHgy5yW/5JGwKJSIH78+WgxejrpOe3JZCC/ZqatlgRRxkjfqJvUWv8TJEz/gqVoMCR2H67Laio8hpT/I36EV71aaeE4jmiseyg1DW28rSF5B+CIpSLic/U9+bSa//WDA3SVFUXLv3kb6YJtBrA2/X9BWkLShDW1oQxteBt5e4g6SWPHD5JnVSMFcaeKr70y+YUZwZxUTAk5WLjGpxR8TZra5szINBQmXKwLViqU8SWd67EmyJshFUF4EfzAidhMTFYwhk/DYuQJDgRAN99jSD9MQQnyYD69cUvievjjWyQyA8OFoHu4FibhIC/YeoVswULjDXJE3mCCYZt9ZIUamubWh/MFId5qZ8Pb9ocE0JiYIoTMMBfggvD0jJpMdI5OTE2Yg+3w5fHeaEFPplZQIp0WLjfX1OL9YjD3KANIED/wiXCCeiakzaVgMZWG+NjZ30uNHj9OTJwuiLTtdRtKYmM1+MVMcsXD9+nVfrokAJBiyY+VTTFlv2dIeq8rkqE9mAZ3P7szQ1I2ZdZtcThj51T/RtgB+iZ8CeLCnAIep7K34gKL4CMaqJeDGlFVsFmTAoCk/wRxjHFwAPhFfrEzLypxSn2polXhJkydpEnc9jjAlEP78iB85EzcKMo6d8MpJMbbUKeos8XmFI4Ka3BYcgUzQDQMNwlgoI8PTKcB8JnaOpDSjsrxx40b68rtfSq+//rqP1RocHAhhjMDhhSfCmAgnBlS4wbRvb26mhw8fptu3bvtYC47GgJYwnxZkKNzxMcoVZ6zCocq/4in4lu/km2fQLxhhaBfKCYTGoXAshh1aHJmFMMKXg2/EZeEY2lMcocWOH8qVFbnKT06jKGRL/0OdjacY6BoeTjenV+pJHcCz1CfCRH0gX1HG4RbmpD3ybIsA3IijKI3DZLtoH/b8rvpZ0iwKphBGhDt5jWd+l9mXcVi7l7ZQ9xtuxRgnxVsPU97LtwLkQxjITd9cFcNfK3w8I+54Qsuyo4d+7aQJ4Qmm2gEkOwoGCypVBkVpYIFK3eT0bYwb/VDgCQSewsc0xT/41MIfKP5czqXuVXUQNwuroj7ijhKDY0DYAcjxj7RN1xcrOLK/2jPCsFqWfPCOibxwzI+f4FHyJ8P3gk+YeDfeJb/kkTpHWch+iBQ6Q7HaCxa9F7vfDS3bCXuunxXkd36LEPpVBmquCfJjBMrnBBVPkfQ0uF+oQZA546hHC9uwuSyeF+lznFtxnILPiCZGhVMQiT8F5KH0owXsVT8xJoUf3NRj2k7/Ee0Q7KBZ9KfEQ7+MYf5iIa6ePjZLfSkE8njtsK12xDvtnXiI332vxjbiw5QxkTTdhvKT/tU7EffiiEinIfAiA4UnLnCslCp6MiZ6LiT/kRbCWI0tMjx5J67SnkmT5Ms3wgDuq5W2cdI786FIM/ox1yV96DqulYbcTUn+SVvG8eV3wPQxboqL8QeDX2ghHAp9WawSNE+aI3ZoPjmZzp49l+ZkRicnU6/mIt2a/3JsFgsiPvjw43Tz5s20tLykuOLoJ3Z6c0cG8bPAh7kjxyvxvHD+fDp/nvjm7Jd5w9ISx3A1PWdk18ek0pnQk3kucwnmldyzB0U4znNdc1oucF9SWHY5I1hnvs9ciTSYh5MPLsqHvszZAMoKJQWKC/ppG723FlVsm/5x54bKDqWI4vJO7sHhSklD3fFOH8Yj9fNHhyj6m2lbeUAhQl6ID4V/mTeg8Pc8RPVTRSEad4XCwAu4mF+VMZLjsbgHhGPB+hWmNddjfkLZlHEEAD94JNzxp2hsZy6PwmR9fU3voeBgx7qVLcKJtCgb8kY5eYxW2uZ1FJ70KOOiIGH+WXgs5lvkq64gwX9RwhV6kyfwJC2Aqkj7ZCy38kh5o5JTB6F34QV4gi98VfBUcYwX6Zcn7Zh4Kb+Shse+TEeeGNoA/BR4QhPP3Zn7yS9p0YpKu28rSF5B+CIpSP7VN8fSz10by28/HKAo+e/87Ez6F2f60/KT7bai5PcJ2gqSNrShDW1ow8vAm4u/4olsrPSBWWXiD8MRzKNXBcowcWeb/urquoWhvjNADCaMHhNndkE0hoY1wc4KEk10YT5QVDD9ZTWwZtz6F7Pu1cM8YwcJ7nLwzhErQDSB7uCyQjNkfd41wk4SjtTq0nux++xlTdTZLdKXLwXlvV/uXNoO49PZk5lwJvxKB2YXpgrGzTsyxPyhYABgrLjbInZ5iIlVmL5+xceF3DB+SkPciwVwCHQain92ZiaNj42k4aFBM4HNrU0xYdtmZAbEQPQrPLAlRnVzY90MDIzUkBgO4ocJ4318YsIr7gbEKCEHgIFaXdtMt27dSnfv3FG+YBCH5W8sjYyOpatXr6avfe2raQBBugJw8SkMqgjt8mBVGkwfvAmSug4x8mZOYEZcFDD6ZufNeNmSwUHCaouZHFvyNyKt22vAW8QpY5pH3DB9RaDp843NXCJYDSEjDChPM3iqdzYWJhBnpEFcRMdPjlZfsmgNf+DpZ90ezyKADaFEZgCJVKEpa/sjNkVMvaUsuUzTqxU5P7uRmXJ9Y7UjeYHxRUDsuqLIYAzN7GHyO/F1ye5L6/lud/lXev29PWlybDhdv3YlvfXWm+lL77yVznGs1siQ0smKEAXAv8tM4Q9UzuwYQUm5trKcHs/Ppzu3b6eHD+6npcUlCx4AjoYgr8q58ibGOOMSOEZ7wBhxQdBKvpUXysGCZTHfPm5C6VlYnp/Ve82NlZ9lNWL4QRAR9FG0QQfR1EIgtW8UeEXBFUxzKEaDeY7+AaCtUiccF3gJp6gj0DzqF1mIMnQQM+3OI+3efQ7lgb/oA1rhyLsJ63CKIuqBjHd7yKEy2U3/2U9+Eh474e03BIsh7NezhM92djtU9fspo/jy0+YwVlTSF1DX4qgQtRe9O34WXqpo5VUWhBIY8OKdb6xY1nf5U7Q24CDyyeh5EPGHAIm2idAmlAaVcfqBgy/NR6mgsBjvVuFJnDbEHybym+3gJTrJa4VDFZbdHrJ7F4reyRfxOc8lfZnYFcKzmNPfede4RV3JcYYCI9q986vEeQZtUzoQXnaTqcrAwqUgIIJAE1jGZaNnUZxVdcDuespEbVL74k91StGHgoQqVn2P6NlBAoQbfwVathP2XEcryO/8nvryysKPMx9uExTCafg+iUYfkcO7XrQeAa2XElV5nvD2nHToQZ4F9l4LgzWMxgK7lPhz+OJBUI+zCOEDaIV8i+/E4y/6UY9Ygvv4Ifoh3qnHCFp7MZqrFNNDXy037whRf2qccvtglyMXn0c89P/uJRUXhr4550Bxt+yBFeQ2ye1O24r2S2uMRiY8iQPBrF5pu55LKL0yFrvPdVjGT+Y9ocjx6neFj34g5h3kGsUH8zDi9LxI4bh3pPQLppiQJy6PG5me0Ay0ChhvvvsBntngP9udR/5q3wJHjYHQEzz1ZPziGzt1+ht9Vo7Mam4weWY69Q8O2h+7qLnX7vbtO+l7H33k47S4BwQaWDmyvubyGNA8hjv0RjVHn56aSlcuX7ZhYQ9zz7W1tbSytKyxfsfl2dB8l3tJRkdGvduE+S9zH2gEfVBQb2uOu6b4V1bX0rrmvIyN7Krt1zyYObV32JIPxmLypTKgFhCW48C2WEzBfJv5BWMP/bjHmFBGMw9g7sU8wfeKMAfPihq+iXTKJ2HEh6D8UDyJXX+afzS3Y3c7cyEM5YzCHbowhmIP+nN8WY8XSbFQiV3XsVNEOMgP3+Bn+mS8MEB4Urdwox7DAzG+UFZcmm766I9xiKrqclSczFm4yJ1dk1ywzjw+dnHGsVm8YwCPfzLgQyTMw1AcQRPig69BOcF8mjIgn+DPnIk8UV+jwub0VV6YGNsYX5HPUv9JH9oHfYS24oh5WJkfU3bQmzQ5ii2URaKHysOLrxQ/eHhxgsqU8iAiu9MG3X7U/iGG3KOeZz6T+HFzG5CdJ/70bCtIXkH4IilI/uLXZ9OFqUZ++9EA8RVFyZQ6l4PmYXqgyXQbfjLQVpC0oQ1taEMbXgbeePwPNIllXgpDqlmy5qhmWGAGmOjLjUn7jpiOlZVVMWHLXiGOkgThqWa6Zl7KCnsUF56jM0HPTI5sYixgErtk4q4RH69l0ys3pQ0D1QmTKjdWc/WKydKEvJP48C+moEfMRY/SYuUc33obg3JHgcJZx3nHiCb4nNXMSrb+BoxxMMfE6yNd5JdZCXeb8K2XNDRhJ+MIdWFuYB48pReDAMPgo6wUR0MMRAfHHIl53t3d9nFXnOU8MsQFlH3M7dM8xwwsPDZTwFm/XMDO5J97Tba3tkyXIeHNUQfECRNGYl4Vpzj6BjjvGEavaebzww8/SB9//JG8KI9ihAg3PTuT3v3yl9If/ef+OTPPCCHYocI5xzA7KHP6oZ9oC8NHhlGQsAIQ5sQJAiAs4A18W0LgYG54lm/6t73lJxgu/kqYYsgvDFAIBOI7jBz0LUL0oHUoRTDQnTQtlCAe/vwMMKo2MLbUyZYyhfpJmBBiRhg9AnJA3PFrxswmVgtawJLjIV7oQ7kEIxvnSpvhVz10fhSmHNlGGyHdSEbMNoIWmD/ioUorads7jrOCxJioNcgIh/GRwXTt0vn0zjuhHHn9xjXVlyGHQxHCDpM4U9s50j/tcDNtrq/60n+O1Lp989N05/attLK8kvZEV+7DQYlDugiOYFA7FKGVApSJDcKXsIN+0CaYZxQ/GxsbFrDQxlnNiWElZph8f0hlWAWaFV+iCWXpclG80NjtkfooGlJ/GygvZWC2iyKkUmbgv+Am/F021A3FC34WfjtPQXMLXvCvvIVLTdikuHlGXC2DH1n0G/UCO0B4M/U89aKk4x3a6D3olL9hJxDxKbzFjrgrTCgginAt6Fr88wwFCfUU/7mNyditpKln2Dm7nGNCaDMIIegXEPygwFY6atoiSTo+VP6POEqDvCBs4CxzhCUyBzKHtBfiCzf8xbvCHxwrPoSF4E18fAtT/FfhOB9dZl/+dlFu6AmLd0A8+l5/HlRPuQkXlBF0RShWdoU7Cg92cOxg13NPz6J4wezsHaRd/Mj4KZryfJYbChM9nE5ljLPyKLtp4afKS08NGHrIjxqkSJfkVSD680mmVJOoJ2EtQFOkbfHH6le/y71TARHwqMZVBjjoDOEwhtO2ij1iCGjZgJY9QmZQWnWgfZx0ebUBOv7486NEngEnXVtvQWPVm/xuyC/xaL0UP3XfLZuglrkT7qfe6kCQyuin2CtiyZRjtYiFulugddyWnv63ykCvahQ465s/x0cBP9moI+hU46F+oxjpYzy0QVjMPQ8y9LO1ODrdodGH0RDpXLJd7qBA3VcPXLUdjley6oF34qGfVntEWWEBqvpv99mKnz6YPhXhuj3LH/7LcamMCezMc5+rOH1sE+90UIqB45682EZ5YDFN2RXGWBfjRU2BonfSgErQy/0xT/JBbOArPzG/UT8ilEjDeOnpB08P9mEIQyeBW3jLtSR/Nw4sFihjFmN+jr+3vzcNjQ2niyg05ua8wxg/4MVCk9uaA3Ax+yef3DR9GPcYu1dXln2PCDu7uT/Eu2A1/l48fz793M/+bLqq+JifLi0upqWFRc0pNnxU2rDm8MxZBzVHbfQzVg94hwNzfJQy0Hpnbzc1NSavclfJpuadmsdxFwoLfFCQ0LeyK4RZNIqSxvCIyqTTR2htaRxbZ/fJ5pbNDnMHlRPqOPLLHJ2yYMcCR5oOKF2O92W3N/MyFoww32XHyD47BTVP3t/Z9Z10KOW4N6Xc93GYFR1UeWoSBuUIxGfe0I3CoqcvDWo+0iU7yiQfryW+hrkd33tRkogfYf7OfV0c6chdjODKmEw5cPQvCgSOEVO103yFSkFdZuFVKFLgmYiH44rhk4gff6Q7PMwxv8OOy8oZ5QNlGfODmCvv+Bt0sTJH7ZC6y/yLRVGUD7ShXrTmE2q/WeFBGVDPaI8xf2IhQczZMKRHHbV/xUO1ZG5F2NhBP5hGRkc9ZwtlGTwTcw6N05rHs1iHPLpKU5eVb9Jn7um5oPypdO3u+k27cQMALdxV9yl7t39Gzn/3m/lzG14VOP6f/4Fs+/FDx//it7LtxwP3/8fvpHOTA/nt1YedvcN0b6mZ31pw+8l22tTkf2PnMH330Zbd/tpH635+0eD//S+eT3/y5+by248PPp7fTK/9ze/ltza0oQ1taMOrCn/kG3/eT18wK/DKcyzMUDXJtRBTk14YXhgPJuWtCXV3Gh0f8+q2q1eveIUbx2wxQWdnAJNsJtcWwuWJv6JhFu14vXtE5kCMHQKsww5NoJW+AqbDFEdsmSk76jCDy8S8p3fAzDM4dYtRYfINMzbQp3dx7KSNABYGq9EQYwBDpSRZ6bWneUJzZz+OAxBjACPgY7F6e5Tv5LyxS2ZrfdXHB8AUHYuZgDkbHmyks6ODaQgljPK1srwkZqEvzc3OKn8cPbZlIfU//d3fTvfv3fWugz/0B38uffXL7zqvSwtPrDyBeUWZMi5mkuMPWL23urxsPEYnxtLU7IwZle3t3XT77uP0d/7O302//Mv/QPlopDPTc+myGNsLV6+ln/9DP5/+2H/tX0iLKyvp/Q8+TL/6q7+avvfB93xniVf7dferDLt8/8P+nihwxG4euYka+wdiJmGkRDtWTLMKzDssVN6FwWoxKGFHQIB7MD7ZPOU3ACEMVC9CBCoUaaDUoKxd3jktCw8E2AvgVnsVRDq25eeR4vDOiAwn/QMnHYynDHGXNMHDdVImhBRxbFowghwtF8dcERPxlzgQwAh9200DItOPjxxR3SBvhLJReJ4o1gBW3w6qDlHely6eS3/wa19KN25cl/1imp6ecl2x8ulwz0/Mzs626uKW6+3q8qLq2XJaXV1Nqyp7BBsw0aSPCABaw4zyLtRoamov0S4cH2Uu/EKAfygGmfKAWY/jSWJnTBz9UPJbN8RL9BXoPZSdud/I9IWeVnjIPUxr5aAFIXr6mCQz6bEjQgnEdxkSMR2Mb5QPOOEfPHi3UID+SunFbiO5K27aT6RTR5ToQf7ZwBf6Jp4lr/bPvw1fgFac5M9pm5bCkzouXKGxw2d/Lg8BtXVPdQ33ehqRx9a7/rOhz40jQVwe+FFcCBnLTpsQqqk/VL4juwrYQVuLeu02rXCGGj1ELtPMgkfRlPhLXgtQTuSvmJL3PYXbk3+78Q13f4rvQPQNkQe/85PfCzrOa1gFpBFP/hF2CSl/CT8E5j/ita0KXNo19Sb75kH82VM8a+9K5ED1hBRw63D+45uai2kMdPFNhk9eNU+ZU7do1RqzqJtlJ0z0o/gNeh0Ine1uvTumoI5jlUPYI414D3tGwQCOBRA61j75PSyB36sO5O5kDn+0QMyURJVCtrRSlO2UW9Sp/AK0vAhankuseEUZ8CyoO6t6VFDD6ISfpyCHiTTqYcLO74l464jQ2AXkpSjp/E4bzt5wq+o8dhnGsljE0Z0FsCHExJfbkeo+/QbBUOQbjBvjf4DjVRj6YxYFWEGi55G8W5iquGOXZIxRgStP/bsPK3MG9VGyc6wPyhqOLw0Fueahisd4oghxfJEWShzGW3ZJlOOPSIOFBAidGefwRz6Za9aPL/JF8IyFLOQ41NgovPDTo+/sPPa8mPa/G7QloyXPphH5zKa84wE7OFh5I+Lj7n7cYyQm5sZevNPTmyanRtPcuWnfEzI6PuFFQbuap66tradHC4vpA839Pv3k0/Rg/rHpQSKPnyx6rsBYhILECxNkXrt+I731xhvpS+9+yXNbFChPnjxx/w9tmPMwL6mUKnoizGc8JW+MKT5id1/zAxUQx2uhJNnaaRpnaNOlubRLUPWiU3nw4oj+gbTweEnzFfkVXrEAY8uLZOizWYAUgneOhmVngsqP+QLpuk9XfKJZzBVioQ11wmOWwHTmqbk6ChMWbZAfwDuhOmKcBhDkM9ZSX/rES3D3B3ml6jEHAjfuC2FOhXLGtBMPs7qymjbJu8JCH3ZbbKxvqg5zQXsjzc7Oue6BF3eokB55oVGSV44vg38hLEeX4cZiE+jG/YMcSYYb/AG7MaAFccGPsMuD+JibjqsOwHdwvNaGvuGHY9CIh7GH3TQozpjL9YiuPm5Xcfk+FuWJ+DrVCQhtlyeLlJhfQB54LehCWlaQKDw7j4ZHhtOQaER++LantgGdzLusr+X5Isc0xzwP2u/useuFOToKJNVnzVeibPkeihxKhHaPf/q0DtVXcGrvIHkF4Yu0g+R/+UfPa1DIA9oXAMgLR32dNtdmB72r4suXRnxfCoZy/HNvT6T/1pWh9NVhDUK7h1+IY8HaO0ja0IY2tKENLwMj3/6/eqIOA8BljuxE4J3dDpsbm941wvnEq8srtjMxhkGBUWEyy6SX3SMxyZ8wM1EEoTC/MAUwKJqSKzUm3jFZ7mNlGCvJBzi6SIypGKleu7E9v08zZzHnTKjl91h2Vjb5Xd+8upD4FRfsOEwCk36vtNeEG78Y8IB1Eo8ie0z6cVNg+Zej/mEsmKizKs1CRTHCMObkz0y53GHUYL6Herm3RAyy4uZcYLgq3DnHd2e3aSZkY2Pd71z2PjcznWZnZh0e4Rn+YXwmxOTMzM7Gyi/lwTtx4FDAvS/uJoHJ2WrupTt37qb7Dx4oKDtZ4tLqQTFZM7Mz6fLF86JZnxmU+/cfpMWlBZcPeWYVuYhoITQcK1v9vVtFyRx5F8yxDUwVjGYIzEPIDECzCsBN4DDVX7wX9zp4d4fKBHpSNnFMEMdg4AZjK/85TDCuCBDCHu92Mjgt0pUJ4WPgGxjYQwZcSiA5Zmt85z0zYvrDCcaZPCtSp+k6qXpo5ZoVbMGw8w0hMjtcSh4cveuQ4pNxYnI0Y696ZaGR6pEVJOTJl6tzp03ysWxTE+M+SuuN166nn/2Zd9N52TnSolf1C7SPodP+rpUiMKGLTx6lR/Pz6cH9+z5K69H8w/T48WMLOLjfQ0m4LZA+eFggrifKGfAXxZxXKyRUV1j1B7PsO0MyU152ihAfZea2oDAuK0BplDy3FB8h2KFdsqrRx97JDkOOscBDbtQ7hFCml+IAJ+zEHYoz8CO9SAv6+smfXzBQBhwQMhUcghkvQpSWu97xmOMpUOIFok6FWzGI9ezFP6QXaTquYrefeOcXe1U/hb+fOT6+2i/veiJk4+inoszxUTCYHLZ6P8xPmThyJMoBwbvTLXnvoo9TnSH/MiGwVzwqO1/KjjFtIy4atZKWnTaKv6A9746b784PTyDXbZuo675/h7yIJkH3SLvl1+pAGdd+RRnxKTnTRUnpiVumt+xxBFfggHuxm+7ky/nLcWe3linvWQgmu2lOHP6V3RHmd57ELfBxP3rHdAk5RotuxdEt9x4/Ne7kd44m7KOPyPU56jT1j3oQdKdPcbnLkMKRvqEkAXhgcDeatgXU7Seh5k6gOuT354V81YB8/LjzQtHUofUuW36p+3E5FbqfCNzyTAs/CaffnwHPyehn5j9/tCAxp1H/fSpw0XzQt6g/CDwV1g/92LjhOyjjFGMXfSi7IPs0L0JYWh2ppXkOchbvmpJ/Kw1d3yM87oEK/ZTc3d+0jB/4l/G4gleFsYBU7Qs6F8M733Js7i89P3E+6D/oz2K8cPrCOeac9IX0J/iJHTBEQxz8QST3Ydj0wXEpXvpLxna+eczEjw39EWmpH1V8ES78eG4JnspIHXfHQX5yHB6fMArj/ob49Ue8CuDvjgs/ih8cGUtZ4MOq/Zm5mXTuwjkLqDtVDijYl5eW0v2HD9Mnn97U/PBOerKw4ONhoe2Bxm7u/iIt79ZE6THYSONjY+n1GzfS2bNnveDn3j3NK+/d80IgyoC5D0droSwY1VxkeGjEOKD0IE6UByFMj+PMUCAxn3Axi05elEA+VG/ID/NqZc60g19YXFxJq6traZOFHppnMGelTOEROEaLeS3GF6/rSZ0rwnPoRN5QVqHYsXJF8xfm51ANwTx19lC4eWeyjClJAQtYRBHKuZhzUPD03XFXX8znmYeAky9xBze9R91nbsN8X/N75ZfdieyqYNxl5wTzaujJcWSUP3QKhQPKOXbTswAh5o6UK3llXsROEeoA6bO7B+UUihHSZr4M/aiXHGEKzm6fyic4QxPy6YU9yjd8BPWHNkEYtzP9uU1QV/Wt7LRikRsEoPbHAhTaMK1RtDaPRJ2lDirvwhMFSWNIPJrKBJpBUuaP1Js1LyJTvZNbmfdRntRjjj4jbmjCyMcz2lLMO9xu+SJ3aEXfE8f/yt5WkLx68EVSkPyZN8asQPhphZFGj48E4x4WjgX7N796Jv1LFwZ9NNg3lqJzfdWgrSBpQxva0IY2vAz0/vrf9CR3TczLxvpG2t7a9uSbc3y3Nra8SmlTT9/PIeaByX4RyjHphYkaGxtP09MzaXJqylvFER4hSENgysowBHTsIGHiz0Sco7XYat7XGEwDg8NeZdbbL2ZMJrby9yVOh/adIzAZYkK8a0RMun6Q43kVP7HBMDJhPzzYE2MAwyAGXxN1hLYwDyGEQ4Bsfs1PBHdC3hP0YILFKGShMMaXPe4FswKjYSZGjNvEYJ+YSIQFXcrLXggSYCDFDPiCUIVlNwoME4zI1MSkV4bBbFjwILpwXMCw3Eb0DQYWOnImM3SBARpQGoUx390/SvOP5tPjJwvKc6woZFUYyqQRMWSsKITZomxu377lyzpRciFs5hgZCGWhAmfI6B2hBgoKdgmEcJQyCYa3EkDIDwwPNC408jtEFJj1UnlaSIEd//kbIfmDcYYmxNmiqeIXnfEZgoRgxkKQALsW7qRpA+hR4izpwHSRtgULqmM8HU5xVOEEGaUII4OfsnLNTJoM4JVy1FMYdNXlgcysUuaEIQ8cXYEJYTJMH0xkFmw4FsWlvMlJ78JT+RXlk4/Wwo3dI0f7qVflOzk2mq5cPJfefvP19O47b6a337iexkfUBnpVv+X/SPVqt7md1leX0pPHj9L9e3fSndufprt3bqUH9++mhScoRlZUv7aR7rgOUt9gqGE2YZLJI7izohH8m2ofrJyEAaeuWBmCUkQmjszi3pA49szHdKi+Oj61c46NwA6NaFMw+GFa7yg0bQgnQ7oonLy7A6K4DBDKt+qD7UqrqnvyECXSKkOXq59Z6J3L0PcUKd+UAf4dTt+iTwpjd9fTqAthqEMiG3b+ij2bIrgP8QFpU3ikzRO3lvCdBuIwpCGDAqDEh7hBD78DJV76LPor/FhhQFi5YUQOm3CjHMs7+YaO5BeFCEpjjovhiDIENSg9UYaqr1M472agr0UBcpD0JG3oEUrq42N2OFGv+cbOB/AjX7SNTtvpM/0ED/zzDToID+I51JN7odj9h7F7/oaduI7k3+GwKy4feZW/2Y/DKCxxgL/e4ztCGOFLW83+MP6GG+llg5+Cg34qvBVAeWkZCgT60w92QE+98+wVEXoOlKKevaJ7r/z0yn+/cO9Tev2Kt1/PPqXTRztTnbaSRPW77CZRbXM9QyHlvkmGtEr1QUmCHwz3jjzrj7pVGQHB44mbLDJVvcuQQ35h4CeRl0JXoGWXLb+UHsggK/2P+6Dqe+uXxwn/Bt5Pu2Ugg8V8BtS9PcucTqM6SguoeVStzM70c8yUco+mysk3GgHzAfduymO36iljCYrsAfXhGC4254gtdmIgvGS0cw+Y44i4XM31LdJ01FUa8Q2wsFrthLZiowAI1j0+GNEK2xySGFr9I47hV32AvtE/KprwK/c4NpL+gb5GIfWBeRptysd50S6VhOcL+JU7ylbGIgTHuzKg4HmJ/FhQrLwTP7MWxiiDv6OgJo5o2QoUduLOT6djYbP8VfOccCdO4gMHzz9EZ71EXvRkccbo+HiamZlJs2fPpqm5Gc9/ua+DRUosmvn05s308ac3vWMYhQHjKXM5KwcU0eCg5uXcaadxeWJ8LJ2fO5suX7rkMuZOu++9/700//Ch0uZumT7vlkDIP31mOk0r3X7NzRnLmRMyp9xUGhytxZgP7k+WltK+5hrkjV0jvjuF+UC/5gaaP/G+vdNMi/J378GDtLS8rjg011AeGPOhWU9ekMJuaxZLMZf1HEJ5ZU5+oMFJ5HB9U6VR3jRHUZw721vpQHNzKgBzqgGF4yisPRQMMhxfBQ3ob0V1l5XLTIZ5KO6eu4MveMud44Q5QosFJMWPFSjMe6C95knwMPAuPkpYz2Zz1/HGzhB2oXBML7wAuyliVwwLEcp9jp4bKT7ihBeiHjN/agxwRFaf52WEZ44OHUp8tIwy38Gdd3gT6hM0G9S8FXpZuaJ8EC7qebQ+0uYbczyMFSJukLStmJOjFCl3kMCHGK+spGPRm+uC/DKHXN/Y8A5mFmPFsW7klTlz7K6n0EgTO+7B/4jGrqNBC9d94YdChOLlx0pXmbaC5BWEL5KC5I+fH/TuijYEDPR2WWHCDpM/fWM0DWztvXKKkraCpA1taEMb2vAyMPQ7/xdPSj0x1YSVCXIwfgJNXC3U1yS3waouTZrju5g5TZZhdFgxxEQa5ort+QjwYTp9BrEmz8S7sbWd1tfzvSViRGFYgzFEoIogOhhfGFcm1TAOnNXPpJz4NZ32BBt/TOeZZPv+Ck24YSDYrXGkd5goJuMIusGZ+xgiI+ahFd5ZEhMB6x2ME24IlTlyy4Ja4V4YTRQNXJLJqroxmSHNE1jd77N/5R/mitVbZjQUDkab85tZCcdOEpQnCBlgxGCyOEqANGEgUQrBEJAOu3UAMyb9sYME5mt1bctnS9+8dVvME4ybsBYNUBr5TgcxltAbhuWmGOb5+XmFWTXduXMEiYDzJIaNy5XNJInJbO6qHGRHCWShuPB2uSgc+bAwIdcJ/bi8KFMLs0V7Pys7YfRdOBMOAz0QNED7SoyX7RY4FXD0op3TizTtlj8DlXcs/Otpw0vdJ1bCVxAB6+mFMFs4yh9plaM1yupFDGUVdTxZkVTqMFDSBkocZjYFsdpRRp9JhxVx1B0znHwTQ0r8CD1ef+1G+vKXv5xe03N0NI5rMPPZ3PZuLY5iQ+F169bNdOfuHStFWLFHWVHHfXyIGW21HysrAy+vUNU37JQJzDBHrG3I1O8Qwd3MdM5bWZ1I26GNU2/Bm7hxt5180GZx09PMbU7L7TfTm/gKbawUo+64fOWWywv3EAS0lDnEFe2xxBnxxRND2JN5BBxvNsAJ95LuKZM9xMO/AYF3hD0NdXc/9V8pfEjHdYvv9mgT6YV/DPHLJ0iGcb6KKb/4L7YWTgbyrn4SOnF2OX0i36AxfSLKa/ouX4zs9HIwpRXlhRjTGBpX8Cf+KD9A6Rb6+TeehLfJ37OOwcD3kk/nz3TIdMeu+oobfQZ+AkpcYQP4VuICb7dTG96Dfi1jKp5yI4KIpLJnsCyIJ3mQPfKip+Iv/mi30Ij6bcGw24LaWM1Q9wB2KLErkvLwqm3lrVwubJzlhzQUoe84cVp2C/cw5Z1v8fcU8LGC09+f4f8Vhp9Eblo14mmof4sqwQzhdLm0fD0zrs9K4MeVwXq8z0gDJ6pRrNRWP4BL9kdt5r30694ZRb1X/UeA7FX3mFo9RIwfcdIX06/kPtnxkkb+lsMSR7WQIRuAHRkn23W0d9n8vWonjj/jyDjUA54ag3I80efk/o72TAyygwi9XVlVT7TgGX1nPU+t/MSbxm78kIbGPsebcQOs5NB35835jrgCX9nBVybwJr8tWpgG8ldwxR9psTunpI+fkZHhdGZqKp07dy6Njo9qvqf5gfxzKfr9+/d958id23fTkuYKCKgdXx6LAObj9FfQaXJqMl26eCldvXbVOx7u3r2bvvt737VShbSZ74yPs8Bp2pe2o5jpaww4Pu74YFGUF84oXijAHGRL85SmvpV5IO7EBV3ou7eaW2llZdk7W1CQcBzYzm4sMCGfzFmZC3Hc1PDwkOfQpX81X6E87eUFSvg3rYlbNPD8XHNV8gz9qK/kgbKygkT4lXCF9iwi4D4Ryl3R6xvzpxg/7U/4k6Z3iFDO1BX5JW7vfJV/duXsK+2egYbxpS6ywATAH0oT8CNtqp8VF/LnODU2UE9ZWOZ5lAz0FSbKd/BXfPPOGOWbeKAHeWRuDi6lvhIeG+7Y4QNIJ+ZUcfQYeYJ3IhxxQK8y12fexR0kVppSqJm+xOVxzkoqLmLniNmGeR8Udnxn1zF8DUo65pKkRV6CTkFfaEpZkSfKlwViHGOGH/wznoOT6QD9hQLuLJZhkZrbBRltQxt+v+Bvfast4H4e3JgbSn/1v/16+ujPvpn+vXcnsmsb2tCGNrShDV8sYLKKCUYtVjgxeY0JczAyXJbIZBcFCJNmvjHR5Wgodp9wZi9CeibQMAhlpRKTaBiLLX338T3ZnQvIUWogrGcrdhy7BBOBYA0mCnxgJsENhiWYYF8saMYp0vHRVsTT5MJ4MRaaYIsngitWGATJmohrtl0uE2Uizs4YcCIs8caKRqWbDW4wI+QRxgvFkC+4FA36+2FajhLHa8GgKKTpBv3Ahy3n0HBiYtKGI24WF5d8JjFsuI8OE7MF7Xx5JMw1Qgm5c5SYvykuVgqurW+kJ08WvFKLFf6YLeWTlXzQe0Xu8/OP7A/hKMyNcVHcrKDzDhjRBHqV3S2mlfINE2ImijyKIbIiSswNeYdBxC9xgiMMOOF5FkUKT5iuODIrFCYW0GY/lGMIukMggHEB8LRFSWFM/xA+2OjdwgiZUi/1b3MCFA+0D+FIK6z9Fb9OJq/KFBAXuMKk4zEY4NjhBIOJgdmEJoCVcKIjT8qLuCwcgU4C4itpk2hhtHGnDobgSKHyOzuLOCv6wvmz6fq1q+nKlcu+cwQMUbhxDw3HZ3Hp+scffeSL+VGSPHr40HeN4AfhQKvcUJCEYMB5y7R3OdAGVV9ok9TJddWRDdX5UI6EQgy8KR/iYlUoDG05Wsy7P2B4FbefFsa3BArQ3waxmOIAWvTgGQLxqBexSwRTyok6FrgGQwxEPSn1xU4V8B67AfwWRo681w3A0+1L5WwFQDE13Aoe2FXVFCbs3pWGnafc5RTx+Yl7xG2/Nih/4t31L6dPW2+Z8i4gb6Jn7AYRLVWXgn7UnXjSBxQT3+rvWSgvf0oy0heilHlpf+AiTxGn/JJOlBtx4Y7QJNOwpJlNHe/4FunaTWEoKaK3kZuf+oEGKKttwKXYZXyUV43ehAkatehS0nR8NkHPYoLWxQTNT9AeI39RRvEkkejbw27FSM10yfQcql0qXwOpKw109qTBrt401N2bBtWuhnr60lBvfxpU2xjgct0u9dPQk/DEWQxxKw/8uN7yYwc+kW5Om0/+44M/+rtx5GnH+FTB/5+9/4rVdUnz+7BaOee8894nn+7Tp7sncIZDkbIxImwFyDMGLBiQTQM2r2zYF4YtAZZvLEEXHFgwBNmQLYw0MwQkkIIoggIF0URfmNKI02m6T/fJO4eVc85r+f/7P1Xv9659Qu/d0+fw7O7vWau+t97K9VS9VU+oIPcGXPBpwGc4v2hQ2sz1+QLqVPBrqKxheZbsPj1+DZ4lkU+B6BfPC2RWTIG6W8OQto/OYuyRXZ02+qTdNQdq/EcZyPxU7vaolCOKEyOE0nLbxFwHEB9/wpF+jNthrCDg6fEnxrGiHHEY+dPvvcDiuE5XQGtoDNO44f5AHqSf56hydGPQqOxSZixjrkYwzfFKLADhDoYQdnNXhtNlbpTBXl+4E8LdLBRW+uRIOMYwaAXCkAeCXGgrj6EKVMYl/EtdK5PrWZQjduOv+JGG7ORlgblwHjtaop59orGHhofTyOhoGhkb8+XnlGl9Y8v03v0HD9Ljx0/S8sqyBd7QT6Qf81vYueOur090q2jWcaUxOjrio7a4kJ3dI09EZ1D2oaEhC7DHxyesIBkRzQoNJC/TEBxnBb0JzliQxE7tbeh5uTGfA+wgQWlF/cDr1vaWad75hYW0vLxi5Qj3vUCf0JbwE4MDquNQ8BPsfoCWoQ9xl5/z3OEekJ10IDv1k5dqJXzDI5AveFd+9D12Nrlfy88FFxj35Q+8KgztZ1pH+ObJQgMagZ1/0Mv0l1BaAPGl8G2g9Am6MeoLvUw7Ve0tA4D7QnPgRh4sNjG9qCCVkpDwypcn7xjmL9q45GG/mqH8EU/9TmEK3e18VL6SDvlU3438sBOOdoFXo7/Et6b2VJ0JyU6pKGun6wYdiPII3oe+yHFi+PNN+N4T0ZQcvQy/A275flCsRt0oB0q3rjQ8NKx+N+qFcyhISJs8vCjO9GUs1gBf8ICUzce+im5t7iB5AeGXaQfJn28d+1gpdk404dOBI8j+uddGjadrIgz+69nQFn9VobmDpAlNaEITmvA80PeDPzYhbcLaBDmrlGJVFsdBmagVMctqOYjaWO0GUR9CTrb+Q1QjYJ6emfFWczOnMKqZseLcfVHOZkLNXIiIDi5BRLXsCB84nx+BWgjIzcabcGZb/5EIfIh8jrWCkYBpEl3veCfHhxb896pcfVmZASOBIqO3R8yvAnLSAtltbe6khYWVtCBGk236MGXlMmDEf8GQqP4yPBEU9KjMnOHMEVsDXe1K58T5UTfwQr25gHF2djbduXPHTB/HjMGkwUxu7+z6yALOdG5v7zSjSx06ZG8Vc0Gdd3b2xFjGEQZtXW2y74jBXEzvf3DHu0eWllfT3gHCTzFkyrOXlXfsaFE+165fFbM5aEZjbm4+LS4uWJjOAjGYP5RUyDUQcsOEwMwODA+acZ5g1aDKRplZMRbn+wfzfi5rUVaEEDQYM7eR7FZkCUn0BQs8+IMhEy4Bu9AO8eJ0C9gtP8nn0yDSI3+EEXqWvqH03VfdxrmMWchoUD4uE/nlMOCmCFFxpw/CsLHTCAYdBaDPTxZuCUdfo29TF9chp1OANIIZRBASVePJPSMgHuWeFXOyo8xTqmmwtzu9+cZr6de++Xb6jV/7ZhofH9U3dZ52t9bTwtxsun/vbvrow/f1vKd2fJJ2d7ZVZ/oJwiExsHqy0yRaJ1DqjAUIm2B493b342zozS0LKqwQUZsf6nsEKDPMrHeJqL1tZC8CJ1+23hIrNaO+uXIC3o3DjGsE5oGHItgO3Ba88KziyfAseNS/QOnC1FMjOTaETpE3YUKMRxCeTxsemSnPTyWIow3lRDjgdJVSpF3KgSHfyIcfnpwvXvkpDSsF9E7cuJif/q1wfspDuLJwi3rk/B0Po/e4OyP8HU79izPabXfYEPBFHjkv55vTUr3L8VghXNNARrqEowwMXS4XeUYeFgRlhVYIZWK8dnrOg/BRx8ArvbPkH2U3Hl0vxVd6CD2oi0dJ5X2a61bwY3yoLOz6s931KWmC20gbXFB+2p3yRnoyyrHg3PhyOL0TNj8Dp2HOeBLW4cPNoLyKaVEhrBzRsxW7Gq7FRjHl3q7n8GlLGmrpTMPt3WmkszsNdXSnwfauUJKgMBHu2oXbViqn74sdJ76zRHFDYa9x5SQUqNSFYpB94JPxSvnKkdLFLjK1kctH/DyWKS5OBseP93DL9RJEfT8dPtvnFwd82yUjl41OWCDj378O1xgbIl6OKKhi1eMD4KoY/vDXfxUzp8GvMSo/cFzF+RmG8Dx4Pg2RZqTrv1Luz4EL4flzPZV8i1o/PC+azwBojnp+/nVBbcnPejL0LvVHg7+KbPBvvJOGFSHqcAiReUfAzIfK/Vi4Qdv09Yh2E93Ug6KAOUbubQrbqrmLcKRlpaAy8Fdb0nV6gX/nFQXnR35+xCvh/PBvLqdqwYSJAQiTDYFzNEPgNs+1jENyZ/zy3Ew4+yudMkZoHAnFqQIpsHcRaAyjgHyvHKVlpYLcOIoVATG5QLM6P/LymBfjFH6N+SPqQlpFadLmI19zPZSXlSNyj/Z0Szh8GUvxJx2E8r7bobsrxgGFYbHG1atX05UrV01LD46MaOBo88KYDz/+OH3w4Ufpzt37aUt0JeXpVvsB0Cp7cqN9Eaaj6BobHU1XLl/2ogzymvXdZfMWQEMjk8+tl15Kb37ta+n6rVtpXHQg90w4PdEMLKThaE6Oydrc3k4boid4ohg5VnkPRHf3Dw6kodER06Ion1bX19OsaNDllZW0LRqW7xM8hlKi07tFpqcn/YT+ssKDcVRxoalRjGxvbXpHNUoV6J/hoSHRLG1WlqyuLKfN9TUvbqLrUM8elCvCHXM9R2RBJ5Zvif6CcB8aB34GOgfFCHMvioZCN4RCjL6sLqOx3QoTGRRVLEIhXRQ3tGHf0IjjEYfFJqSJ0oe2w808kcKx2ATeYG+v7NaNe0Wg+3nSN+ib7LygDC4/c4zKbnpP9WJegX6j/yi4gT5HGBSL4BX+DBx7PhG+yYv+RV8zDStalvDwBLSpFUFnx+onSXQ/O3fUNuIJymI4DGG4C4aL50mftl3zHZTrXmzj+26EK9fH9GMoPTgNwHS10oAngd8jTxRqsTArjiumPag3bVUUNyeqO2XF3lSQvIDwy6QgAX53ort5zNYzAEok7iopipLV9aM0ewyR8tWCpoKkCU1oQhOa8Dww/M5/agIbwrusWDKjANMG0f2UgdCHCPdqpJPY/g0hDGHMdn4YvhMRurEiMFaJHyNQEoXPinTfH6A4MI4wshbs7scF0dzFAaOAAgHmjBXw21s7aVfEdWydV1jsyj8I/cJUn6VuEeldIvQh2nEX+2HCnTwOj059/vH8/GJ68OChj6JCcQDPQZoXjqVR/txBAtNGWVRUr7CESetoOUv7uzve1UHdUJCw4o7Lsudm59J7772XBgcGzdQhfF9dW/WRSVzAXcpFWJgxMzfCGYzY+upaWlhcTEvLi2ltY9nKlsePZ9OjJ/NpVX7egdLCarZYeQVzb2Zf+OKYLfCxIqZ0bm42bYvJhOEZHBxOo8NjaUQM7KVLl9O1qzfSjJjuy1cup0tXLqXr16+LEb9iBQlMC20bZyAHfhE9UD8YH7e9cGwBAfgG3FdgMLOAQoAP/rxmfs7tUIcsYrAtzGcAefkRefqPvPnn6XTLM6BeFqAeH3evODRTF/0Vg70wrITzUWHCLW3lpGVI5yI08om6Rh4+8kH9BHwqETF9ajfhblLfBcqRv/Sbv5neeP21ND46bEXG4vxcmn38MAsvFtSGS145WfDvXSgqc6xSdXZUyO3Bd0VboQThGC12abHCD0aU/kwYx9EPQhkLzvn2xBk7zdx2BZSsf3gQl3obn1hs8I56YhrQkvuH3PRfUnQ44bD4Rbzw451vy8Lh4kfYYiepbMeNNLADlbvDx5hko/RIMwxjA3WI0pQyYauqTN1K/bJdyLEQpDo7XngKxUQOa6N3/mgb47Bh9JNN2P1XxQu/skMlyl3qkOuT3/VPj1I99bScLyOOslqRwDvphVspl/uJw9TC16C4GmrlsmJFBqGKhX76HmIHEWN1FhZSpwwoKFRUlyuEkZS70S5kZGEl+VOEcHKeYRpp2R1/yoyfgDLx3qg3gF/DP3DOM7/7L4NwixLEChLsJC1n8OPVxDKdqt9wa2fq6+yyoDHGeJRKiM8s63Q8+hKCG4yPGqS91MdQBpW7DWLnUdSBEodShAQaomwAvwpcN4WKClR1uFBlEqigbgca70/7fOFwsZBRfj/y047PC3newOgtUrLlqfTiLTD9VYTnK1f04Ys1DKinU2FDT9wxxCN+zdgtQka6ERQhNG2GG3eKWIjJ/Q/MgR0sgFG/JzwRCadIfANOQ3+hxMGzBgrn7zMXs16HSMfWsAO1NHic6kdDmSACVt+608zfEWNhLR/iN8bI2pzg3wCcPAbJtIpei0UcYQownnkcEC74xqt8ckoOa+PXSDOHwZ340AyMmUotx2XMCD/cyddxMfhnUxIlDxZSMOaywAhFxvT0dJq5NOPFKwNDg6Yj1tbX0p27LJS5l+ZEt3JXIELlMiZVF6eLLqdd2ek9xuKX8Yk0MjLqOnJvx9bmlss2Kr+XXn4pvfzKK+natWsO19c/YEUAOOVoK2hj7xTgaE7F9VxNoRWfcnNxO0dxcVQWdDi7VFdEp65vrKddxSE84zNpWiCucnHPBgoDdqADZb4OGlP4UrrelZzpbsZhlBrscqHcKEUoE/QNyu64LwMFAYs6NB8pjvGi8Ro8u9+qHUzvtcfuaodjzFZ86Cdwzxxedm/gTlzC8OT+DeJBj5EvvEvvYJSH8Bbmyz8UFaHoAh/kyf2C1BXFBDQ+fp5Ta+UAqaYz9A4QV0kbryxEo1/iVvgwz2cCyomCkDCEJT/mX/oAZXL9hT94G/ACsKOcOtP/WtlZ3x67eagLBjvtRPmI369+xAIq0oPfYUcQChKUWIdKF16Ou1e8+139mDpAS1NnFm4xxXsXkhUzwbtRB2qq5I0/2hrcuC1UXtqUurakf/t7UdMmvDBw/m/9RrZ98dDy73w/2744+JtX+9L/52+8md+a8Kwwu7qf/qd//GH67l6sOPiqwN/761fS7/3mTH771YTb8zvp1T/8IL81oQlNaEITPg+u/tH/KCwQ6VClIsIhXk2oipKFeDYz6ZW98pY/DEMRwnb1dKdhMUszM5fSN7/9rXTl6hUT7ChPOOrAAiZWQLMq13dmQFBD/CNgOvfuEhg8szTtweB1ivA+Pm+N1Up7++msNYTaTveUMuVLBPv6zZwAvR3s9mDnS2yB58LAgcEBpRsMEOk8evQw3b13P+2I0SKfy5cvmZHp6eHy9cxEKa1zdqqojggWOHKCHRYDfT2pr/Uk7WyuWxkBQ4D72NhoWl5a9rnO3/nOd9Jf/q3fSt/+9reFj+n04x//2DsCXn/9jTQ9Ne2VeyhIYBxHFW9iasr5PLp/P3344Yfp0ezDtL235tX/GxvbaXkFZcyWd5gcncAEBSPVprq5/mJGvvVrb6epqUkrpBYW5i14px6D/cMq85DCCe+9Q8p7yGXm2Im94wMfuUDbsiskFDJPjB8f6SVmkDR89JaeMOH0CR9rAxPp1lKXUfzC3CFAwB/mLQQsDRYHZhUoAgg4JNt4ysIb/aGC7Garw1w0eJU05RBPh89uGepxqCv9BwNOMPQpC0VVxxI+BL3BjILuIjzBPYqkumfhLBD1VFj9slupS/2Q1X/HB3vpeH/HKwvfevON9Nf+ym+nX//1X08T46Pp+HA/PXn82Jfqb26upv293WAk5U6fI+XWNoQ6pUahvHM5YCzVn/m+Dg/yLi0zwlG+ENwj1FZfll1suIW3LqAD6Nf2ixD5BNDCFjBQT6WRqxo4CavrH4obBEQRp6yGJoLRRXnVJ3g6Iv76A5d88wVwq5cg4jZe+GNXQYQT8Mj+8Qjc8OIS6t/jlhhuoB7P9vK84KZyaZwxZ2+vKkQuD3kgqJDdeACzCqFOYj+H07PgKMepA8L1Q7UfOAEHfmZhB+3H2Or4pOkEGG9JJyeA2DKPAeDdZTTO1U6UBdwTgZ1MghKtlIPfRlo5jxIP0Ku9y3sOU5VVZaO8R3I7wa3mXgkZSxpAwaUcCBtlJb/4fhyWOAQgkrONMKxyJU2gSg/IRYu04tVPlUGDk8sjhKaWkzKHpdSuPIpipEPfBX2Dy9cnW9pTD7tEENDp2yUnykNfdplkuIj4WPj0UUBKDMEucKJM6cHU60RBUWn628zv4MTtLeM6U1L+sz3yAMCxcpI7PqQX7gAuATHi1iHe47cR44uGp/s0EHVqPJ8Gx8jxqthPpcNuhYZvTqeW3NMpE72OqWeB5wv9/BC9pq4S+9lQxkzXJ36inAU/qnjUvWAAPCmP3F/qiKnjw3YnJ5vmCvo8SkB2jSB4hgbh8nUUI05E3wrfC4YjSRk58SIX/+V8Srq25bLiR/qlb3h3CZb8E3GdGP+GE31ufAORjn9l15zCb55XmF9ijomV9hagkrYjxNgTeWa3DORBvJ5OhOwx33uVu8poPEADqP4IhO2m8N7BbOF8rLhn7vB9J4pLgtA3CKApJ4sMSBM6toXb5smTMiot6IvYJa02Vfm800VjiGunMNCTCOYpIxfsQ4ehEGHHCMdcceQVdDLpQ2N/dOd2+v47P0yLi4uiFTZ9nKx3OEB/U97cZqTH4hyUI9Ca7CCBxqXMrODfFi0NvTw5OeXjPTlWC3/jub1D5dN4JrpvV7QIx2px14QXI50ee2dAm8qNgf6D5h8RHYPCgqNeV9ZWvWOEnQWnnnvUbtCPwkNFc3VwfyHKuFA4oNwBJ91qA2gwdotvi3bFoOhA+D8gPExMTNK8aUv5LC0vmXbnKF3aBdyhdKEOHNcGnWxegj6iMtBnUCB0iV6mDOAfhcPx0YmPDYsjsNqs/PCRt/q0CANOmWenpqfsT57gXohIo+Jz6GpFcUC6VgoIl6SBgqm7qzcNDQ+lkeER76bhSCrKVY4sha4Cj0Dpm/RLFAkoLjjKlz5EnN2dHdPj9E3qRfkwhKfu8CAs0uJbQInEojLsfCuUkfka+pZ2Ba/uh5q5OjpafL8INDxpcaQbu2HwB8bGxtPV69eDN3jyJD189Ng0KjuIODVgoJ/7YwZ80X6Up8WXuQ8ODnn3yM4OO5hF16pMLOSCB6Nc8YUzVaMgYV4NBQmX7bMjiP7d3EHyAsIv2w4Sjtn6N39rWoNIdNgmPBsM9nak//Grw+lP31/7Su0k+bJ2kHyVobm7pQlNaEITnh06/+w/MoEKF4KoRnSugaMZsDZMMKEhCI9jhNgB0d3b7a3amIkpVqP12Y/7RbisEcaJ7fgnxFHiXsFu4e+5hfMwFDu722YE2MFwamG8mFTlubm+mtbXVtLerhiMQxHnrJjHfrAvJunIjHyLGDLsov7TsYjr/Z3tdMBK+v29tCcifU0MyurSUtpQOvMi9pcX5s2wdotx6pUxV6T8UIoc5fi7W2JERdyfqtxiyVOHyt2mcPt7IvozkwADo0r44sbt7V2v7nv3/fe9sm5gcNiMw4MHj9KTJ/OpXYwYwk2UOytrG97Nwq6W7p5eMC4m4jgtraylxeXlNLs4pzDrYjx3FI5ztFmtTD5twjvCZbeSlUsHh8dpZ49jvLZdFpQ1t156KX3t619PX3vza+nVV19Ll69eNrPjc4C7u9KWcP3g0UPvNrlz5653vdy+fTt21ahuMEwoRmCUOPaANsGN9IPxlA9413u1ur7RacKPMHCRvAtIC1OHhpt++Sd8hoYt7J800TfJCeY4y4ydZfTRsBssaKFOna4/q978FHPNCkTqgFAShtWKQdkRUJNuZEK9nZLzph0bghvZc33DqC8hDJFRZ02d8rwm/H/zra+l3/j2N9Kgvo3tjbV0+8P30sP799Liwlza2tpQn97zdwADGatQ25Q2AqBTM5Yo0cqOLNoj7hIR46n25/x1yueLSNXPfFxWB0pC6pYF/rUSEhZjQaxNqVi0MXUirlcVi7G2MMflwdDepc2Lvf4OMiIP6oKgwTsMwK0ceZIvfiFUV3jKo3IRDyBuGNoxTOVGuPIEHKdWDspQyio79a4MZXT4qKN+ZS11Dnd2acVxKfhmN558c8rXR1k5f/BX3AKXfiIUp17UubgRJhtkIiiEUViV8I5j5YjSrYWPfPRT6kY5KFs2BdfxpIiEJc5ZXIBMGbMxmmUc1ziSYRzWE4FNe2con73DT30G99KurqwKgxAOBQCrd0mfY1ZiJXfUNfqSS5xBcf0PDmt+udwlnP2qZ8Pv/ByBEPOSaqC6US9/Xz7CSCFl+PZabcdJ/iBY5fJRWPouENS2qeJd55qrVK8ufSO9bV2pp70r9ekbGeFd9e6Qn9eCKzyNxLGLNid5N5KeHPcCPow7BSMo7cT3TvsxHvO9FoVXETYH4ilfROINnDitgmOlSVL4N9oKB/9kIFa4YFoVqPKtB/sCgLb7TFDeLonr0zDPC0QJQ/ywX4CqCJ9Tll8w/Dw5feYRWzXDo4Dralv0DT+rftIIy1eBnT4PHRU4Uglzv3J/YwApxn0vfwuKi1KAHSN9mvd6NQd2d3WmTvU/i/cJg1E6PgrO+Si/kgdPYyMwwtcYEM8Ip58C2Rr92D/ZrdjDRBQ9+XXyOV3qYxPjC8ceAQiWPWc4DvFjnJJPNiqlgnr8VPU1IKgMlJawMh73rPpxyRm3nBrjoOY86oMb9C3zFWVgLvYcSDyXWWkoPPOj81Z5yMH/OQ++Z/IjDxtnEn7MqRiPt3r2DfT7MnbM1Mx0GhgeSp1qoxPN+9w3Ak353ocfps3NbSsVOCLTc4bsXEqOUB6aoVc0DUoRLlqfmpxIoyPDaXBoMI1wx8jEeN49fMXPsXHRg/39qaOzO7VozGfOhKZlcc2O6F4UIyiMjmU43tb4Y5zs6VbZujx37IgG2RLdiTIFujEE4CiiqVuHFVAoP3y3mfpbBzT/ueiZowPT8uzS7uxolV+H/FpNax+KZsfgx2In7irpVfxzjb1eRKK8TsQf0MAcf4tiBQWDqm/ajZ0NtD9tBr0Hf+IjRJnfaC/hv5qbVTd2hAAoEk5EZ3vcpp3UrvQHdoGHf+zSIc0B4RPg3btKnJfmUJUHuoY+2y0csfCqu6fLu3EI6/nLfZXPjTkjlPkx19JBoAPYfcLODNXJZY05lvKRBuHpFzy9CAzlEvVXbCscZGL3cXwrKNJwB1wG+rNw3aa26Oxs8+5z8sf09ffKne/r3IoPds+g8Lh//366J4OSBDzw7fjIMtoUBZPqDQ6gO+Fnyk4UdkJT91hMR139geS6AhpnZIf+oA1RdrGTk7BNBckLCL9sChLgX7zUk66OxyDQhGeHr6KSpKkgaSpImtCEJjTheWD8/b8j4jZ2CphYl1tFw8JtyPBaCNnCkMDgRTwIdc7h7fURW/1iaiDaEej6MkAYGghhhW/vyHnIwBA4C6XO5YwwJzAuEOmkDfEPkc0qNZ8tLEYBwTOr5SkTq4EJh9AOZcgZq5FEwHM5NQwEjAEMDKu8NjY2vfV/bXXNK8G4dwKCHKbGJaCOSt+CaDEjhwd7LpPzUV3xx297a11+rPKPd5hCykM+y8vLvoMEPMAsUOcnT2Z9RBYMU0eHGEsxLatra17NB2PJqjMYDVaywWRubm+m2YVZ+x0cKP3TFtVPzI2Yhv19jlM4MZ6MSxmYnS4xmN1iXGFqONqLVWG0y7EYPlauUa5HD5+kO7fvpgdiuO/du5cePnqUFhYWwiwuprX1dZ9zDS4tSJAB3zArKLHoG2b0hQe1gttNoaiiw2YH+xsUF9wZin+GEqYKK7CAIUPDlsNkg716N7gEYa2CNcJRLvpa9NPSd+OiSCsRwJ/7IQxr9Jci6C11Iie92g2INGHqEHLAaPK9BB6AM1Z1noghVFrcQTIopvPG9esyV9OUvo11tf2jhw/S3dsfWxgB8+h+Tb4Xa67y6PuRv+8QQfmn74jVj+X+m1iBGGWhvWFWqR/CCddLzKiFPSoL5aGOBTeuT87Ou0QwCN0Uz8YVQsCDwEnh1d95kkZ8h+GGnW/Bf/jLWCmi/Eq+thMvm0gnjNNWTlXaJV3slVuJQzvpSZyCM4zzpjr5PbvxD+BnXz9rfbE0WnZDMGJRYg7Hw0Y/fubyVuW2PQvDi11tEmVu+LvMxcjt4vrynLdtgXNwb4MkVO1iAV1uk3rbAMQzKF0M78ZXwydDpEk6DROCv9b2EDR5THbaJFXqEW2JUKYYBHKIe07JhTydddgvAuVXvrmsqn7UwW9RHsfT2yfjyi1l5YjtDpUNEE/ScnqkQ3lVNqelzNpkyI15AuUIq+e7EeJoHOZYoR699wu/qrnTcJ1Rbri/8r0orYwD588/OKJdBJQMQ78AFyHDpY0dNOoOPoVncnAeDkLfks3tG2FwL8YBK2i8RAoNKO/+vej15YLydj0pEfUJ1+cG9exs+xQwYoDKUrN9dcDtakn/50O9pgV3AZ8dt4Sg2+QuqODR7913GRNtJw2P3A6CMqUIqrlTjh0k3jVJW6mzlvgkGQJLFMyRBuDiPQWVG2nI7nZ/KuDTNQnvCOM4KlfpL3VzAfSt+KE6RR4xX2OPhQT18RG/Riq0RUsLoy22Ej/iGDdKE5yVdKAH8CdsGcepQ6GzUB6XNCi7x07mzZaGwoW8AkpNeI+wCL5Jy7sIsn1gkB0dk+nqtWs++ordAMzjrPRnV/IPf/iDdPvu3bQmGpbyhPC8y2OUL7YW3Ul5uGCfFf0T4+NKbyKNj475aCp2lJAuZmRs1G7QvlEnxvyoO8Jzjujkjo9t0dzQHPjRixRAdHvQFxytxdi4s7uXFpeXLLinu1mBlOus4lgZUXgF7sPCD3r66PDAtLoVAYrDThl2M5ET9454t8Qe91ucWdA+yA4F5c1OGvyLsoFMiY9ft8rFO7Tqvmhm5lnKA41H2uAL2rvwN4V2cZ/SqEN4BP/s4IzWCpxYAaH45i9QRKlPcGfNwMiI4gQfQv1LWzptkKH6Wzmi743ysfjFZXbamjPUjqaLmF8Unni0IcA7aaEgKd8yZWXnBjQf7yjGCO/vGR5G4T1n2TBHHzsf6mv6UukA5On05d7ZKb6huyNxz0jkDx8Ru2ng57hcHf6LhTgff/xxevzosY9Rg4/xzpHBoQhvnMaRsuyiYdERCjJ2huzubXuRHHWnbMrafl6QoTJj4j48zcmKx/zMmET4poLkBYRfRgXJy+0tvoi8Cc8PXzUlSVNB0lSQNKEJTWjC88DV+//ABLmJYxgDCOjMXEDA8g5jBhHro6bMxAVhCwMANQ4DBfHMsVF98g8mDmIdobMYO4WF4A5GIphJeAKIc9wg+GNnSTAlxGfbeKyU31carBYO5hSGwYyR8jMDozzYVWKGXwkjxMOfcsOU7Yjxg/GC8GarPGmyqg6hgRIzM6EiiZGLtMVRiCk6CVxg5EdcmLPdnU0xGsGgcGyBt7DD8CjP9fWN9ODhAzMbMAMKklaW47JKFBgoQmAOVlfWHJaLtIeHR6zQgHFF+I2C5P6je8EIWtjHHSqcC30ixpVdJ6wiO/cKQ5RQmP6BPm+17xGzgyKAsq4sL6cnT56ku3fvp48++ij99CfvpXfe+YntDx8/spJmY3PD+CjMl1eH0yEovIyZs9xOCE+xw7jibgBx8eNH5Q7k+AVyqEifZ/bzk7DY7ZIhu9majaG46wkjy1+8Rn5FqIErDL6ZMPUF+kmYOK+5MMslbjBwEb8CKq7EGiWh/4VwGSazpOHe7PzVddTf2AFFf+3r6UxjI8O+DHVsZAhWPD18+Ejmvi9lp5Aui74tXqIOIZihP3EEBHeM0MdoH9oVdxSOCHKVueO7XurLCDBiR0ykBcNvQYq/w5OcPkKhqA992N8ddZBB2GO73Ohjpa2LkNhKjkoBwHsoXbwaknQVBzcE6DDx5En+ESb8S/6Rbn5mE2EUNuPA+VZhcePT5D2XqzIl/UZcx5dfNJ3C+BH1bkDDPQdLHG5WgpX0HQ57vfzFXvK1uegWdsrUCO+khWM3Pv1LvYJntEUIKmzcHqW/scI33omWfyiV03P9SduGfGNMq6BKX23Nk7QwjLcWWMSYTxzScRuq3RjnUADTjt7FVOy0KXkrgoJnqCwXwfmGL3gpQFkCKDPpXIxv7/NTGedkt0aIbHPEePrBN+wxM6+ElyN140itbn0nHN9RFCPYfaSHal3qfaL8XG/V33bjUm3oFehRpnOlR70BRooyWoDxWHlMuNx+NsKr8i4AClxXEtR36txJV68YQ04/oPESJW3AhfeLXl8YVGWsQdQ56uJ2xfwcUKVD9JyOU8qZln4Qj2x34C8SPq3GPwOeU0FS6km3uFC3p5MBJTyUvqutCB5XyhiD0R9+RegP/QINB83WAw2i+Y/dUvg7rr7nIojFrdA8ZM53FJDbwT+AS6F8iqFMxf2zoR7GcZRPjHeNtPCWrfEkbP6J90bY+L4Yx2IeDmWFA+ZwPJn3YnwGnzGexrzPO3gr9YZOiLSLMDnGHubYYphbnYegpMXOTePeJnBG0wnD/i10CLRHoUstJBathnIkdo9c8mp9wpEO99axkOWf/tP/Pi0sLYpGUDz5BS3TYXqA3SMoHJjzEU6PDA9ZOTI5Men7TFgw09fXn4ZFg/TJ3sOF3Br/KLPxEYgyQAeurqz6GC92hRyKjolyyihPFhOhHAE5KFAoHwoScMfiKHgD0FLmQO/skLtxpj/mjaODvdjVvb/rsNDfHMXEziZoT+5IgU73BezCWb/qNCTamLahvnvcscZOFdHA5AHPUXgF8I7CYndf9LjQjiDefqKJ2C1c8A7QRLS7yyrDmE/6bi0KJhPzYig9XHbvnEhWAAyKd2AuZNEKtBi0IG1JXPoLcbxbW+UiT/gEjkPD3/kyxyi+aTjhhjmK+kZ7BG9D2YPeCrrU/IDKSAjajrQ4rhceiHKy+9iLYJRm4U/4vlikRv14L0/S7+5Rm/bE7hqHlfGOYfUl2pJj2qDjZufmrCBZWlo2XkfUl1C2DYlvoW0Bdh8RBx4EpRR14+4aFpIVmtXfmcoTdYuFPNgJX9qQk4yYw610aipIXjz4ZVSQfGdxv3nM1l8AvkpKkqaCpKkgaUITmtCE54HJD/+OnxDpCNlhrq5dv5pu3LiRrl+76u367AyZGBtP01OTvlsDpm58fNzHacEAtrWzAqnT5+6yVRs7BLnIeRPCff094d4N08RKPPgQdotwqTWMX1vqUZw+5T802OdnO4T7+WnqUnjOIh6UW5+IerbeDw30ptGhgTQs9x7FbVM+40NDaUSMIGEnx0bTuOoxhGBABDjHaXG8xAnCZjFp/T3dCfL+VAQ890b0Ke+RQTGTgwN6yqisQ6obx1Eg2ObYrZ2tzVAMwfiozBti6FBidHX3ePUw748ez4ohEAMjxmhU+GKlHUcREKa7p1/MZmdaXV9PaxtbaX1zOw2PjgkvQ6lLDNXaxnaaW1hMH96+nbZ9BBfCynYxPC3p6ERM0sGp8gOjCAU4Aov7Q87T/uG+j9haW1sXQzOb7ty7k959710xNnd8If3C4oJ3seyqLEVgK7bLK7a6emiXUGjB8NhPYczUKIzbVnXxKnmM6gkTCFggoHb0G/bihlFYc6JADoNKI4CwOY3yLPHsFgbATT+f6g/jzS9BALvnF5gx6oMCiboFQ9YZwpSWEFDD8FmgTrowy/ojzVLOcOEvACaSdMsFrA7ruMKmDMwsfYVLcPuEV/rn2Mhg6lVfOxMjvbu5nna2t3wefFeHvpfMYB7BFIrBhTGMY7PYMXJkpt1CafmHqEblUtkReCGsQNjBkQ8co4Uf/e7oOFY2HokW9QXSriNGP3xPlDsLdixQ0rMIqUjed18oaEZj2PmzG47FHsbNXLmHQsCMPX4ORCrkGbgreevN5QEcJId3GjwVAndwTJ2JR3+Pckb75Wi5LJG3lUI8bfCI+uNPdyRl2230bjf8w3gHCWmDB6ef+4Pf2WESz8rkePHOM35szx9HhIvwlJtjvKL8pR4yuU5Rv/wUnrBHWcFplFs22bMAj36nv3O905dxIydyUFM7Bz+zof0RahUUlpXiKLi4Z8P32rAy+Vh9UeZI7zYo2c5llJdHBsWlbLmmMjktC28xvFOP8FPJXVaHJVoVT4ZGcB0ibInjI7Pk1pLbohGFtKi7XkjTduFDZUwqO98go2O38unkIlqZfo5y0TzRzXsbdwWl1KZ8zlrP06Gehy3cFXKSDjQyHik+d41gThxGWSJb0zzEuFmO3gEH9GMLWPXNI3juapNByNQRx3h1yk470o+NLepY4ufq8GN8FrhgdyY2kUIDLrxf9PrFQ1WGTxp+XJbsYLefA0pVnwuI9AUDTfasQDuet5bv46LhUcDFrrmHX87oQobY4z3CCPheTo9DIai+zwCnbuoFIshx6H/QUtA7CLb7oan6+r17imOJUBxy7BbxW5izFF+fgeOjJsV4PFFvB+Lri+86O8jOeB7PMOEVEH2bcHU8hJssfqfHuNf4GzfowbcebuFbvpzy53LkRP3HXJznh5hT4lmUJectMS7G2Eg04kT4AgjgTRdYUB3xPH/YtwiO273TzvGogyBKzbcfx5H628aPPFzEeJKed40oD2gS8oCGLEdrzVy6lIZFr0KjoJRlZylHnv7kpz/x0UaUd2x8QnXSIKS2OkERsL3jY2RZiIBgGuXIhGj06akpH7E1Nj7qtlfxTEewe5q7PaAroE2h+aCNOA5yc2fL90twN9/cwkLaQritcZR8Wzk6SmXtVh8619yxd3jghTfrm5t2YxET+GF3hRdyHB67L3q3HjSXxkTKDJ2dTlTeo910eLBjmrtftPyoFSSacxGqb234eC0WmKC8Hhzo88IhL1BSudlBgtCdOytYlFHyYFcUeNg/OExbO+xOUZ9Wv0CBwsIs6kkbBQ2hYijuicpLOJ7Q8NAMKBpQELj30n9Uf2iIuEtR9VKa3L3SrzIHvRa7I0LQDw3mXuD2jV06ceQWygLCydnvLBzjnQ5J/yCc+x0B9G6FQbd4FdWJMhLHd5DonbkGoG60uxfEyK3cB0kfJJznFxUHZVNRjACUNXbmcIE8l8rHogCoCurAjh5wThjuTvnpT3+alpaW/P2MiJ8an+DottHU2zfgbwacgrfYBR9Knb39A++QP9EYRV3dHgpH/+4Tn4MyD4VK+Rb4jsGcF9VAexweNRUkLyL8MipIgOYxW38x+KooSZoKkqaCpAlNaEITngcu3/17InIhYDu9ogsm69atW+nWzZvpyuUr3m7NxZGYcTFhnGc8OjpiQhfi3syU6G92nAyiIBHhDoFtAZ7+LKhGoCuiP3Z9lFX8rChCORIr+1GqsKqsV3G97V5EtVeZDQ6msdEx5T+UhlCAiLEcU/4TYipR5uDG/SdTYiLH9D44OGAingsShxUXor+/rz8N9Yuop6DiHDiKCsF1j8rDOcejqtuU6sVlmaPKZ1hpsr2f848R1LHCbmdnO/UN9qfBoWFfRMgxWDA6MJkcZbW0vJJm5+ZN4MPsgC/Ojd6SH8wEwmyY3FXuF8k7SAZUPpgdhNsoMzhzenbuiZkMdo0cn7SYgTu28BtsZuZf+BN7ZYbk+CSOYOJYBO6zWF9nh8q6jypAWM6KMs7IR1oBk458AWErLJNZOtktEMCorjjiDgSjJX8YtWzXf+UP2C0/q3enE+9mzfwTkJ0bz5qpQ6SX0842P6uIJBoJFycYQZgumLZYrRYr1LDjFoyi6qMI7p9+RrrBQ4ZQo+Tn9OVAvAtGXhFfOAM3GOEPZV6vGH/30RF9LyNDZgYR3h7u75ohheHn4lgYQvrKPgoRMfcc48BKQJQiZoxz+aJUyFlDgEN/cX3MYLJjRIy/gtHGCCqsUFGftIBeZaUepGNmNJc/UqQO4Uc/Ik8MDHY8w25Td8/hyKuEx42dKggS+CZs1Pe88wC7GHi/y+7VrxozfFlqDlvicYRccY90a/kfKw/51ctYL4ef7sfRFuCAdr5of8q4/iG40GuyesHPjJtAkv0KHiO8fWppZKN3nrj76egNf0SOcVdF4Nzx9XTYbCo77tk/ypdNtpc0KRmgNzUrRwKGkNNtLfeqz+b3AoR3mYSvaLtoFyvnaA+1mdu65EukSNBp8TRE9oZ6+gbCyN/fifJytPAIL+qgN9fD6URi9Fpf2u1X2sSh9CRsHlswwo8+rnATXrhHgSOFYteI5jTNL90yvfouOzvaLCDuVMZZDeYL109k90Xs5+pTSsfiIqUtDNucU2alybn7jqX4VjRZUYrgk/EGAavG+Mpwh4/85XdKRTOQHkB9zoo7VfAjvzeCCxovF1vvqfeLXr9wIC/nRz5P5+X3KM2FMj0nOH4RwgO0L/BZSdbw+oVBrTjPBCq/7wLKUC/hZ9v1V0WpZ3gx84LbUAbGKnpcoGmgp6ChCv3EET8IaTlCh/eeTlZoq48SXsmG4lFjhVJgvPCcqafLIffc88ku5yrA309b9QiL7fqJ5mqUuWFrgMeNsDj/8v2XwHz3/BOqYeLPpaqHz2n5N8cHHNqFwpmvW2OYxgUK6DGQeZQnRn8sDPK7v+mYY8kn0hK+wBvfucYQx5HB18opUpCfK6/AJT4myhCG9zJOQI+YPhCtOT0z7RX5HMuKP0qGudnZ9N5776YPP/zQYz20JjuNURKwgGJ/jzvIOAL2RO3dERe8i2afmZbJF72zKxncslsaw5hOnbijjMU60O7MtRtbm+nJ7JN0984905+rqytWiENjcPyr7xtRvZmzoXcJv76x7rmWo3TBDWWM+ZpxOO8eKXQXSodc93TOPR9xxBbu9E1oevxRemwrbQT60FKkMSh6HWE97YM/9Cz+HC0G7hHKQ1vBa0BncETt1u6em6LguRyxVR07KqjTC9AT0BK0EXwIdBV+AO3nHRlWoJwKJ5pL+JbEa7CThbYgDRZNEQ+6g/qTTxxdFcdFsYOEPCgTuPJ8K3e6Bm5Bx0V/oR+aD1K9wDn1pm4c+0tch1FY6kZZCG9aQPOg/5Q/ND91wB5l5L7IyIfxAf5scIhFbB2qR7kfJY4FA9/D4qFwm32ifvj++84XhRr31sATWSmGYoY/KiF+hASg1TjemL5Jvp6TnXIofUg/djWxu6bb7r7PTPWzUZ424KqpIHnx4JdVQfIfv7+e/vpUd1NJ8heAr4KSpKkgaSpImtCEJjTheeDaw39gBhuiHKH+9NR0unbtmle3sV0fZorVaBzRAIHLMVsQvBDHEOZ7ewh+xRjJDYE//pjCZMJYhoIgmKJuMWgQyOTZ3g5TAhMDQxUX/7F6yufRtnW4PDB805MzVnqYgEdRMzaexlGI6InyBGZzcmzCShEUKjCIlJXwAwODaUhx2B7Otn9W3pMG4WDQuNhycmLCDCbpsBpvkDqIAQzh9qlX323v7FgBNDk1maaEIxgBDHeaLC+vpMWFxbSysuKVZVSdbfb4cYcK7955oD/u++BOFI4UIAwMCKsG3xczcv/B/bS7v2NBOQoSLnIPgTkCi8yok46YL6iMYLhi9RjAkQswkCiXujrjzHGYGUyHcA1zRavQNjAi3rWQj9hCiIA/zJTDKQzMFeGiJQPOxRMVIIxNzR7uKo/s8E8BxVL8/fDTcYrJELb8K/dGujx551EriKAwj9GvLipHMPhF3HPjCxPJhuCEMsYzwvDHu4WjPO0XAIMeq++UhhjDwgxyUSorH1HAjY8OW9lGGcRpp5Mjjo7IghIlRd9hh9EeyhG1g5UjYtgbghd4z2CaLcRRXL4jGF2veqUfEEhhKWsRtkdfqNdHJYuK5npFv8GU9q0UGdnQH1De8MQgnAmheQkHU/tUeMep7YRRvWzyO6sgEXJQbwQMVTg/I1wxkX95RhkOD2rlUZ7kT9kxsVIx6lPaJdo3+nCp78W2j3au3Akr5PDEFGVHFa5m13+4fSKtMPSH4l8pTeTGN8alt5SpmJJG3a3yy/WoTM7Hxi3pVo5n7qPuL9k13HijdwZEWWTAl9JEsOFdR+CWtqRNM05DEVNLm36X+1yYRrpA3Q74XT+Bi4YvaRXAj0x45CQJYDf3bNzxz/aof+BXrZXjsgoe5RBCp3avQO7RGGBhk779bsZAvh2V3SOgwiqFdKJnrCiONqlw7LzCGJRuEaBa2CTTgsIVO9+h3zVugmuFKfhiiEJBklNppGt7Ab3nMFQ7fgpctH/mW93jC4BSH/KJtnsqw3qZs/2pEM8ADSwVqGxKjPr6D7t+nj/9nxca5fmZoEI9t4JEneTputBHaskYAq36UX/lCFBwQD9kkQlCYGgVLl32Ku0+duGiIGG1dihHot30fUQq7qveUYKRn2dH5YuA2nXwZ66QxWTIrZCd+Qn38ql8HpQyELl8X/7L9uyZnxcB/1B0+D9DvETcKEuUDSO3Fo1heexUoEhZP64vYfL8qn97WJgvg4P/sOLDN62w/u7lR26MF4ztsYuFdArtweKfwLKT1S/zN27QJbQJi458WbroTRb3MK6QJotwPuZI1J++mx4+fJguzVyyYJojVVmEs70tOhRFguZGFieNjgyZTr9y5XK6dGlGdGnQsPQH5lgWyuwe7Ls+9Il+0cJcPM4YuSHadHY+jlC6d/dempudM61K+QcGB0xfQ4szF6ysrsqsWEECrjlqinqAA9/FpzkDYHerL/+H7lI6RVkC73B+qvn8cM8KA8KhFIImB0ukseV6xfGh0Gu+U0/0PO3DHH+4Dw0RxzbRnj3iIxC2Q0Mzd7FDemd3X3hssYIHZQB4oKxl9zBQ5lYM8VCAQFP5MneFYyEHQJswL/h7UJ197LDS6hQPU2gY5qFyCTzCfcIRj7Ix3xEGBRXu1InwZeFJzCX0l+g/7md6lm8Z2ij4ANHmCq/ILhfpEAa8MldRD+IB9Ef6RqkfCqWSd7RDj3mj/v4e5d3i+xlJn/hDg0Pul4ODw+439L876heE9z024rPg0aAn/LVRZhkWiJEnd9jQBhxHxg5X+jz+PGlrlILwY7QX5Qn8QyOqnorvdlU9adumguQFhF9WBQmAkuSWuv3b1wezSxOeF4qS5N/7wVJ2+XKhqSBpKkia0IQmNOF5YOLD/0zEKpc/H/gM4LW11bS4MJ8e3L9nZu2DD95Pd+7cTo9EMM/PzaZ5MVWPHj32E6ZpfnEh7e7tmvjniC4unmSnSXtnrGqEmG/tEDMgMyBmMHaRsGqK3SVcOtmZ+vtgdmLVo4+HEIPAudnsEhlnBwtEvcJwfNaoiOyRoUEfnzWg/PoJy6q4Li4g7Uq9HOMlxgNGt8urhltCYNbVbn9WQbFbZJILLUX4s+tkbFjMwVC/j+LqaBOjK36DI5A6lEbL2Wna392xIkEJpREzt5e8Yg1lB/dKLC4tewfJ2vqad3+w3R+B8PYOK7TOzER3dfWIkRKjK7ddMXJ7+4diWvvN0CEo54iDpeVlJBdiMMQUnrUkeDV2j5ycINATg+ULQcWgqFzc1wJDhyCgRXWEKTw6Yiv+kZVSMOMw7XFnhVmaYPjEMMHwWzAC0654xQ6XBkOFAYp7eTcELxZA2Gy9AA6fBfU5fIkWSZFH5BVvdrG9DtnbULcT2iyl3AoT5rqozqFwg2mNnUooEsg96lUEoJGeojo+z0YJG1AEIw6jd6chhtCrBbPQhRXr7V6t3iEms9/HRsBUDooJ7VdfREjAEXDp9MgMM0e1bW+s63vbU3uIWQ6RrbM306zw1bELLmDlqQdnSSPUhgHWU2WI9zAwq05TfQYlBqtEfVZ2VjYEQxoKCb53G/lZGSHGFiXHgZ6F2bUScD+EAfvq1zCzEV99nH5uIz+7RZii7CA/XywvphfmF4MgPp4hjC+KF3aHeKVmqVcWImBK3MNDDHXgHaF+UdLwPM3PEicYbaAoLYriIp51t/wucyo88+3JGn0kG36KW8OusE4jhPW4RZfATXa7ZXfHIQ+OVCuKjpJOPBvhMZEmQny3v7tB7qcYuoKMuwRPff88bScIVa9JWJWif11HK5CEIwz4kznSmBE7RoQ/BLD0b8pBvs4zyhGpRLr4F5dwfepZ1aMYMBbp8QyIcCUNm+zfqjggElVwhDFy46lwDqMnhjQ79NOt76axa6Rd4z9HXrUlDkr0yKk0W9XHUq7/ur6+zfPjtHN6nPbP9X2qB3Dc1rHyOGqJ47ZO9c5Ok1Pwy3iodEMJIqN0KQeIamGMVdueqy+fyZyrD9KXjx0gwKMW7/rBTm2orXeT2JBUcQcakd3+lf3ie8PyxUCMkcqEZ3YrlkZZM1Tt/HyFiqOWSmo5bi2JnL3TjbRrnl8VUJHqCpICT5f2U+316gvCHYewlXAoATmiiNXx7IBF6AndFKbHiyLw424H7xoBXxp4KBZ2boVoV//lOK5OzY3t6sfQCfRkz5QKB5kBTRG4JtfyFLiM5SvnJ9sV0e8Kx7hhu39zxJxOeXLMV+xk8ZudwzTsFyASDH9nIAf+cXca2c9lxsZIwd0SjBfyowLZhFIkTLGXotqN7zvP+4yZkYBwL5xCawAnmmcYl+wG/vQsi4F4N5AWeBbdGUqFHh9TNDk5lSanpkzjQqMwvyGUfvzokY81mp2d9Xh85epV0cu96VC04toqR3Rup2PNvQjQ2Tly4+qVdPPGzXT1yhVf0M4xSNDOzPMoHHZEz5MvAm6O8kJJQkWY02fnF3wf3QPRr9xJx9zfrT40pvJNqGzDonNFgvrILY5Z2iRvzQuDor/JH2VFEc6jPKDf4c6xV10sfBItxp1P3eqL9MfDPdE8u+wS2fOxb8NDA6rDiPB+lg7EP6yL7+AILeZT6PW473BQuGS4bizmAVfgnR0mZSEUygno8R3RH+C8KBGouxUk0MJqF9rQtILpBNEToiWgl+Io1li0tZ8XONGupg/AmPoDbcgl7e2dbVZkQfcAccdJu+kY5lZl77xJH/zHgqXYGcI8CM7wKzuKTHcDzHeKiyIDYyWM6S/lowK5j8rwvbOLg/Ixj9MP6e3gBNxBW9FnCU/d6MtedEYdhQsUW21tLJA6tLKKMlHv4RGOR1Z/FO64iwbehvgT6g+0OcfCuQzkpjQBFJbQe1ZOua5iWBQG/POdhOGOkh6Xm/5HecAB+OOYOGhK8ilHBpoGbipIXjz4ZVaQAH//oQbTjYP0GzeHPHk24fkBJcmEGLn/enYvu3x50FSQNBUkTWhCE5rwPDDy7t82oQ0hjyCVs37Z3bC6upqWl5fT6sqKmTd2Q2A2ZMePey/YLbEpRgwhPMQ9Kxi5h2RqajJ2a8Ck8OzuEFHP0UMDJtShs2ESYCRhJjjai9VFQwMcidXnI7FQZKAYGZDdDL+YEBgxr5DsEpMgNx+nIgaDM98h3lGKIKgOewgCsFswoHAwMr0i1r1DRGWFYWV1G8ci9aqcxLfoSoR6WU3Iedy7Yg5RAikB71phpR4KEI7K4iLD2Foed4FwDnMRTsNohcC+20cW9PUOWMiLEBrmjN0tMDoItFGyeLeJGPoQqHK8FsxhCL+5WUDFUlvhL0ZC9QF3La0w6TBwnUp3X2kdmUFBSQTAiFAOGBUYE+w0AAwV1grMf8EA5ZcaVEICQRVEgOuFNAROA2av8iHhbM1OteQEn5ZKCVP8GqaKqyfJun0R9IipBteFwWTHkld3l7pmE+kQ17Eb9eFZ0ha4HjIWhPLM7rGqPupH/+XoHh/lIOaTe0dGRziCbTD1dLYnjgnyCsujg3R6nFfZqY/s7mw5KxjNc7cTfRSlV41pVoYVDpx5lAUmGIYSJj92GcVuC/qUlR1iWL1bQ0+Ya5QZfKefUGpkv0p5Iua2HOlQlA2MC/Q/GOGykrIoBHhiSn8s+I32iNW0IXgIQQUrOmP3WKzU5JssKxsdJgtYwp7b0AqvWP3fyuXCMrRzwVF9Fw3NBYCzaOdwKOXCqLjZbq8LfnZS+lV723yWPYzTlNFb1XWqpywKUgOPLPq6FZpxRp4Wztmuttd4VdKtBHjyA5cNU9zBcTypfiO8jMYNC0T1HtnyzPVXO9UVJFaI0N60s9rXbQouMMQtbKCTaKQRThm//g2Qd7w7fk4nfyu4UxRilbKFK8HrqeAfY3CMI4SLNBo58u1RAp6RLnf/WMGtfodyu0fvPsJReOskDHkozRbVl5Wq3KuyinJE4+V+URBprNeonU715LitExmXTfGF1sC5/jweRjGijgjSKC7fwonwiBE+UVgeI9EGeLjeYRjRAcfXO+kHXrDYS1BZZCsYD9fGm6Bm/SLA/TC3WdQhw+fkW/W/Z4bSvgX09plZXfT7yoDK9GkKEqBe3M+y16ExogCN1mYBR09XrJBnpXo5UsuCU42b9HnGCsIjcLTQUW98J7QhuydM2+j7QFnio7VwU3iHkx9amHM9aMJPli+Xy/02W7EROEO4l99wt3cOQ23Y8WUn7LJQhkYtA/yWM7EvYRjwALnzGV70p5/GWElWJ+coSJQP6ec/wlNP3Mq4ancBKRsXnltwi8uto6aarzSuMEcTOQT13CHBHRdlTgplCWkQx/iWG/MeC4Cgf6enpy10RpmB4JpyMA8/fvzIx2p98MEHojX3LMhmoRFCeuhxLkaHNueINXaostP71s3r3u0NPcpOFPoC5YMOhdagjNDTXKrN0Ul8x8zXB6IH1jY20rLo+KXlJdGuB/Jr8/0lkyrfyNio8bJ3sJ82t7esDAEDzOf0M/ygY6Exy/yNYJ05H8VcKEy6ZO8wDUYf3NlaTgd726Ixjlx+dm6DB+YidsdwvBfCcjLyoilodNH64BB6x3SN8FLwzg5wdoZzBBn0CzjbVJ2jTURXkD/0RGeUzW2iQRq63Dsmze8cGb/wDNAf7Frn2CnamjTK2A/eUJBAU7aK1kYZQJvRR4jHNwcNxu4X2hN8kAf0PHMqeMGN9OhP1KH0GegZ3ItSg0Vl0EcsVkOBgaLEO4fVrvjTL1CCYScdDFDoMuZzei5pMwfx9C4yaC0ZaKxTdvMcwSvETjTyg2aFTqPKS4uLxg07juDL7K5Uo7xqZ6UDQCuCdx/jpvpH+dX2Ll/M3cWNvsOTctJeO2or715XPp4D1Q76Ma6aCpIXEH7ZFSQAl7YvPdpKv/PykBi8rNlswnPBSG/7PxMhfVNB0lSQNKEJTWjC88DAj/5IhDLn7kKg6iECFqIbwhWlSRGcnYqxgCkw0S4DMwDzAxNViHK278OIsVqNVU4Q1jAQvWLe2LY/0D8ggrnV6ccKrNh+zYXv5dissioMZUJPF5dAdlhYRdnIj9Vp7Qgy9Uf5IK4Jc8zKXRHZKAssdJSBx/WqehkUDriZWRFt41X6YvAg4K1MEQMS1VddVR8rS+QOUwWjs606t3V3ehv6+OiYBdO4w7jCYBCPywnLpY8A9e/r6zeTOuIjwoaNT/AFzjnii/ojBPaKMeFyZ29HMcWOmLEUQ0t5LIQGbzB3h2IYj80Iw3gjX+/oDAbMuxJOjszMgSvKRHshfeOIrcKIGCcqQ2GwcAcPFhZgZCeuy6ny0ra4YfRj3PMHvgDHx+Iw8e464GZo2HCvw8W3AEfPPpHSU2CHKANMqplNGPPMhMURbaEcAagLBnAV/KSsttm95BF+YehAYScnhQF/LtxZQ/ih/Dhai77ve0dGQ0HScs7Oo22f2b3PMXTqq7EbQ2Z3x0qVDrVTUt+lr1k5ojYLoQ39jrwa5cYNhYCF3GoTGHC+IRhUGHYEIjCd9CPaHDtPzvxmZWZRisDM0s/4lhFI0P60M33ewiDlZyYVhtxliXJVzLH87I/J5UVwUJQdMMcw8XzDMNccjcc3wxENHP+B4Sg+wpZjF/guOPYOwQnPMgb0a7ywoETfT09PHKeBoMlCAsYXhCCd5Pu04iTaFtyVNgtjVArCIhc/A4RfFDeOn+stHIDz+ntLS6ONLNWmZ7iPxHgR/Sq/yxJlifDgkw/Wxz3xVJltZC9lD9w36lLqVcrAbhGekbbenV/NUKVTvr0oF4a6I4ABHzH+yJRxSE9/HwVHoIJoSks/tpf4xMWQKHWyn38DsCuYTAPv2RVvJ1fKGS6EJQL/+sn58fQKc1wJmJ0LNNLxJyoTivEevinhz8qSglPhqJ30lZB3xmgMRXB0qLqvagzfk/E8p3f3F9LXk4x5ry6LJzONmxeOPROew65y4ic7Y2t555L3YxWQXSFVYXkK+KptlLa7kSDaDBPvAfHCr/15gqpsN1wI/4sH+hh9rQ7gqSq4Gym7AYTP9fxUqALWIXDuyuSoVX15GC+0eRjAfeaLhufM4pxLPj4FcpUMn2anLp8VBii4QHjMTlrGWa/K9lgYimXGYH9bzBHqz4ztPEPBHONHUYh4nldRSZV3vqGiOEE5ggGMa4yA5nHt6LN+RF35bbTJ0xDu9s5hqAvJh5N+ZVymuj18/Q7gxtjMK5h6Op9QGjMGRz0Id5IO5YPQWnUnDPFUZlKM+VvjA/WW3XkTRk8E/FaECBgj+Z6JxFzDnEcYLwqSY2cngvXAb+QbefCHG22C8oK78ZjbLl++ZMUH7Yagme8fevqn776b/vxHP0r379+3cgFFCnMBq/PX1rlbbt2LGTo0H6BYuHr1Snr5pZs+qos7ATtE9zI/Ud51jk4S/U55+jSXsnCpS2U/1tgFfUp9DqAfNP+z6Onk6MT96aWXX05Typfw5IfZEe1CP2OBT29/PlaLxU1K2/1P9Cu0jOut8Q8FHrtJqB93jdD/oH+2NpdEc0DbJu+iQalDPTjSivv42KUSQvZIl4VQ0Lfkc6oyo5CBtgl6NRmXKJmKgoTL0Nc2tzX1wQ9wB0nsmjAtrHLQvJQdvHgXrPIqafHtYAjHhfa0KzQ9QJ+hDKTFDiESIi8WndDufHu0MTspSJ/wKGcoE/wB4UmLOsUcFPyV+16eo9xfKAj5QmPJnbjQbxjyhvYCoIvgrSg4eYA/0ixpMJ/znVAmwoAL2sP5MTfKff9AdKEMcyV9kN3W0FbUE7qSBXDcmXjlylWnQ9HoV+DSfJ3SI0/wCO3Jk3fqDT5ot7MzFoihXAxlDYb0WTDkxWTb7Mo/cP/AnS8a4zEs/dvfI14TXiA4/7d+I9u+eGj5d76fbf9s4C/1tqf/4m+8ni6P6UNswnPD7/2HP0l/f4XJ+cuDv/fXr6Tf+82Z/ParCbfnd9Krf/hBfmtCE5rQhCZ8Htz62/+Knxbg8ZcZPFO2ei8COFlNcBNGPGIF7GCwt4jcS5em0yuvvpy+/WvfTkPDg2YKIPZb2OItAhyGBqaNXRYcz3UsxgzB/aVLl9LYyHga7B0UOxvMZcs5CgJlmQVOytWEdHtLEQKEOwJMb3HnLg7Fa68KR4FDQQIT6jpkN+pEFbnYmnqHACjc+LHyJx8xAWPAGc23791Lm8eH6eatm+mtr309La1upbv3H6Z3xdju7h6lhYXl9PHtj9Pc3LyZGxjOITHFQ0NcLM/Kwak0I6aQOqysrKYnj2bTZdV7aHBYTEtP+slPfpIePb4vBmVL5Q2GR7yOTCgquI8EoTar/2B0wC3pBrZCYLe3x/0lYozNjMB4cS+JmE7jLhgxcIC4oAhEAepZDOA05WfBAGHwi4D2cxjHt616FrBooXqVJdt5OL7/a/GUOHlHmjVD2+FvcxE65MRlzAgz2mFexVjR9twNEELuYGapAkompaZY5AFuA1/uEQqjJrFf1I58I9eWdnnIH2iF2cvxxPbHziW18eig+jWX96ut+3o6U3eH8lXko4O9dKj2oL3UoZKw77iczyyLmV4fA6Zn4D1K6KcK7ZX+avcQYKO4CH+ECKzco4y0T/QVR7N/pCSDo/5ZydfWSl31p4qaycdL/uSBEAamlCd1pSwwunynvNOX8EcwxyrAEOCzkyXqQ/9EwYhBuMG3SN185Au7wXysnphq6kreKgdKopXl5RBMq37g1eVTfvEdqq4y1Js8qOv+EbhrsTKGNMCLv4f9Q+/GMo7kjiI04iN8DjvhYx01oF/jO97wdnjez8GBvg78ZaJdamEcDsCd7zPqjz1wcWqBhfubwlqgp79QLiBoU/3auNAV3FMfpZbzoPTxTSq1nDftFeMfgnfwIH8Z8uMbJozLpDIwZhmX+qN8ToeQ/BjkpjhR5lMf9cW4QrqUIcIqnfzFUUUXLa+Ip5+5rym8FWbCUwUK4lA8s8VP8K8HOGDUIc0A2auwPHnJ9nikU+4PACty4NshNwtxlX8rx1nJo02mAz/hqb+zKw1qTMTuXSOM63qWnSPsWPQlsBofqfe+2mNRcQ/JUf+uKjjnT/V0xvqPFfeY2Cnm41qULr3JdRJEG0T7lXjAieLuE8T1Fi70JCztf6w8SltwF0oVV33GfVEQPav8AHLPZfSzpEd5n4ZIwlCzChSPMpEdrzyVRvSbBpC2w+bfsAkcL8KW+PmnBgpdMnX4bDGERySfU9VPY4y+CCWZRoKfD+5LBZx3vBO7NMUnc3napf4e9pJuPJ8On0Hfys/aQVJ/OiW+WaVpIX7BRwb6I/2OMbeYnm52wcYuEcZh5jzPd45PLJWBMoLPPFbQh0vaRSkC+Bg7hXX+DopdbSGa7kwOMR7pu1daHq8YZ3iStvzc74inBD3fAiTAw79PQW7DUo6ARh8oYK+nEgAX1Jl8bXAkL+olYyEs45LmGH+fIKMt+hR18JzOWCo7Oiz8fS+e5jpW2FvBpLhBOyHU1rwofJNPjN0n+v67NTdqDNB8yLzOInl2LzO/ER50xxgci2N6+nqt5B8eGfauDBYBTYkOZLEQdDG7kpdXlkxffu+7f5Y+/OhD1/vmjevp6tWrpiOXlufSwuIj0Xa7pjemJibT1772Zrp181aanow7ApmbqTt3fKHwYDcyxxlNKOzQ6Gjq7ul132lt5ZhWFg6cp/mlxTQ7P58eP34sHKqu3SprX79Hf5QHGxwDqifvLFLoRhHQ2a4xlIUU0B+hVOmVe39vF42h/iG/o0PRZEGfcsQhbig2lpdmfbyojw67fMU0PwqSjfWtND+/YMXQzvaem9R3YQxwX8WA24CB8+T4zHf8cV/f/v6RFUPcBTg8NGz3x7NP0sdPHqYD0eiM0SzGGvRxpxwP1e3vg7bZ2933kbbsWmFnNourvONX/AmdkMvJGZfBGQszwBXlh5ZBSXGqepe7O7inkLjQO+sbqpvmfro4R1WxmIk8mMNZJDUxMe7dK9BvLFThewmFH/1fkfzf4ri0w/wcd8LsuMzefQGNJjMqHgq8k0bsZNl323rRg3CL0oWdSfQL6uzvVLQR5aG/E//wkKOt9j0fwkvQR2+oz1H4LeVpxSrfueKSD3VF8US+KHvo39Cg7EZeXVt1uNhdxffHApB2tzPhKNuA2oC4NK7+nT5l54XPnjqy258doOwMaipIXkD4VVKQAChJ/r1/6Vr6y6+NZZcmPCv843eW0l//rx7mty8HmgqSpoKkCU1oQhOeB2798b/qpwl1EdQ8DaJQIWYBO9k/C6nEs0DUQuj29HSKCWBHwqkYlrH08iu30q//+q+LEWQ3yIAZt1YxX50Dg2Z8YCbOTs68SokVROdnLWlyciKNDI6m/p4BM7AQ3C3nIcwzk38Gw4sAQEbuQfSL0eXIHRWmvaMtnSBQa2Vlf4iu+FOhVY0gygPCjToW4ZQVOLxnBpqwGIRiBKde3A9y++7dtLa/m1565eX07W9+K61vHYkpW0h379xNu7snYjYX0/vvvZ/uEG59zQziyAirBkNBMjM9mS5fmjajtbq8mh7cfWgmb6BvMLW1dKbv/+AH6eHDuyrtrhkdylYAJg2GHGYFobBXpIkBisvwY3WXV5PBvGbhBW1J+YkbQo5AgjAoHCHMqJBSWcFVtlSAFawVcBj/B67yi98NetACmHpYeymCbX4W14AqDH/4Yyh75aNy0CTuhy2pW+mzShxmsL1aJSjm3weoR3+xMEDh3I+cAPgAP+Aj8EspLeYsaVssmaEDHFJ74ZPwFsKfp86WMx+hRVuOq33HZGCU2xDoqu3iuLqDdCwmlG/Eeak+FuK0UbYQwmD0anC/hynF0DcVp3pWfRNBewhgUGDAfMKQFgWH3y0oEvaVNvVpVVlbEox7CJhCwUBVOG4izsImHky4QeFi5xeCII4Oy8KjzKBHHkXUSLXOU5fcWS1qPOmXfPjOETwhQGHVYVzeqriqO/jZ3NjwKkx2RB0fczxFrGxVyVTXqLe/fdc2pd1D9W1ZKQfOrISN74HjwVitSDi1OYa+o3ECpUgA7vQL/ukX2V1RwA7h2Q1wcsi4EvlFGjHO0H+qpyIVv2LKWIjhO+R7LN8hYxlxGUfUxIJ2uUf63D1Bu5CjauA4KHS940A4dB8+D4FW9Av5qQzE9SiHxB0gTg5D7xAmHcf5uEUiH/LGnXyOT2IXGXgmrygr9SOFwAHjOpJMoqLYw5AP9xZYEa04DhnBnR/2ys3L0HHgu6INMlBu4jpM1IH8w+L/dNwe4znu7eRJGgguVe524+Asdcq9SynT57mLaqgHoRDflExU2/ERavmbVNsc6kk7HQoHqwrLDg/3Ctkpgsshv1Ie3D3vCEdx1GPsTnM+uR8R1gJYJ+BsjW9GGM1wVb2rpywInGgH9w3Vg6fTAa9KgVh0F3kZeNCW0Y4yemIlHLh4HgCPJFjq6Hyz3UAWPMiDP3lVfe15gXz4qSDKHc9iV/+n79XL8DMg4kbkC2UXVO+1vAnJCMUzXBruhsqS41bAe+An0i0pPh0OwK/hXiVZg+JWnozDQOlTmFK3usK5Mh2sMueblL/i2ciOrfaFqb1kz3jwDiiexPkUO2XmSXhH0fjOp0t9aZMYj6OvMtZ5LCr9VU+DyyBwAhG3lCbKF1Dyzjk+Mxg3eZyKtHlGeuTNnId/ETp7XtO3StZR1nqZY+5n/u3VuNHTGzseUOCX8Cj044L79sSO3WPNUwjI4zjNLo8hDI89rbE7gHn4WLg50ZhKIn2i+TjaCsWI7/UQjTs5OWlakEUR4HF+fjbdFb34zjvvpPfe/WlaWlo0TfjyS7fS9NRUevLkiejKe2l59aHaviNNjE+kG9dvpm9846107eq11N/b790VphXVYChHOPaVOXF0bNwXuPcPDqlscVxUO0fRenxJaUU06trGuoX9qb1bwzC7J3bT1vaWTNyxQRz6JcLtzu6Yv912pk0OPRdzPO1AX5faR9+wxtb9nQ3jmn7bozi4gyvme46NQqjOHX7skGHn+O4OypOV9ODBA4XZUl2Sj/pix2hbaxyZiBIDO7u1t7a2097ugRUs7ELhcvHV1bX0eO5Juj13P+0d7ruM7EBhpyo7VLnHBZqLduX+P3bXstububVDOGE3CmGYGx89eqQynKlefb4gnzjgFKUFfQoFx/YW5Ty14svtKfyyywdaBpxB7zDfg0MUJISZmpxKB8w/h0em4XGnTHw/QatF36Yf9ilv7qEhPvinPtBd0GHUh3EApY0VJKKh2CVSjkV1fNGlGMKRJukQnnTYtY4i5+ggdtBQVhauvfTSy1ZqcCE/fQ3acFvpE490W/VtcFwZ/Zwd/dQfXGztbPu7K3mBL/B3pDjQ5OxM4Q4Tyo8CDz+O9oT3i2+6xfMyu7CHhae4uL+pIHnh4FdNQVKgKXh/fjg4Ok09f+vP89uXA812aipImtCEJjTheeD6f/wv+wmRCwFtJUlmXkXvVgAhi7OCyD0YTN67xDQhOEMANTI6KEL7ZvrN3/zNdOPGNW/9h5Du6BtIXQODZlhY3QXnDDPGThJkOzAQMHu9MCkQ2SR/GkIiBGhtCDdzmVCuWHAsE0f+wLSKAWRLQXsIGto4Bkd/JU55Up1SJYh+mArCU08rF1RW0qVMEPREg6i/e+9euvfgftpVPV99/bX0a7/262lv/zytrKybkdnZPRFjNZd+9KMfpQ8+/NCXrbPVfGxsWGbIiqJLM1My02Yk1lfX05OHs2YQO9q70sHucfrxj3+cZuceigFhq36UpQBMB6v5fCySmAkYU47mQkFCeVnNBbMCU4YgA/iEgkR1BAu+o8C4KZgQZGvgO+xAscLIAHV/mCG/215+wpseZNFhCctf5V+384MQBqYpLvws/TDSV/lpjBy+HKOB6RVz2a02Ap8cB8BxaQAC7zPVHaEmmOAdHFnQoz/38RwyhD6nXsVLFenjHLVWlABuATOvypsjAwirdLqVVZ8YOo6IGh3o9YXsMK/nJ0fp9IhLPpWumE0M/cx5KC/KTX+L9BEwn6ndxDQqbQQdhI0+iJCa8ih8jsPKWJ4IKzgygXrDDHMcBisUbRezW5QZZSWtCqXv5SDSVNmpP/3JKwAPlDeCe7nDAJe8OlU3VhXCjPf1s3ISof654/DkPfAewuJBMeM9KhMCAs6VZocIR05QH8YKyoPCBYEJ8Ww6uJwWRRIXxHOGdbajMBEeiRvoR9jVlrYPEG6rRZQ/SoRgtGkh+nmUGzuqA387LcJxu/qF6oQitaU1C7ZtEPTQzyIuPYLvZH+HIyuiDRAelDs6+K7CsKNH44aehCFt8IEQwd+myo87wgXeY4XngcOHgEa8wX6MOW4j4cFpqOTHtIniUicUQUVYzLno3kmid+9SUL3Jg3GQj5r25MhBFFQov1AA7BzsgSYBHTe+p8CT2hHcKa8TFCTql9gJSvpWxqEEsQtRlEde6t1QkHCMivJD0EaZ7Kv0sTuhxrgdyo9wV1SDw9udJ36E498/2V35damubSFwaVe9W3NdO1T/DhRF+lOQ1K36IcTs03cxKEMYMNqmclMnxg8rSBAKCTfgB/wdKN014fVEhjjGUVUHyhKFoXdEH0II2/hGfEya8o5vLPIKA8r4YRxqSUfMmxmqpPWkfT3+6Enf8xPjcDH+1e2OC54z8A7e6cKUzSHC0UCcOjztD5QyF3sB4yJnxbfRqjbi7/mA8DnNer4l3YLzeIv7Xp4u4M8A4j9dT6DuVuzkVBQkpQyA65X7eNRR9uwfccMUO8+ny1mSw93zVYZaNheg7u4FJ+5f9OPoXyE8DXfGCcZLhJPYW1v4Bg+VSJTWTZXxSL+r6qu+pRcbK11w01PdpbLTayKmQEGxu370J3frSI8U+Q6x+5ntGAA3vqkqfM00yqlnzajLPxcQh3o4Xf5K+krdfipzfKchUOaILIT02A05PF9VzHmiDOTHnMSdDj297D4jrQjuC/BlwLnHdCtI4ogiFCS4tQub/Z09dici4zfutF+vaNpyX930lUtpembGChLK6N2Pmis++OD99M47P0rf+9730uLCgsv08ssvp8uXZrwDE6XB0sqjtLO3bIXA9avXvHPklVdf8R0k3cqbOYadCigN2F2BsHl8fNKr9tlF0sERYCofeGGXLWVjnEGATTnAydrmblpa3UiLiws+nou7y7wzV/GgI04Ulo7T0dFmWh1FydnJocdB5vHebuFcmEVBsrO5pjlvT3hgxw34igUcKPaZJ9fX13yULrs/rly5kg41r68sr6aPP/44ra6seafI1WvXFLfbduJ2tLFDpt1lo66HB8eOOzM94+M52cXwZH423Zl7kHaVNwAd5N07wygxhpROPgZ3e9c7M9idc6o5kPmVMF1dPSrzmel5PmHisqCL9lxdW7fCgZ1YzPHgnLTwt4JEdSQMcz3uHEFl+go86rtlxxDKrX3FhS6ijerHawH8EteX3cuUI8fctwSFZoDmx428THccKk+3I/NAqxfqUFbv+AHv+tDIz/VVOOhHdgERh3QoP3wIO5agW1CQUBqOXyMO+TBPtYvHcn+AjtF4aXpN4fmi+I4wlJ++Qn778odHoZ1ZzEU9uUsHf/MplFnhoanB1cjQYJqeGA9lY/MOkhcPfhXuIPk0+Dt3t9J/8wN9rDuHqautJU0Pd2efJnwWwGR/2Ze1N+8gad5B0oQmNKEJzwMDP/jbQaTLBKkuDtGv8WbITCOAM8wPBHEcN6J3iFwRxSLxzTzGfQOjIub7TAiLz7FwE+aAlUOYEOgjGA6imnNsOZt2b3cvcRnjgeyxujzOh2dXBe/cm8Bl5EesOle+5ImQiIt1Q6QUxbVQQJZG0WGQRZArDEJbryJWGXA7Vdrk7/xUD+d5Kje9U5bVtRWvXtvc30k9Yj7Yps4KbARb5MNFnTCVc3OzaVGMzfb2loUdfb3dacDnT4v4n560ggTGF4EmQr3h4RErLNbXNrx6cGd3S+XMxwXRHrkJAuchpEVACnOFcBrBCcwLfjYwHI5ErVV//ZVWrdx4FKeGxdYqbM05RwuovBup2pILalf9l+AFSl9ynRyh2DNglym7HlxGpyX3XCdqUoQgbMfnvgEfeSM8tIpxaxG+icfqe6/AJyfFQxhQ2h23SJ9nKShpo7yIfFl5LqvzOz3jEk+1h/rC+cmhlSTsyOjrbk+D/d1peGgg9feoHdoVgf6nMOk0vgO/Kx53whwdcd/HnvobfTr69YnC4neu9Fnx3t3dmQYHOIphLF2+PONjNl55+aX0+muvpjdefz29+cZrer6WvvXNt9Pbb7+VvvbG6+l1vRPm5s3r6eqVy96lND4+mkaGQyk30N+b+tUHMb7Mt5ezvXtlODu8298qd6ggTMCPIyW44wPlEGUCf3x3lDsu1DywEITvEWY42ka4o796le2R/X3UhuJxDAfKJ38jSg8BCwIT2i+URny/fEPCt9tFLUE/9veuuEofwB0JDUKecmcHdoR9lINvmbJxfjZ20qUOfB9egY1yRnVkt1uckS18qO69wgu46OvrEb76vcpzcnLcY9fY2EgaGx9ze0wJrzPT0z5CcEbf8IyefMvjYujHFZZz5a8I/5evXPFRGiiG+bYnxrOATHGJh3uf2oF2ph04N16FTacqM0J87ODK94zkPkg78BRi7F+e1B1FAH0XHIPvY/qZxsXTc5RLfF1h/K35W1Beim8c52ecEx7fiH5kQ6UIzjH5e+GvJkRW7/BvuKC8oa+QU37yLp94Fjf8ceQHN/KKVzvlp43y4rQzBfP3a4UDRr4oSrjgGbAAmb6q7x/BJcaIE0RNYmeCV7yqn7impK06IQQ+0pihjuIxJeaLokzKYCTw9IvL7PFE7y6SnuRRRpd4Nuz07lOHzfF44q/y8F7cnJ5zoDVz2tnFkB+uNeH1RzrEBepFjkARJbAf4Hf9xHsOhH8OYL9i+LM9P4kVlmcyBK3eBdSv8sOBZw5UwrpEdn9GQ/iIItOoJwl9ot5hjX5EgPI08F7CFLcCgZ9Gn+Adh3B72kQiOY7Dx/NpAxQ73zf9DwGoDYJs3mtujHeMe4x5tDxzUtQgl5cq2Bp9wkb93f1Lrs6TQhWo2wWEivQu2suvH4qiWnqO9vdSlTcUOuRZz6cqDw+5GUeE5RkhnwsKfkmPtN33nfhFiHyB3FbY5FZoi3hXubLxeEuZXAd9VTkB6DfTFsK9cSI/wqEwQFDstBT0+CAUro5HWrQXSoEioBetOKY5gQvFEf7SJmvr61YI/PSnP0kffviBdy2wep85GKUKcxf3diwvL2ncOkgDA10+lurKZeZ4jpaa0Bwy4EvQd3a2rRhhwRFtzvw2PjHpuZw+w/xogbXSO4DuUFmpG7jEjyOaVlbX0tLyStrY3DD9Df0LPWQ6QGlw3CzHj5Gej1JSXPbHgRPo5NNj6AKOMNT8rznIT73TtymPF1qIrmAuPtG8zq4CDMJ5+gKLk9jJ4t0KsqNQ6GBhAApoiHuaTehlQQfCdOLEfWYoKDjO6tj1X9tat52wzE8oeaB7BvoHU093KLKOD6EVoMmg62j/uMuPJ4ozlB/Q1ygZWHRCs7JIyso2FYPylztYWDyCIoL5B2VI6Qd8F8w34D3u5ejxTg0UCsSH9rGygX7k3uYiuz3cF/UHbwIQrtxPR58jX/KgnjYqC/mQQlGgkB/Ht1InwkY7i2+SYZFAHAXW4jqiHMKw4wYFkXks+sv+nu+3I236Ff0aRSJ9FHqR8sGLQWO5jLls4ICFLtSfNNkJRbmgNbhrh/Jip7yFzqNfjaiPjI+O+jttKkheQPhVVZAAs8dnFvb/hz9ZbSpLnhG+7MvamwqSpoKkCU1oQhOeB/q+/ycmog16ZFuG2htWEcEmbE/jYj1WZbH6EqIYYh13zilmVRfnC6MY4Jzfo+PTtH8UShAIa5/TDzPBSmAR0hDJvjxxP5QUrE4iLEwWaaIUQFBbrTgX0Q4TBuNKeeChTs5ymtRFxn6ZOYAhwY+0INDJD+IehizKzrb3EFyTNu/Ux2U6jHOdN7Y20+rmloXKbK3nPgGYsFil2C4mdSc9fPAgzc/POzxEP0Lv3r5gEKenJn0PCeFj1Wic08yRA/NzCz4mYH9fTK4VJMGo56rY7pXlMmaiLDBhZV6n3cuKLPBEeJgfN1VmLAuEgECGQAVIP1vrYQO3DaC2gDFbvIibXz4zfPHXs4Sp2/1QUDN/wouLaFAIMeAIg3HC38KJXHcE3uwc8k4JMW8IOAhIcjllCxstiLQt0rCv80CAEsL5EAbA4OFFbPoMuDyxUUdVN+fifnZMdVg5MiTmuL+/N3WiUWGFOsqDIy6dbCgIzk6jn4YdpWKygIF+geCgv69XzClHz42kSX0v3Elz/drVdPPmDR+z8RLm1k2fD339+rXwu3HDghIUbgjnh4cGrYjkYtf2duFP5Xefpwz+dkJR4fq4ThmfoMAgHOi3rLhFuIMsHCaWb43vwspMfQ98N/6GVCd2UpR6cQH9sb9rwkV9/e3mJ2G8+4b81UdJA+VQHAsR6fK9lW/SF9nvx/FkoYzhGw+BXAjn9P0ImbRnfL+h7CQd+hZCO1Zu8n35qJQspADnMPkcnYIbT68U7umysIMz4mMFJruzEOD0+y4l2gdhDJfrojRBOIOd75ojIS5dmvEKYc6Xj7AoVia86pdjTmgv3sdGR9Po8LCftFt3b7cFTwiiOrrYFYYAojv6NZ1N/ZB2CtwxXqofC4eqZCjy3Hxqb+EAXDN+oWjR0IRH1chOg36R2xXliHdVkab6Az2+fJP8GeisRMwPfu3EN+o/5273oiBxyMouwF5/VuCEwo0odhOQkY1+2KCCn+rbQvtTvnBWzsqf+QejPkGf9Upl2ataKDxCmlBGYHBVev7glbfCHutb5KOnT9GXbFyAi6UtQDpOxf85vWw8zuQ8YszByF4Mfg4TZXFKegKqXdRZQFjAYxWG8lb+lDHCOyYfql31JC2nFyYnZ8gphPkUd37CjzE48rC98rcvtmcGR7HloinupX5+zW4A1mcxAVH/Cp56bYTDnrGWcQ5U/vWANchFrKAq+1OmWGzP4LjZ/jTU3QPf0QeZ/0JR/7QhZMTiLoxTFCS5vUsfcuX9H27FAFV+kdAnIPfqMIpT+ibRcxKGqjz5mylGLv5OyQn/KsfyKPGyAWrJPhMQLeLmQvlRT6Vmp+x65Owdr8Kr/jzm2cR3UtqAWH5XnZgLWQDEnGNw2FAaWLjNWKNx6XBvH0/PScw5HFXJbh+OqUQ5ws6B8ckJ3y2BQJz5jXs/fvjDH3gHycOHD63gMF0xGDsemNNYZMNui87O1jQ5NZJmNLdwp4jnEBmE93z+a6uraYPjnVixT56KP6r5B8E8ZYY+9M455kfZqQOKZOYA5tj1tbW0sLiUlldWXTZ2b5rGFL5QpMTYyvGa0F55zFe6WJlLmO+5bw2aAEU9O/cYshDos/hgROVh0QCKBPB6ojka/Hju7VEdVB7c4m4R0VCysyPW83NX7Ah0nxSvAC1CntCAHMvLzgeULNDsXJy+vLbiRU2Ujw6A8J65HH6E+Z8ysTiLevticc2B6sHGm1pdeSPE31Pbxx0mKFXID7zQFygL4zftQ3v7bhaFCYVWKG/od9CkhHFdVYc4sjSOZYPmoXDsXHEfMjr9q6fmOuVBzyUu9tLXqm8t4wN/8sCgeGHsoL7gAx7FaSsc7QytRh2KkoRvlfpwfwv9xcfDqsyxGCYWhe3s7joO+QCUA3qHsNSJ49JQSvkePbUH+VG2QouhZDLfMz3tckBLco+OaVLmdKXJghqUUihqxvSteOGZeMOmguQFhF9lBUkdmsqSZ4Oxgc70zvur6cM9tKVfPDQVJE0FSROa0IQmPA/0fveP/ISIDfZRpCvUa/AYFZhur4DjrUJQDcOOCaL90EQ8W/tZ5cZ5t6RxLEaSS4Eh5stZ+RYGWCAQhLwhPxGIctSNBVKyk4gZDjEXMHunevJusLeYJxQr8iuC3CJ4NXMoQvzgKJgD72ARc7S9s2umjDAoZMw0iYgP5UgIbIsdxgxmYVHMKMcUwCScncGsxCrD09OWtLa2ke7cuePLIlmJF/iBaYlt7KwmZ1U66Z5QNzF84GF9bT09fPDYK9d8F8M5K7YQXAYueBCuMEPGHYxrxj9MGULk8IPJCibfjFZmpgoE8yVoOBlwtU/2Dmi81ONVUZVuVUb+Gh5i3CP8Z4dt2Pkn/VaE+1U+OQx+4rZhvmLHTDZdXIbemTpVf/xc1hyXlDHgyXnxrrSKUKe8BzPKCklWGiodmE/lBe5L/2nrkL+YX+J1drR5NSIXf46wc6S3V26d6UxtdsBqO7UfCi7s9DMrDNR/KAeCBgQaMPQIzG/evJleuvVSeu21V9PXv/Zmeu3V19Krr75qwxEbN27cSJcuXVb4+IZYtQfzS7vTf7y6T8zpxuZmWl1bS8tLS2lhYSHNzc2lufn5ND8nMz+XFhYXvTNpdWXJ9+KwShPlHf2e/gYjTL/fP4xvg++EusM8w1gXoYrr34kCJoRFoaCMFYzgEibXyhDjjb4Y3493jB1EWTkag3y9SlX50lrkzXngcXb6mo934MLV9fV1uSEw2bPghzQ5R536k19ZrYjACcGG217/3kmgcoLr/oFBtdWwmW8ELn16x45Qprurx0ILhDB+WoDBRa5xVnvpQ85DeYJ70kWog6ADoQjKDL5rCw1kUKYgVOE8bxShV65cTdeuXXN7oyhhzECwxRnyHA+CQoWVxV4Jq34xOTWVJian0tjomFeb0l/5pmMsCqECwpryjVNhKytU9+j5GUI6ZfdQOKrNHKBFcen7SsffBvaop8dZ6p3f+Y0oepPFeeDgJ/nFnz0L1KwNrxzKdsqCPcfOaUWYxrvd9H/WgiIhxjuUIxbWq27qBaldYWgbdo90ZYUp3xi904qIClfMH7LnWhG/tKm/JfXnFsXHrVGeCgmBZ+Ol4DxDDuagcifPCAduG+EJwjFbBIwg/ORnDdjR0si/YUcp6J1SKp9NHosqAbXalzairk4x5xvWnIfT5KFnThc/55TfLxine9FuzdRzAvELOK9sCpT88kuU31AP/XnG1f0MCH+ALJyNftyH9KzytjuhCpQEeTYSj3zCrdF2ejrhnEQtrUYefsPB73bA7lCfBLBA+pgy39tofC3jLYpl72qkX5s2ynEoT2UXZLvTLRnqveyi4a/Kr+qzfHP05zIeRPzyNLgKkWBVT9kJw/dlIzePPfl7K/3pIjz9/vlQ8qLsF+Jma/g13IuN0rk8lCWnUcZAcBvhon6xUCLGB+g6lCSmCxpBXB/7IzDX+9E+d3FwF1p36mWhgp4c18UdJOxIZHfh+MSE/WlD5ud33303/emf/nfp8eNH3gHC/MKOkFDO96md40gk7tsYHOpNV69Ne1cFu0K4C4M5h/yZPxc1x29orkRIzdzBMV59modUSQvOOY5SlbYA3EfSql6Ml+wOgHZ4pDIsLK36cm4ro9VuzPPU0eMqdBf3kVFf4QecgT8fs6XwlPVgb9tzNE3Q38eu6X7TLRPjo95BOTU5TU+L/qu5rCxq8XFNKieKCerCXE9fZ57t7xtUGiPGOYoM5kDvZlB4jt9C8I7CyAoSxdsUvhZWFk3HoBgHmLNZ6ICChHYBOF5rl13qys8KEuENuo72BV+4M8eHIqDTZQNX1N9jr/tP7BKhrQgLzggDDgCOfCUMtDnKIJRV5M9daYE/FA4xrheFAeFxL3wRnYvxvigfvChE+Cr5l2/U/VKm9FmUNqYVlTblQeGA0ggajB04Vl7IjzqzmINL7FEE0Tb4gT/6nhUkor8oG2mh+KMtoVewQ8thKCjtCX7cH9RGtBM4R1E3OjZqeo/8Sb/UlSe7eKg0fZbdIyjUUHQ1FSQvIDQVJJ+Ep5Ultx+L8do9Th/O7qT1HQ2c8kdoXQxKg18lONo7Tn//4U5++2KhqSBpKkia0IQmNOF5oCcrSMwEivgOoZut4ep/v+QwMiLIYZYABMnBWOVVTyKmIdARBg+JSers6BL1LoK9vdPEPoS0L120UIv3cOO4gPCDcQqm2ivYLBRSXmYIULCc+Mm7WCc9TsXoHKejEwTS7CIpK9eDUOciaB8RJOaAY4IOzSRwTwIrpHZVHYQR7GBh9X9ese5jA8SsnYayAvdjue2IYUAQymry9vYul53VdUeic5aXV9Lt2x9ZSM3qP/w40mdgoDeNs6KcFedicnfEfLDV/ECMNcza4uJSevTgscseAsFD5RnMEhCMUxZCIyzJDAsMEYbLqhFiw+zBCwPRXtE+tFV2NuNFO9nXT/3R0DYNN95tJyDvFZRCRblspXx1d/05RuVkx/wsIfWs4oVLcaNdxT45DTNmMF+sYrRyRH1FdphLlBr0i0YqxCcu9mDCyh8uSsqGPuP3xFnh1I68cMt9y8InmP3T1NPVkro6WlJPZ1sa6O30XSMY7iBpUbhD9aGjve10fLibOGKqq73FR24NDvSlibHhdGl6Mt24fjWOynr9lfTGG6+m1157Ob3y0q10/dqVdPnylPrFiJjJATGH3VbCUAeOStrb20nbWxtpfX1VZiWtr7FSdEVGz401PzfX19Lm5roYVS5A3fYxGtGPYUTZ+YJEnG/lNPmOCr4l1ZR25fuyYih/b4ETWh+BxbHxz+4KdjoMDQ56twvfObsU6L98XwhmCXes72Jf+R+ozD7KA2Plxr7DUQ6O27DCMH8zCB9g+GlfBCIcOYVQgqMWRkY44mrMgiXGEb4fM/Ji6t0fNE5wvBoMNcdVDSsO5eQZigqEIkoHAYB3ggykfrn39nHURVfqkuHS+K6uLPxR37IwTDiyIALBhPsdJuyUnV1GVpix2yjbMT6KSnjAjXSwc2zW5sa6DePBucYYLrMfUJnj3HsuAe5MvTIcgUYfGBsZlBlOQ9RJZkj9qF/hB1RuTI/K2kl7cfE+bas02eGEXVmrfaOPn7eiRFK/p1w29PEoo5/0e7UHw6qHVn0ruBMn+kb0EcAPPqEqPgZBDYa6u0fpP3pPebcfPar4y4ScnbA8/GK73fNr8TvT96cRzU7sFqKfer7gqYoiYIs+LXyoTzFWkI4vP1c8P4UXVAc28kNZ4R0kep7qeaQ6xEiDARhDcnULEEeGJ8f4kQ8Iwo2z2MnHq4qdr/KXG6W2UTjiuK5kURCb07AwWfYwYQ93+lgIxaI/yp7r7HfZ3ff0JFkKbeEvcXmSBVnJyyYCPWVq/pXhL4MtEbYR49nAUZ3gZ8SKzALKUznQB4vXzzKlbJ/m1zANf3ojR/uBp2Iac2AEircct1504TdeI093khoQ3kAaJV0bnGrvOeSFMPpzWcLD/p7/bRqCfOb4WAiB0Jtn+KEkoZ97vstFo7TxDPA3SNJK38fL6aX48WTHmeNgz/HiLadRyuVfJxQP/fAo4fk2yMv0m018L9TToIBRxpxScX8GaOAsO2Qo7sXuMl0IVOKBg7CDV/AL7kpI3OObgr7I44oF0oonKMoj0qO9UBzQp5gDPYcyBskwhyA0H9IcdunypXTpyhXfwbB3cJDm5hfST3760/Tue++mhw8emv6kbcmPeYwdJMyFzJ07Owifz9Lo2GCamYm7GRB+D2seRFECrb28tOy7Ko6UNgJpdpcwh1IX5mguRmfHNLtAmL9bVD8WDG2IblheUdyVJe8gOURQTb00aIADFCkxP8YRldRXCDMO6DnMi1zOzhgDbXEimoB5Bpp3ZFDzlsqAggR6F2UJCg0UQZtbW6JXVKZj6KzoL/QFFEfs3GBXB+4oHlh0QJ0QqqO0wJ+jdelALGZgB8no2IgXEyD4397aTCsbq6ajSYOiQSOwO6Snq8ff8/HhUdre3BattCvajbviODpM829fv0KzoyF2sqMwgN6gXVy2vbiTpSjNKDNlZyEGbnQLlAC0Je60P/jk+yxH4eLm46XkBjr5Nigk7Vi+4/hmyndDe4RCBFPchQDnX74h3FFYUFbmBxZuYCeOd+Kj9Mg4hB+Cf+D4MvBCX4H+IS0WzOzuxqXsKEhYnIJihbYPhdGAlR30Q3gpFrXQxyhP8EGdxhV8CnGmpiZ91Cv9iT5GmmeqK8iirt7tqnficv8J/R9ei77ZvKT9BYRf1UvafxHwN6/2pf/tX7uc3r4xlF0C3nmwme4tfTH3dPR3taW+bojo1jTcK6a1F0FMTHZfFixuHKQ3/+ij/PbFQvOS9uYl7U1oQhOa8Dww9u//Nf0GAQ5DaEbPRHlhbGV4YMPdNjEg2Y3jHrDDOOwf7Io4b7Nw87d++zfT2994y6un23sGFICVVsFc+k9PCHmEpRwV5ZVScjOzIEbDq7tUJscRtQxzBgOCOwwQQBGijAijEC4Fg2GBUo4LHwEDUJgQ4vLnldliDFntR11hjArTQcoRnvs+WLV/knbEONxfWEgDw8Pp+vUbKrsYv65eMbQ9aXvnOH3w4Z30j/7Rf5N+9M47ZoRh8sbHh8UkT6VXXnnFRyZdnplOy8vLYiz20/HBiS+dfPJoNn343m0zN2IVxThsqp55R0guN3ZWt1EOGBDayEc5iLlhVZrdFSYYp2CaqAO1AW8Bwjk4wZrxZwA/2Vp/iUf+9aPhUfDk/MJW81bfkD13jwthS6AoZ+OdZwkXECv0MD7aQfXFwGyVduXuDAQxFiIpqqukTIud9Ki5U9UP3QQTwWCgM17M9MsOniiD8YXAUTSkaEZfNKq8BnrFaIv5hOk+Pz6wEgPms1Ods1t9n37EsVuD/b1mnBHYj44MJ+7j4RgDhPTEh6FGiAKeOOLo5DgUe6ymixV8KPPyUXRyLwy0hToqX/TpwJf7BgrC7EfxgahrfGfejSRTjoKgnyBcQ5hKvYjj/iWGlYghZG1NQyo/OxtQMlBmVn6urq66z25tbzl93En3DEWIyh15k3k8aSuMBQvKCyUXdgQwPprB/RhlSdnFwdEQQaNTpxBI0Z/jon2+AXaAUV7KyFESXdRLaXL8FN8Cwh5w1qE0WUnrvDW+tHVq/FF/UkSliAF4Kj+/km9HfoZ//DbwarDALL4j3BlTyC/GJOFb6e/v7qXNjU0ft8fKSXCBoocjLVCQANTvUPXBn9Wn2F1f/VMHLkllpevG1pbGlzjOYmN9K215B9C28eAVt3z3yttG8Q/V1vu0ueyUiKMAnShlSyjgKLd6/Hlc1ks5jo8buLYygKcMbpFKDeStkVsWhDUBOarzjJhhL+4A+QB1tyqsfwU1y0mL+n1L7BLsFM65FJ45ojPnTilYw61WjfFB5earoj2EDBm+C8qgb8PfetSrND/Kkh3h4MTlDDzUjd2yXzFWUnjMwa98c7nQ/m7ClBXAcSxcrDQnVFU9QXknvN1zwZx3efdYl8dswjkM8SIlskYRd3LEGfThED6CXC6X0bYGlDKT9+dBVTeVIESOzw5Rrxy/XoCcTMmbJ3/x/dQDfj5cwP3nQCk1+aAg8XtVrJwGafGXy8Af/y6iTCOf8Is0IwB/2SHqxD/vOUoVNz955BY3lPrHE7+cmIFw8V5cW9qUvwz9kLEyaDa+DRnqJwONFXQW6bOhLNwARi+AV7t8Zvminq5Tecr4L0cOO3Hi+6mHxa24I5QN5Q7fVsxXZR5/ViCsF0S4mJG2cRv/LgdAmWov/hZNR6BULN+v50DRTSoTcz+4YU7u6eXYp5iHmOeDNmXnAOnFuOD5TOMNRzK2Ke1jjtgivtw6O5lz+j3nX+WYzJdfSdeuX0vHymt2dj598MGH6c++92fp7t273s3JvWQs9mEevnyJHRFjLiuLITY31kwzXL02mW69NGN6cnRkNM1McY9dn4904hJ3BNWd7Z3ppZde9o6VfsU5ODjyLkx2mHIXCsoGFh1s7+971wi7S9c1P7FLAKF5au20oW8jhI+6iCYXXQPOGsDRWiyAUv2FK+YeFhztbq1baccxYdMTo6Z7UJJ0swDB+GtPS6tLaWFxQXiYMw5RQrDbElrg5PjUtMXWxrbmtGPTHBPjCNjHPIeuLLNAZNP0EO0xPDiSXnvtNeH2uneKQlNzVNkHdz5W/TgqbF9tde5dEhxzNjI8qjJHeTc2UdRsx7zsY277vIMBGppd5QjyBweG0qTwTFuww5WdrShRfHSV6FHi0hesYFC62JdXVlw+103tA02AsgFcolSgLfdF11mBo37Ljlg6Lsodykr/Dho307r0U4VjBwvdmXmAtMv3429Lhv6OkoN04Weg2+i/hKWc0BHQCewGsYJEOOgVbTSsss/MXIp+rLD0BR+BLDqwind8pDbs9v053KHGghXwD47Z6QuNg3KWXbnQvNSXeoO36zeup96+Xtfv8eNZK8f4bigxYcArdUCB9q1vfSv1iv7bFV05O/tEIZoKkhcOmgqS54P/yXhX+r03R9O//O3JNNr/yZ0j/89//CD97767nN++HPhLYnj/F2+NpP/5b1/61DJ9EfBltWVTQdJUkDShCU1owvPAyP/jr/oJkQxhy5ZziGsLeUSqGiDQ/TT7KchMr4jtlFgB12bm4ehoz8Q8DMHb3/yGFSSvv/566hseT+3dfVYCEN/EvQh98oBohgiH8DbDySorpdtyRnZkrDxhgjNTYOG73fWPu9MScw4jprS88sqrm2HzYaKJe25BMmEtO4NMlz/hEMzizvnHTj8zItQNA05wPxQDNSemtleMzpSYp9OTEBJSp43Nw/Thh3fSd77znfSTd9/1cUekOzU1Libucnr9jdd9l8TU5LhX/O1u76XD/WMxA7Ppwb2H6fZH98yQtrZSzl2X1Uoi5VvKgfDXK7ROz8y0so0fgbPdLXygfmAXuZqYq9JS4M1v+pO7n+Y+/BOQrYT7FGela6TFu8rkB3/FHh45AE2T7fm9ETZMCd+IL7vq7LaWiZX6wahbsIFdjHtZIQ2wsh6hkAUvim/ZloCaYqLeeidN3FQHduiQTvSR6De+Q+P0yDjB3XcZyMDs93a3xEpKtQ0r/dmBQZrH+zuJHSPgeWZiNF2amrQicGx4SAxfXEYaqxcVV/3AfVthYWJRfMDA+7g3MY/eZZHbL+7HgQGmLaM81L0wzqRRmOMLuKuZhlA32sx3kShd+iO4I/9glOlH7S4TyhHc6VdcLHtNzC1HQ3GMBQIfwiBw4TgPlCOUlzq5Xipfi95TPru8MuQvIE9/a/Q9GeqEP6saic/Z5Ah1EDYgRKCcTlNxq29W9ejM5UcYHAIFVk7qm1caKjiBXa6jI30PtKm+BQTUFp6Dv44QGlCG8m0A7h2MdTKn50pLYwLhMBWASsrhl6iPy3ISR3/wXfJEyYVwgfuElhaXfJwY/Q1BEMKc6cnJNKQ6WlEj4BtHIIMgiyNCOOIMBTDlVgbOg/EYwQpCiaXF5bS6EqsxUVihLKUtWV3Lqljy3j0+TPt5zKCNOWIlBL/6BlrY3VK+DxQktBPfgb9Y50erlX6E8MP9LX9ceXhRbFaoRh1oG8IHRN+zrTgJnJ7S+TyoBffLWZvGAzTjyrNL+OhsVTvqu0JB0pbbo0PeGPqL7yNR+Z2/yl3du6N3K0lygbikHWDm2lG9j+0f5Yuw8nc9o7JyqeJ6/ARH4FbhMZ6X8KO9PK7Qx0ofUT+ib1ZpFRvlKDbcA/8AY1mxk58Ska/C2p49GpbIn+8Pe47rp9w9FuTyVXV7ChrFyLgTVOHKM38fPw+4RPVslR+4sbXUDSCverifAZSR/tvABAlnawannd140GNxCyxFGq5reeLmj93WaE8ZIOqRPWSv8FbqEP9qp+IhKOFL2iW60yrWytHxC27wr6XUABFG562xU5cxqtBtseMh03A8Caq0KD9+Vpi4rCUfFZX0DIEVgF/s9dZ2mUpc7LbZKX5UB/Dn9LOJMPFdld0vzG2MS8xvjXDPBoSlLhW6yDOXuQFRRoMs9H/HU98tChLwQ1zKQFn0MSsM6XNZd2fsMBQ9imA/aAEU+eA1jiwiLmmwmwO8nuxzLCrKIeXR2WVF+OUrV9IbX/+6j1lkF/Xi0nJ6973303e/+109f+q5FCH2zu6W52bo5ZdeupEmJ8btt7qy7AUYb7/9drpxk0vZNT+yo4JjI/sHPf4zF9+9fdfpTIsefeutb4j2GHA7LGuOKMLqTqXdmenrZeZw0Z8oSPZE75bjM9u7+jSXim7RfApNgBuYhLZlzIW2Zw6Vc8YBx4ZGm7Db+nBvR3TooXE/PMDui7xzpCP6HR7MJSgR7ty+47IMqC7QF0wqLARgvoQuoufijkKnp7vXO20WFhbT2uqG2wnFyujouBcdXb16LQ0qnbW19TQ7N5fuPXnonTEcz0lfg6ZGmcQCCdqH/sB9iMzT0F9t7B4RPrlInEUJHFXGPDogWmRyctp9lzl1bX0jDbGDVTQnChKOCwUPHCVMXZgPVtbW3J947+3rtx2lA3jkiC3wwTzOIg/wRh9Scbw4gnzo28SFzkNJRbsy7x4cHhivtAmGfAlPfMYA2sUKM9GS7OhwmeQGstgVAl1HWaBRvNNccbuI09Pne9FoX8pPf0EpAl6g9/zN6ttAMYQC6cbNG+4P7ERZXFq0Msbjp8pG/cA1aVAejjWbvgT+ztP8wrzMotuWfk5ngFaibPAv46Nj6etvvaXv8CwtLcxZgdY8YusFhOYRW88G/8Ffmkj/7v/gSvo//O719Pb1QR9PUIeDo9P0B//wfvo//vlqdvnyoBwJ9rf+bDFNHB6nl6d6P1G+XzR8WfeQNI/Yah6x1YQmNKEJzwPd//QP9SsyFz5GTATEO4zIBZA3xLwJYhkYQohumN6IF8wubvgjOIKR6RXhzm6Srt5+EdE9wSwJsozK72bF4LxIW/F9d4gIaC58jvN5laaF2KQtZlaFITjCahabY8cNxi4Y4GCkK4GAM2uIoOJi7nPHZyUcTDDpcuwW7sRn5RtyDvEDDsexPjDJ58rMFzcPDKhssbqLywd3xOCxiu3Ro4di1lbMRMCQ93FB+zAKlUnvKODIIo4gon5cUL+yuiLGby1tbmw7vNAv3HGs11ngGeGmcI3QNIRxuQ4qmFeO6skl+DA9Cp4h6m2sgFOM3jDB+OKTIcfxo5GA3mt2rDL1MPhXwZ9+Atir9yhDgWKPZ3G3xNPthiACXIMPt7HaA0EE7RRHEnEcU4/9iU/dA09Kq3QsgXz8TrsbHWpjjs9y/2kRQ5oQjKi9ZcTzpi7RgbQ7Rx/19qDcEKPX3SbTofz03qkytSqts5PU2XaeBvt6xFiLUb91Pb328s0QcIyPiKHsVnn1LZwguN7ykQEr6hvLSwtpSQZ7rBBd97FYKEi4ewYG1sdiqdyUtz3jgqOp2FlFf6RWcQwY3wL9gTrFt+FdR1awcD9Iw3AXyslhHIdVLso8ELPK0XN8Ywhbdra3Ehekw7ByUeZLL73kS+N7e7r9jcPMbq6v+84S8Izyh/s7UASpt6UO9dtOtQeMOW4WLLFLRMaCKdXDfVJx+das+FCb8eTMao6+QzCxtbUpvHCs2IZX2G6pbF7NKP84voG6g5/4xt2spIlSIfcfn7Ou8nEUEfkF7vJYoPBh6APZzjPbFSkLRXmp+eGpflJwTjtRFtpva1PlVLk5Cm1Vbbumtj3Y33WdOWKCVcFjoyOpSzjhEv/tzTWvHEawxIZ2DH6MRfRtjtLi4v7hkSHFH7QisFt+dHeOJ+tXm4zKb3pyIs34fPcxhUMg1edVvRwf1sHxXerL7H6Kb4lvKL4pxjRURPz5m5ABF9QZlBlXPI2B+H6w4wYuEcLqTd1UJn9uca8BQJrZjtUBbHGUzwT5NfCMUb4qZxFQtzPWKV/GO5dPQRB2OS8Zq17kjh/HXvGulvIukThaKwxcWBiUPykd0geJn8ePKC/1V3+V8XhZDHMjCCIP0ld40jp3eYUlffOex9yx9K4H2CM9gJSxBkaLXUY/kbPKwVhPOehn9mNcpz6UMezFzTXUE9wra2Wp/HlG0rY7t5qbahDvMhfnyHCv/IkaJYiHHcP1WYH6VPE/AVEue5I09fnUcJ8HtMLFSCRZyq+a5Ge4AVz2b9xlE3gU+Bl2B1UfAmL8pe1p1uiL8cQtnmGKe3aTXf8OE+mVstgx/PiTpeC8glyUupPjRJFUa/6i7DaqE/2X/gGN8PQzdm0ETWZ33hXPfUppkqzTU47RZ5VdPX8sLqBMzd6w0p9ljEPCYAI/AK71p4Eg2fqsUNIzKDFKfBHC379V0PjWos3DuSgvSyDbbI12oGZeyMOnLtdyxB3GShXj+jT5iC0i0AbEVruzaIXV9twnNXPpso9/OtDce+fu/fTe++/57pGl5SUvxiHS/t6Oop95YQBjOkdXsTIf5cjAQF/61re+mW7cuOqdyOyq4D4LdpfOz815ZwXKlLgIeyZdmrnkem5rTmIOokys4Ec5cqK5ZkP0xtKKaA/FgQZgrKHC7q8svlDZOXap7J6h3iiJWMDA/SjQAryz+ABag3kQnHgxCIoQYQt35j7mc3a4MM9xVBNC9w6VHcUE9e/o4J6wuBsEQfv2Nrsj101Pt7cLh4ODKkO3+zALilCAoJQAUCKwiAIlDDsX2FXoOwKVT1l4wk4I6GOOkqKMB3scWRrliMZSv1DalAPlAkeTASyuoG1RzLBQhPxjAcmRF3Eg4IfHwA0/6s43z/dF2swR7JSl3ek94KMs0qDcKEf4Hul/8CuUgztc6AOAj9CiTwloB8KhEKHI8X0l503Z60d3odCD92JHFHkBxKNMLqfourh/JpRf0BGm4URvsIAGWpA6csQWu1Phwc7UFuCCxWvsMmEBC3QYx4Vub23Zr4xd0AWUFRqDnSSEZXc7bY/ii/5AHaE/KLv5OpkB74pih8+Qv4WlhQUfx9XcQfICQnMHyWfD//nVwfSvvj2evn1zWMS8PvLPAJQj//v/7KP0Hz3m7LqvBqDQ+SJ3lPwbf/ej9Lc+5jzJLxa+rB0kKCH+f+9/+cqtZ4G5zcMvfVdSE5rQhCa8qDD4f//Lflr4lIl5iOhgIsUlPkWpBq8JkSsCWkQuRyAVwQBHRBVif2ZmKr366ivpt3/7t9Pl67fS0OhEThPWIQAGEwFwyQ92tqSL4NRCMZsgwDGcQQ9jUmdQYQLOW7lEMlZVNcov5l9+9ocwFyMTzDKKEFbHxcp+Vlmxihs3BL8wRy6H4gCkJbYmbR+fpZ4+zooeSpuaa3Z2Y8XVxtZRun//cfre97+XPrp9x0wdZRgbH0lXrl5KX/dqwstWksCoHh0cp5Ojs/Txxx+nx49m0+L8qhmos3OE0axEEwMhPLrsYqgK82MBh8seq+KJwznD+FE/BBWA20LVtCDE7jSicC0GhhBF2GLn8iBCDeoCiCJgsB1Lec1x8K/C86inVQuTPS/Ywx+32NEAE4VCijpgaB+YLZhTVqZx1AR2Vuez8hCGkXtYwI2bXEyqU1S6pVzGhxg6lAe0pbqTlR3GofLqahdjK1wi4EeYbEFwW0vqa0fRh2Km20JI0qAt+ro6LPS+rDa9IcNdIxyj5btDxGRui8mknbl4HIaT/lWt1jSjGoy7BRDdcVSYBWz+BvO34MrU6pENio4QopZvRfWSwV5MPQzKAwzfNgoJ+ivuAN8KCgjKxzEN7BphZSYrV1mJSNjNrbjUHUUKfYkymnkHp0oHRrxDOO5Ebk6audxA6X+UqSqjykBfBPeHx3FGNn3Yuz4Ulkb0t6k+3tWTBTYyvTK0OwaBAO2FsIv2tmCC9lOYdhl1JOWlfJWuBWLgVPWP3UMqqNIvymADT72n1q50zlPlM4rOGwI21yMrb23U5zhigtWq1MEXv+4hCDi3gGByYtKXyCLEwJ8Vv+urK2lnc91K1hH1Fy4xpT9zNAvCSfKlLKxEblU/QSC/txXHa2H29hBkcF48VQjlFOMkfYyjz1Aqrei7WNJYhjADoRDKWwRGsbMmGc98L4eHGlP07VAPpcagYXyct5RjuBCqUu/oR5TNeFSYk9MwdjaGcj+t7P6NN7sX/wLYAve4lmYASpgW5DxqCurI7hArSdRubQrQorZFQMOzVeWjTVHQdQonkaLCaDxxnjKMpU/b6ZuHZy2uY/FzPBWm+g7Vd3Czyf78ln7MmIM7FQjBqwtcAWVvO8/9zIYHASIQaVXp1sqAAep2x/ej9pSB21ZvjnIIqnSyIYHqXX+UyeDo2S6oh63jy0p54YLFAc8KJe4FKK8le+Vd1YU/wj8V5fPA6dfzoD5V4jU7gJWgqkvNtQY5ncoz3pmLPF4YAn9AFSzXoUKjvEsY/xoP+S2X1Y9auV1Oh4swBXcX8shWkjlr0TjE0XPZkUfBJcMh5fVcQv+1G+Npw415zGH4lurh/IwU25S/RgFe7IdHPZ/iXvwoL3NOcSvjhAE/TJ4HPDfJzrPQis8KkWYDdw3IeQlKtrgp26ovGw/QFponWHBBOONc3zHlcBghkDbnzhB2kHInGEdIIkiGBvE8biH3qe+0Qsjs7ByXXdS9nkOv37iRbr38qoXlzJ0//PMfpx+98+P03nvvpUPRCMwflOtwf8fz/7Vr19LU5Kjoj9Y0OzcrmqPTd5T97u/+rvymNRcHDYKSYG52Lt2+fTutrqz423zt1dfSy5qz2a2C4HpZtOfq6rrnoInJSc91zAsoVNhBUnYs0EYgwfVu79HciVKAhUwsfGBGT567gu7qN744fmmNO0sO9jWXxk5xys/da7s7O174sbq8oPodGcfcoeUjy1T26UuX0+7+Xnr//fe904XjwtiZwGIIdkaywAgc9vcNpOnpqdTb06emOU937txJC/OLnuN6e3odl90lV4TnqekZH1uJIJ75b2Fp2fMsOzihJX10r57sAEGxBHAkF8oa5j2O5xwaGvEdGMytqyhiVA+O5hwdGzf9w7yOG2WFJjo917yv+ZW+AB1Cf4HW2BAtwBxAfyE+dBH3roA45mraD9wz55r2UxnwI23C0hWDpoHuFe7UfgDzvr8XBaD/ky9gWri3z7iljig36B/QSoT1zlLlx3dN+/FkzoQu6NA8xRG1uFMeH1sqP+9eWg1ehPDA6Oiod0Wh9APP1IE06CDxrUf9iEOZUPaxO0gUn+nfhw8feI7le6Sc7B6B/qBOpMvuJ5R8a6KNHty75/ybCpIXEJoKkk8CipF/41+8+UzKBZQj//x/8JP03b3YDvxVg3/3G6Ppf/k7l9LlsTgj+BcFf/JPnqS/8U/m89sXB1+WgqR5jFUTmtCEJvxyQP8f/JYJXQhiC6BE7AazDIEMFxnh6mCGWAweRG5nZzCbEPk+F4v1iPJnFfTNmzfSX/krfyVdvv5SGhodtzt5IRCGWOZJXAv3YVJh3CIHJcOKIxHeLlMQ68TlnG0rSHJ8gHKIvLASg7IXQ3j8vFrdjHkWHJtgD8DGynhWqbGCHoElDBhAHQsjoATTcXt36hPxD5O2vsFqqn0zUNu7x+nR4/n0zo/fSXfu3xOzxwKCczFwE2KWr/q8ZI5P6OnpMkPI0TgtZ23p3r37aUVh9xUfZnN3dzvdufu+mJvDCscWxokBK9vjKQ9HiRk3Ykpg/C4oSFRWhAFUsbSRknIdjJeoGL8GYaNYKvg0N8CvJGZ7CHLyi9/5j/fiHs/wwx5x/F65qWz+zQoLta0VJGpzrwLsiOMsUECwE2dMjCsXgL773ntm+mEEi/KIOoIDp04+OS/6dSg3QrjBynl2jrDajZX3w4P9VozB7J6dxOX+xxxtcLydWIXvyzjbAq8IUSZGhtLM9GS6wuWSvWJQ5QYzzSo4hAdxnAgrLcnrPIRRqhsKEStH2oMBVXJqixAs1fus+1suP+1nxVg2pFvStnIom+IW31Jg2PhAmCyDg3dsKCyCD1YTgm8YcOJxhMcbb7xhA+O6JybYQn0xzZxFDdOOEoW6kIdxTn7Kq134bOdbEe5d9mhQdbMof2kLedodIQD5x+pm1c9xo838fRKW4OoDKEpoF/IMZZnaCRyqHD5fXrhEEOU2wk92CoAAAuFBlAcT/cnCb5lKQSIDroiT9H1zNBf1QoDCd8oT3KLE8UpVfe9lperpSYwtAGmT5+DQYBoZjnPPqQTjCuej371zV8z/clKtLSxx32MsGRjwmEPZEehw2WmXxgJW/oJvVtSCA74H9STh69xCOpQxlINjNawklRu43GTV5uamBVZxKe6WhTB7+yiiSj0O0+4+yinu0aG/s6ciBJt564bawF3QuKE9wJf7p8zxSYuMq21wb6PdsBPJjryHnTal74VX9s+dhCOvlLPtF6BNsbMmF0FuO/kLB62nCq/2oY0aCpLwj5WsjuIUsbsUlMVG/a3Y5X/a0q73KF9xo084n1xX3Kr4sjPKMo8UZXWJU1eQlPBKReWir8mxhOFPdtLxv8KBfZ76cTjSBEr6uPtJGqRla05T5VBhIv4zgsub06kDfZk5o3qSL3aFrR8J9rOgxLO9qk0D6nXgz3bFqRT3zwAEJZ+qVLKUtJ62ByD4z7Yqf//62cCJAuU44Rb2qEejgBG1Edeg8oQwMNdaP9EuWIqd1/wUIEgGwFcZu/mOgZxqBURDQcLdPM5BDo00XRwbz1MyLr/6XHn3eKl5jLGK8TN2aIYSiG8oxkR/euq5GbclHVtJL89RNT+XWd9jea+bUj7q5v6c68jKecd5DiBe5OtXQViUTcPesApQgCpfxgoFoq6spmceZi4Bh9AFNpRNfR5aE0E4ChIMdFmfxmqO3mLM5z4Hyg5NgoJEkSMn4a69o8uCdHZ0jE9Pe5xdXFhMP33v/XT/4QPPpyhpUCAwJre1nqehoYF048YN0Tz6jEV7MMfcvHEtvfXW1zwXT02Npr7+DtdxYX4hffD+B96pzHg/MzmT3njzDR811aW8ObIVQ77M58zjlI47Nzh6akdzOrsYqDcJMqczl3b3DFhBAg5QHqAgGlZ85iXmothdEDs8EcQzQvX398pfplf46e7wzk+O7rr78QfeVQkup8bHREsPW1nDpfXc43fnzm3T18OaI6HpFheWjCMWYKBcGBoclv+Idy6gILnNgqPFJe8wBeccicVxVxyLxQIE0qB8KFAWVMdFhYVmQcFSjjddUB4cdwUMK28UI8zr3D/COwqqXc2lKytrbheOyOIeGZQBKBmg8WfUpuzIOVQboXACx6ZFsoIERRh0hfuL+APahzqB41DWdPguMRQE3nXDxfHqg+Az5u6gUz3P6oligj6LP2W1YlHtQx+kL1BvFmqRHzs+KCNlpUwssEKJwU4laD128UPrQcdQTo7YYsEJNAjpEQ9ASQVNTRqMCXy59KHYERJ3rQD0YeJYUSIgbdqOe0pQdqA42jvY8bGgc3Oz8us1Dogf/EocRcaupym1I/VaXJhPD+/fN26bR2y9gNA8YqsB3OXxD/+1l9O//juXn/mIqv/Lf3E7/d2F+KC+ivCdxf30p++vpX/91yZNOPyi4N7ibvo7d7/4HSRf1hFbzWOsmtCEJjThlwO6/+wPTXBDjAPB0IoR1XtHe9nCHWfMQsDDdMJM886KLlbWFcKeo3UglmHEvfpMBDhHDnSzFb6jU4wMK5mzEaPprd0yEOkc8XMid4h9BMys1i73J1THBjluxCHuwQFMAUfwcNFxFl6ygn97y8wchlVPrOwPJlgEvgwXSuLGcVcItH0MgEyEETMttjIuzz6UPyvDd72Fnwt9CxweHivvfTODB/scYbCZFhbnvcIOoSX4Gxxka3q/dybAFHGMDsI1BBTtbR1mMDhKYGb6khlJyvXw4X0zMoAFyFmI7EZS9jATtAFMCu0Cw0U4CzqyAWC4MNGeCCtC6EcaRUgRRt6YDGaeKyDPeL/oXreHX6RjW3H0T+SPV/Fr+NPjMPQnFCEIi2A4UVR5das8wRm7Na5fu5q+8dZb6aWXbonhG/UuHXY3IChF+ApeI+0wvNOWtDcMPYIhjtFiNxJHQvR2dQjnQ0p7OI0PD/qOkVa1O+dp7yAI2BaTf7SbOttb49ijgb40MjRgZcqIDG4cY3Su/nmkPrKzs5UO3dcO0xntp/rGdyLmUe1ULn+1ckL9oSj33N9UT7WQ+0y4hWIMxplVmz6yQgalBco83n2Ze3bHHGIswGlc7u7dAkeU78g7DRDs4IewDIYboQd9n35xaXrGggLOpYb5hVlGcIGQnTgWKAm1RVhC3thp11M9j8T48s5l4whhYOqJx44HDAo+2r+x2yX6YIBr7/pboCBjoV3GC/8cv0e/NV7IR/V0/ZUv4wfnZ1Pune1dHxmGwABmHPzxjVAeylFwg/Ijvi+VwcVoSUeyc9zHGhfGbm76m2YnEKsaORqN40HAC36MS+CRtmTcQ3jDcRHjE+NpcKDf/Yyz5B8/fpju3P44PXnyKG2srQhXtJfGE41Tezscb6ZxanPdR0usrXDk3rLCrdltT/WgrqdqNwz9gp0RFl3kfg2vwgpn8uRy3E71Y/DKvToeQ1XX/t5u716bHB/zmMRRXiEoVa1bUCzqO9M30aP+zFhFuhxHx3joPFQX7+JTuty9w3YX6s5I42MJFR9/jMP6PQS18QS7Coef88WgsEIBRpvrSXvL3YJcyuWy8U7ciO8OyNiF4R13Ci/DmxXK1B0jF+wo3+IZbmGoguJkZZDTUKaV8NeZlnT1RwGIk43B4WJMdTxV1AJm4lbpoLTR3OgwJCI30jWQfjydFTaexkHu+6ShZ+Ak4iopv4c78RVOdYuwOcwFA56J1zDgvR7Gf84vG6XZaIuoI8bxbCIdxyWMIlTpXahPtHWEj/jezXAhfs4vG7/rp/jbOG52y2VwWZRW1ZdIt8QrBjwaX/KXn8MRL/sHvhrvlRv2nFa0Wx1CSC+fqqw4WLmjdqj6JYa0yrMY+2Z/GdenpOG/HJ4/xynvOYKfVS90uEanLFBz07PM99ADjHne/eRntusJjeHvRmHcn3J0QK8XgFfP54TnmdMvfh4n/FYHpcg/dQGvuLh+F3KSife6c0n7Z4GjOM3yRj58wyVNPflXclF+Oea0q3Lo4T6S+wXjO3QJbqanHIS+EXQWo4lpLafHwpTztCfadGllNd27ez999PHtdP8BR6+ue36MOTHmYhaC9PbGBd7Hhxx7GUezsqjm1VdetnC6T3RGu+gWFN1PnswqzXsWtCOEvnzpciX8ZtfEk9lZH9HlBRgqM/OeLx5HQa65kTGQsch16mBhQRzT1Ns/kDgC17SB6sWxWuzwQFFEWM+vmmuhOZh/6bPMeQjOOX6rW+lAZ5hG0ZyGP0doxVxI2t3p+OQsyrK9Iz8UHbHTADraR2DtH+gb5uinLi948O4P0cjM88dHeUc5OxVUNxYiYCgb3y/zOuGgx1FwsHiARQiEpVXZ8cGdZ9hRmlBHlAgsPuCONYT0QozxxRxCXI7J4l4P0qZNWfjAggW+F+gf2g+lAHUFJ+AXJYAXaggf0BjgAzrdtLnCgUdwTJ/r8OIH4S3TSIR3mdUuzCXEsSJeafNtki/3DfKEPqKNyId+6v5kfunMi1k41s20mepLmpSd3SakSTk79exSPpTJihdoKpVjZ3s7js+in+h7gBaAdgVv4Jdn+RboC9CitAv5MoaheCQM6W1tbQRNrDrD+5Be4e2IjwKO+3mgiTlu1kfPis5yOzcVJC8eNBUkAX/8V2fSH/z+y+nKc+y0YBfF/+mfwZ0jzwvcUXK8vJv+ha+NZ5e/OHw4u9NUkDShCU1oQhO+ctDz3f8kM4cweDDQsaoP5oNVWAj+4vJkmAGOMIFpFGMn5okzhCGKIep99q6I8aJIYZUWcWB4YIhgOGACIIArpcg+x79wUTVHF0Boh1COM/6LUgSBM+GPjuLeBO5ssEJkdzvtigCHCMdeVlNvb216qz9mY2NNeewq3RMzo14x2aqakv6RyiA/hIjn5xDtCCsQncGURFlY0YeChLskuFDz+BRG+CzKKDTt7+5ZCHpwcOzjduZmn1iAioIGuUpfL0JxFCF7wlGbdyuAOxg3LoiH6eDyxpvXbxk/xPvoow/MvMH4sULdggy1C0wdq0wR7MIwwVx5BZiYId5pg9iZoHDijCzwUFzsRTnCM4TvbOmP9safH9vNUhWgTwAhNMEf7+JaoJFOwzic+hSMlhwu+smTNCy2aAlGjHsSuJ8F3CDoMvOmQITr7elKly/PpDfffCP9zl/+7XTj+jUlcZYePXnsFWowqu4r6lvO2OJP6o1yJJRdqroYPTH0KDU6ucehK40M9KaJsZE0NjyQBvu71Oww6ttpY3Upbawtpd2t9dTVdupwUxOj6eqlqXR5elL2Md9Lwr0bJ8cHinZgoTH9h7skEDLT5nwXXoWKXcywvwvVj/qCBx+jpm+NviQHlZmHcAQzrLqgROQboU/DkLOSkF0BKOus0OP70fcAA+rvgu/EygBwgUICxdmp+vlxOlYf8SWdVgqAE/VdxeM4Do5XYLXmrVu3vPqVfsSFp6xW9XEaShO8wpRzYShliGPDDoxz0iJ9vuHYjRAKElVDecaOBZhvjyuqewgEQsFR+gTpYKg3jDY4gokOvER/MWMOkvVuoZ7qQp1Ii7qAI4QvGIQklBGhkhWx+j4PskKTsAhlrCxBMKEykg3l3dk78IW6CKIQaKEoKcqRFX3n3DGyuckOsBOfm+0jJVhFq341qncUeUPDgyriWdpaX0v3791Jd+98nB49vJ92tjfS2fFhak3Uk3Etj2XqcyhJ1leVx/JiWl6cVx9ccfxdjWUHau9d+W+ur6btzU2NOTseu+g7oINjWbgzh/uOBgf6hJ8z9Y8dK1d814nyGmPH09REunblchodGkh9Ch/38JyluIOnxWkMKA0EX62MEerXarSEQkZDl59n6leM2dEeGk/y90UaGJQjGJQmfL+hPMkm+1mgbSUJypFQjISQOwulHS8b/VgYqfzI0+NHfCrqIygdQoipyFZ4xJcvIyfGTLWsRnNG9HBjJ8RZJKzwxA/FfigwGsaZK6x7n6yG8o6dclF/h1caNIT8I62Iix9jLgIs3vVDzApyNQz0d4LEs2EPfMgoTQzZFBxFGFVdPyH8b5gSvjKOUzPZLf5ydSmH7ZF/Cee0PS5j1IYqBG2Hf3mWfKp4Mtj5XqOdQ/nt92yqcpV4QkiJG3WIMJFGPOtpMFfYZHf7KU5J22UjnSpN0kFQSX7FgH3mIJ5R//gJ3Dqs7NHv1LP0DHu0noPajjs9jydxIx5tX2/HKt+ciT6Lhr2YHMbh7RNh9OonkciJDhTuEdNzfDbFHTf8cnDPx4yd3FsWOwAxmcaAtoBmUBg1s7+5i8C8FTZoIMLZKC5P8sveCtqwxzPK4DRcXPpRtEkAoQK3VKfgIOCie0lRTnZ3e9Qg4pZn1J++xBPwjijqKeO4cjbeFMbxKCOh9QItRb+3h/OJNFF6Og3aXO2BEjaUszGvMnfcf/Ao3b57N92/fz+trq9rHuX+s5a0y6IchM1Kp3EpPPdz7CvNY80pvb535Nat617AwQXpqmV6PDubHijNR48fu1zsfLhy+YoVBSwGwH1ufl5z3678Rjz+kBfKEQT9tG0r3ws0ieh0H18JvS7apK9vMHWIBkDoTX29g2R4OLHLE8H7juYcykw7gye+MdqBXSAoSbCzGIG5GD/c2UVz9coV8wjwDRz1uLPDEVMnoosH7M6xTdDBJ8envm9MPULzGfebscOyX/PZoOlc2okjsMA/6XNHSNBTIXhHKUD5MOw0gaaBNoaHoZ1MB7hsqr/oG1qS+R8lDBeyX1E5wdcxNIrAyhf5QUccKh5jPDxQUXygcCE9dkvQjtA77BaBdkLpw45P3KBJrIySIW8vZBE9RVvAG8EzQZ/gDl3k3Rdqb3BM+uQFgHfs1A8ckI+Pd9P4xPfstsn9mXJ4UZjCEw4+jbJzJBzpeoeG4nUIj8QlDnGDZoKX2jF9A57ZOcUYqwKYb0NZwuIl7icBxxhoMHoD37LvkKTcquPm1ppolx3TDXx5jDXwcnxd3HUzJVqzr6fXeS0uLIi2WjLvRl9qHrH1AsKv+hFb7Br5f//+rfT2jaHs8mzw33+0mn7nP7+X314M+EUeV/Vffm8+/f7/90l+++KgecRWE5rQhCY04Xlg7N//q37C4ItWlmHVO3cjcPbwoHeJwDBAuFr4KQOLbiJdBDPHFrHSCSJbNLLTQUALc4VCgNVZ12+9lC5duWqmBmL57DwEtaRpAYyYB3hQVkYHoyrmFEIZhtXu8QQq1jsKq7fMJLe0yxbplFWSMO+Ug3JC7BflDWWFuYCRwW5BclYakHcI6mOFIIwLwmgLWM/aUv/gcBofn1D6XWI2ttPc3FzaP2wRc7qcfvqTn6THet/ajrOAB4f64x4SMWBsPx8fH4uKnImxOU5pcXFB9Wer+XUzKA8e3Ev/9M/+ictDOWB8YJRgdmLVG6vgj5T3uduIIxBYVYYCw4yrGLGygyQE0ayYR4FCvVqNi1gFHqv5DflR4NPcYdAAN0FpCKCG/7ohBMKAiBBxfYSI+gaCphA+wFSFEIIVZpy7TdL4IaChfyGAvnr1Svra176WvvnNt9ON69fNxL3zzjvpn/zpn6Y7d++YuQyBvFrfQrMGQwqO2OFEX2aFPIJgM5Jq65azYECthDvg4vzox4SB+UQxMzYoMzLkuyLG2GXS02MGu9WCYXAe/ZQ6uf9TdrkFIEyR0Tu4BytggnKWFbtCiMNbKYJReWhrl0smdjnI1BjZyo8+qyeMK21dDO6lHUCoj7rJuyQsxJE/jDkA888RDewaefPNN6vVqAhbthCwq/9RHrdprgd1Ary60WU+Te1y68j1rteZvCgT9aTvoUAFVDqnCS7JL8ob/QK3EMCo7LjRr9WWnJlNP8GO0IQnBuGFfiJfPfUB2I6yECGHFUn6DjDUlYtdOUIj8Md3H8c9EH7n6MQKRxQnrJ4kDCtPaR+3LX1L6TOWTE1Pu59gvBq2v99jJW2CYomz4h88uJ8WxPyvrca9QsKa72pxT6CurXF0FuW18iq3N3eSuJy9fdFXaEv9x9F6oWzzKlvjBCFbhLeCWnXskAHoawhDaUcr2/YPsyBkO21sbluYEiuM96LeaqsTdUtl6fwOhQ9W9nK2OTt1UHb5+0kdKoxwJlww3vDdWRFAnm5LWligehXBsHdsyN190GNBGNeN794/ERbQ6K00CCNnfgivPwuVZSc8IVsdQDbcCMO7IeIGEMb/EdbAM8bKAlVwksvW8xJcgFt5pwSRYA6b062SF7QosDDjYFXadZBHuDd8L4b7LPcGgA+UC88K4DD+4/lpbn6GRzzUtnHEVjiA13rYCud1d7VzAyeNdjVcCKcfWVyPglA9qv4QLhG/uJf3zwFSLVBCRh/Vm/Is5a73lzo4+Rwxdkhgchi5l35dJQ7I2/0iA7aSanElDdvr2ZV0/aiVSc9itaf++S40+odL9izPKmdZGGMKjvy4EDbs1CEURlmZpLEW060xqctja8ONb530LtRZyYBHt4n/a0+gbq8D7oztKovHC49xMSdSvihqKa8fgsqS821AVJOy5fxKOU05kkbBacRiqqJu1Kkoa8GF51nhl3mFxQ3doh2YM4pgGDyQRCkrnZb4ZAUWzs7ZhQC9eJg2tjiSatvjLbsnnK/is0sEWpPSce/IyMiAFRWnx3uiUVq9i/PrX3s9vf76K76nqk1uRyeHmkseaE6Z9XFTHEE1NTmVromupEYsouCoKmgj6jlz6ZLrQFnY0RlHWGqO7u7yQhyUB929HOMY94309A6p7G2mR8vxRyhIwCHxmTsA5h3oWismhQrsLDxqa2HHNYsN2Ol44LnTu2ZF07E4iV0LT+YW0srKqsvI8VFTU9Pp6rWraWN9I80+mfPRW+zmZKcD9MilS5ddR+bS+/cepPffe9+0Hu1x9fJV0yrYUbisra95gRJzHWVlDr0qPDIv0+woqpaXV+zHPTHlGM4x0fGXlRZH4O7uHaQlhSEP/Nn1vrzE4qcD0xiXhFOUSexKZ5cO8/zMzIzTp34rq6umx9n1Y1pC7U7ZC47hNbbVTsyh4JVL31koBT44/osys0AF+oc5H3qAtiQseUH3Uxb6EO3APWYsPoN+wK/0S++WMQ7O3D7s1JiYnBB9MmDlDMd9dqo+3Woj91vlAQ45loxFINQNgJ5gV7uP/1Q5KZ8v/VfeKEjKXSR8u9Bw5EV70LewL67Mia5QmyjtTuhvlTX4yl4f/zYt3EG78K2gRGSxDrtXqG9zB8kLCL/KO0j+5tW+9P/6n72SXrnUn12eDWZX99P/+j+/650ZLxKw4+P3rvWn6eFg6P4i0NxB0oQmNKEJTfgqQu93/xM/LdAQ0wCzHIJlMVOsckJ4KGYLP5gBAAEmwgaI6yLoJR7C3iC6ReQSJoezYBKGTGlB4LNzAGGwqGu9B+MIQx/HIpEezHM85RhPZy5zwU5pYE2TGQsYs1BuxKpSBKqs0uN4I3YowMw5bzFtCAQ4/siChJwuZaEOZWVqrCCN/BGk7uwdWujaj2LikEsYd3z2Mmf4b6xvpiePH3sFO4wp+aMgmZya8BnTrOKC+WY3DEcAsNINpgTmpKO9S8zUqhkULjYsQguYnDiSSGWgpqo3Vafa4My7RVx7oMX4RojLPQahKAnmCkEpcQP3CC3lo6f/aDBC5ufTYCZNzwu+9bBug08H55FNJEDhlZ4KQBt1cGQCfU2GPheKgjieCiHA9evX0ptvvJFef/1VK0roH7NPnqT3338v3RHTCzN3Klwj3KCfosCIto725nxsVvgP9vf7EmeOw/Kxafu7aZ9V+ZvraWuDo4zWvQukW/1lfHQwTU+Op8szU2lmYlTvI2locMDHEnk1HeWnr6g2FpLJzi4Q+lT0JVe8qjcKCphdFFmxw+LIwnr6SKziPbWSg5WECONhbjk7mifv1a4MGdrSx0Zld4dRWBhV4sRxU4dexWo/wso9LukOwQ3HdMEoF6US3ybMOsJ40kFI8Fg4ZtUl+ZAuOy/o16xULWdds+IT5n6D1ZSUUfVDAL+rNDjuzitGS3iXLY7A4girbX03XGDqd76hzQ0z9hh2UfFN8R0gYMCOUIJvhYtYOd5qm6OpdtlVw6WhkZ/v5KCsKgNl5lLyI1amWhmwpfhcNB/5b23tWmDC2eTz80vqR2tpZXUtLa/yLevbbY/jA1HE0HERbtC/urtCWIbQAAEST8aCwaFhr7pFWLapcs7NPUkPH9yzwImys2MkxiTGSPURPgf9xPgiUJ9iPIxjBFFCaBzUN49wCTwhOOAYCna0LK8spaXFRafNysulJYzclmWWOBJtU22+7/iMZdyhwz0V7OZgBwe72oYG+tPw0ID6dV8a6EegobGT8U5hGCP71NeHBvtTn/oG7+enCGBII3kHFnWh3BpqZOc7YBBg7GasOdaYzTd8ahPfRB7PVS8rN2QPozHJBlWF1dv+rlCal2GFPDOW/OtvLr8EHhUDC048HeFTjMc+JhveIw7vYSJM+WZtV7hiL8ZuOR2XI7t5BbrsMW6H8bvc23L68d7wvxiu7k9Wxb9hvxguqhGmxHs2E2GVbsZXuEU6ths1EY76lDrZThj+qvCN/OM92wmr9D1H6b0IoCvjVMiHcoSdNr+Iv1K+Ei7eC0QPKaYGJSx/2J1GpG2BOO1Ry8c7fWrh9O8yYo/kYs51fg4XYas4zoff/B4B+A8gcoYS1v1FCQTdU/wcrQpju8OW94a7Q2HPf6QX7xEn/hrhAvSkCrV4eEGrAcwF0HJBzzGn1RQWDkEMHo308AN42OawQWvYzc9sr9ztEUZupOYy5TYJr0Y8+0XG8e5YAbiHX4TLNv8StmHnpcQSOF6jTxacsHCHOmOnbRg/obFaNa7zTjpWjmhsZd4O5W6U1Sv5NXew22KD8XpT86Xmt7KgRf+OCz1X8Dw2yj0fvaYDRJzIzk7Om2liYkx0a+xWYH5c0Vy4oDF/d4fjMNutXEAQjxCbeZnLxTc2tlwG6GCOtKJsKAxQpVEHC/01R/WyI5yjsYY54mjYOzl6egdUx3bP/yhIMOTNHMvciTtgAXhffwjBlR67VVCygwvmxz75DfYPeFdJX9+A5wmE/cypu7scV0U9k/36nU6f6BeU9spnY5Nupzmyw/TI6MiY7wFhh8k+F6ivrJpmYYcJ7uwyAe/QDCgnoA2gqWhLygfNPc3RtaOjbgPiQs+4J9Bsalvm7WH5D4q+o618nKjqHUp/dr3sur14B2eMFdAn0FGMJUWJBH1H2uAHRQR0OPjDzWOgv3P6V4yJVpiItqAshGE3KHmwWx9ey98iyMhAXwHHpEl8FpvEYi9NwOrL1E0FcVzTlIRXX/AuZtHDLOggHvQkdyCyXIfxmTxMfyoOu07ou+x6IT9oXXBMO5vupfACFnFQZugUxgjyREHCXZHwX+QJLb++vpJxFRe6QxvFwiN23PabbiIfduEvi3bhyFFoIFWjqSB5EeFXVUHC5eX/t997OY0O/OyL2OvApez/5t+7k/7BKtvCXjz40Z3N9PtvjT3zHSufBU0FSROa0IQmNOGrCD1/9of6RWlQVixlBYlX/HSZEYChKAy0Qe8W+opIhinBHVYUEpo0MLwRB+aoq1uEcS9HbaEkQcAW59EidOCoBY5ZQXHB0VcWRCQE0Jl59rPYEV6EPZjb8gymiBXUPuJF1D/pckcEgr6R4cE0MjQoBqbLQkqOzwrhHQwCq+5Vh9Mjv1uQKL4DnsDCTAv+WC0vZlWMGoojzvvfh7FDaLyzpbqcWxDLEVscZ4CAk3xu3ryevv71N9Mbr7/uvH3vgBgQ4m1vcRyQmEvhsbWl3cJNLtKEGYWZAWDO4mgkzka2k/1gZmFKYLIsGJAB17QVbuChHD/glekIW+VvoYCStiCKP+IWqFkBtUY06OdAtDOWbAwIMvTiYtEWYUoA9QqVE6Ez/YwzpzvF0IeAltWVHLkGp8xRWt/65tvpm9/8Rrp+9YqVHwtcAno3ji16/OSxhccoojjiaEgMLHcwoMxA6IuCpLdbuFAe9IPTo4O0JaaNo4rWlxfT6uKsjzA6Oz5I/V2taXJsOF29PJVuXbucrl+eTlemJ9P4SNw50icmk7tIKBfHDJ2fiDk8PdErguxTubHbIxQ7UckiNInVeazOR3gPY22lhb4JmFLO1obZ5J3vBAEC4Wlv3n0+t8Jb+SGDkMFHydmE4sKGMKR70FCmRHzeIx/aH8EHTDJ+Jycwt+1W3MHU018Q7CwuLaXVtTUz3QhWkvoMwpZQ1p2prKqL8kSgQNlgxtvau1JLW6fv8Dg6PktHyodVs+6zCO9a29OJXnwUluIRn51NUTfuDUF5EattvcNhczNtoBBZ5y6OjbRDuawUWEorqys+b311lbtBeIbxkVjrKFLiYvKtbY7GA+ccv4Hw6kx57Ml/Wwz5hr63NT0Vd4W8OI5r12Xu7RtIExNTaXpq2hetc9QHfY/xkG+L/kafBW8j9LnRkdSrsaVD/Yw6LWgMeHT/Xrp/73ZaX1tRm3AfEcdUIaBljONIvxhT6E9xXJ/ag3bhyDR9A6dqH5Qq3DtC30Jxsr+7bbxwdODqCnehLKmtFtISipLF+TS/MJfm52bTk8cP06N799Ky3tfUz7c2VtOhxp12fYKjw/3pysykvqcZ1W/M7wMalzvl2d6KwuJYz/PU09WWBvu6fRRXl/p9a8tJgg3qUR2H+jknHQESx3sx5iie6nR2eqCycv/Oob6Jo8QWuRYUJRxXSF1UN9xa5dam/sRhjR0qU4fGCNRQvCs5GaUJXhgyGD9kQf/CiBijVowrZdyrG+9ywGh8KbsebDTohZ+exe4xVsbutbj2q9llSn4hVM3CaJmYe3Ar9rop7o3wjTgYsvmkXVabXLqaCaHWJ+0ySiDSeDYDfFrelZHjRZPropJZkWF7KDXgjnkP9+xmezzr72EUnjjF5Hd5VfUuoFbRbxjb1TeKKQJ8f0M2hIt3/fhZj0P67P6q2sLpkz/2XK5cT8K63QjDD/nraassVXn14zC4O3/Z3a8EzjbmAewlXOQlQ14y1ANw38CXNJ8yDs+fylSlkt1k818Vt/YX/lEOyhC5N0pSAO+g74LGQ7kqS9gdr4Di6N9OTpL6xbuf2TBfFFPeeUb4sEf7BM6L0rGUKfKNsECUmbT1rjoCPOo4KpCjZFAPuPAeYCwoDn3bT9z0tNLD7SG3yp924umoLkMRLGNv0bhO/ZjP2YXAgoG19Q3NpTue35hnmQfBrRUlOQ/ijI9r7oAu1JwIzTkuGoQFIdwTdXp6qPR20+qG5irNdSsyxB8cFJ1y7XoaGR0TNlt81wmLGhDms3OBo205StB5qcymFVnspDmsR3QrygeE/QMcEaln/wCC//Z0KLpjS3OvF1loLoKm2BBNS11wo416evusIIEvAF+zc/OaR5eNB3YGDAwoTYXp6uwBgy4TaW5t76b9PRQB+gZZfKA5tbOE2dnX/C+aeAvBPPNJHO1LWgP9ccQWdAwLkDiKC5qFy8mhR1AOsdBhi8UcKiPtwq5KFBevvPJqunLtqo/xgu6BV2FxiPEiQ78bHhmzgoRdHpQT+gfFQmtHh3drorg5ZjEViwaEO+rJjhd4HpQcI8Mj7hPQbCwS8WKT/n46k8NA25V+7b4idy9gUhkJQx+iXNhxY8EFeIbuJ3wBwlnpoT5WFBKEp1yEg2cgberu747vR6a+qwM3wrHQhBLBJ7kfYlRHjkyNOxyLgoRd3d3mJVB+8JGTv49SFR0HXYLi2/S7cEEYnrE4qVvfwaqPD0WRYppJfixYojyUC2UK99Z5R84yfM+eygxP1lSQvJDwq6gg4dimv/k/vGZm9nnhD/7h/fQHt794xcAXBex6WZ/dSf/KNyeyy88HTQVJE5rQhCY04asIXNIOwDSYMRTRy9bnuCSxcQQVTEBhIAthHwwgwlcR5PqLM60LkxmEOv4cwYIAkSOT2DEAwXZrep8AAP/0SURBVEw40fQmss0kE0PEPXaYU94h+gmDvWJmMQ4TjGt5h5ECSLeUgfBxxBJnLXO2rxgVyiTmxUwNK+lVDwTGVvRYuJKZdv25TgqPEsOr8VrENIi5Y0XW1nYIqTkuob2t23bubkCw7DtDVMebN2+kV159NU1PT5uxARcYGLulpVUzI+xEQYDN0QkIhQ+P4jgDoOA6lBxxrAZlA4fUCePyqWzGnfIADzBv5IcpIG/Xh1+hgYehYsTCqwK3AOE+BZxOLX6VhsBRSjw/CZvD6J32gkmkjL7UX4ZgnE8M0zfM2dQT4+lV4e31119Pt27d8JELMFazs4/TnTt30kcffWjmlc4BDmAsUb5hp83BFcxg48L+rbwbYc3uCGe4sH1IjDbHnl2anvRxCdOTU2l8bNTu7ERBYRfC7MYZ0Agz9tVuvixdjCK7P05Qsom5ox181rL6FoqEUACU3R2xq4P+UZRW9LmDPVZWxsXqxIsnQv04m5r8WNUXygPOly67Q7g0FYF6KCnJv94W4AGEh6A2jmUIpVoY74TQ98gKUs6nhrl2OsIdApTh4aHEedo+1irH8XEN4+M+bmLm0ky6fPmyz0GfmJhMIyMcFzKSxkZHffwF56Bz0evY+KhwOp5GRkcsuOAYCezsGuI4DXZecMl4rCxEyDJgIUMxnEPOZZ6cpU15YfY7OuKc7hhfNDZZsRQKplAOHVk4s7q2kXGF0CfaA+Wlzx5XuqzCpS5Xrlz1DqUJfacccXLz5k3XbUzlps70PX+/ygOsokBGITfAziL1EyWadjY3rZS4f+9+evz4kXd40HYFp74sv1KC5HFHZULYQBnZAUN7u48wHrHbSaasfHU/UvnpV/TFWCUaAg6Ec7ijnGVFLUIjdlex6nh+YT7Nz8nMz6e5+TmfU8/OE1aSkiZ4HFB/5yjEa9evp5s3XnLdOd5FX6rzp0x0K489CEO6elKX2gs7bgXiuLxQrvuoNPUZvlF3ST7/3CcRGtn6FISTfvmG9bDSogw0hro9oIoD5L7P+JStAt4IkcMIKIf/SD8bu2UT6X2a+RRoZPRpxRN8WrynAzbeYw7i/WlTh6ffnw/qdaW6+r3o5rmWNmq45VBEDrecjt8/kWaeo7MJAXi4O52IUMXl6Xmc99rTf7Z/Mn3GOeNKzzLuGSvZHtbirr9M3xQ3vpviB7hINRqj2O3nZ9j14neXIVwu5Im/PWxKiCpkBaUcdZ+cQ1hkSj7+y/bwC7ewR7iwhN3BctgoRtSV8viv5F3LHPcCsdsraDq7OxGiEycMuLfdeG2Aw9eg/l7KHKXPSqds7CEgTceqJ6MAxb2ELfWMeCVuie832SNcI26E4xGm0deAgqdIW6YWtuqTvDiswmnoaxddi+CY+R1FQCj6d71YIXaLRF140ucoh1fna84b6OdevxYrJMbHh9ON61zO/qr8W0y7cB/EpmhFDHGZCy8z94pWgdbhPjDGecZ8yuM7/zSvMx8A7CTmWCQuImcRRDlWC/qbShGHsnPcIrso2YUBPeFvQ/Gxo1RgDlMEzYFxHCZ3flC+R48eplXl3yMaO2h67udgocKaF/twZCyLhtj9Qf2Zd9n1Ai3CHMb9XuyGpA57+3ueJ0kfOhbBO/UBoJPXRBtDhzO/QO9Rd+Iz1xGPsvFk9wa4gc6AjuH4MurAXAcdBQ1Q6jgmupLjU6FtaDN2pDJvFTwyf0faXKbfa/uG6kY/AY8cFQX+DpQ297NBQxGXcF74ImOlpupkpYfqwnhIeuCDcJQjdrpzTGaPwwQ9l78vvVdKNRnwDP4oX6Rz5nphRwnmPisDmC42bdzrNL3jXX0Furtb9SQc/RogHdoVepYUvNtD8VB2kDZlhQ4wPap0CE9dKHfsGgk+izyh446ORWd7sRkKL9F4KluPcIPCjjqRF4tlKDsGPALk1VSQvIDwq6Qg4b6Rf/ivvZz++Z/zsvJ//M5S+l/9twv57cWFP986Tr8z1JFemubyw58PmgqSJjShCU1owlcR+r73R9kWygkIVIhvC1QzQ4QwNwh0SNsABJMwOfhDYyMEaazk1HsmvCGs5ZXaxPRxTj+7SSDQWbUUZ8kTWCYz5U4rv1dpmaSOYE8/MxtrRjNHxEuEfxD/JrjFNGGPOoSyAaE2QnkrdSxcppyER9mSL3NV/lwYTxgzuq1x7BhE//bWnhkt597aoffd9PDhAwtiC/Mwc2lazOxUCKBVZ+JRvq2tnTQ/t2gGyiv9D4698nBvj1XsMChUJZjxELrXcZ2FlGofGM4igCUseUYbItQOBQkGv2jHU+FY7exSxB//QMF1HYxbKliDp+OUeHbPYJzkPB1cz8CT8KvyoRQBH16JrvIRiFXyKJ4Qok9NTabXXkNB8mq6cuWyGTWUCB+8/74vsb93757qiZABJVHuq8IteZAOygOEC96xw1FOYny5MPL4cF9hzlOX8mWF/ChneU+MpUtTE2lSz7GR4TSQdznR9kcHexaKY4641J/dGmqjAzHzCLZhJunHtDd1pC1C4RYKjgPaFkbZQnsUH6HsYjdFpSDZRyDOsVtZKWImNHZa+HgqjIXnIei3EkV9gSOtiqKFVYMAAuUQbMrwpyf9ge+Yy1m9A4K+kwUV3j0ywM6qHhpM6YaAAqUF/rhzNAdnb3MmN6sxL12+nK5fvyF7HPOBkIAjOrp7+lL/IMd2cFH5iMN3KX6MJZzDTX9ttyLFF5mqvcxMmwlnhSsCglCSoJwinoUknAMPEy6Dm4Xyqg/9y3V2ixa7erbqDDro6qqO+0lLC3d9hBJmaAilzXQaGx1XXxtN/f3DMnEkCKtvuWA2FCO4D6Q+Ge+kUz9lDCA3xoiok75nZcYOl6XF+fTk0cP0+OHDxLFX7HyhfaN/oMBBkRXjjceek+hXhAnlCf5HduMIF9/Zo3HJ/Yg+pLZHqBCrS+UfH5nrzXdtZYq+EV+eurPrvk+5OJoLxevaynKaR0Hy5InvR1lZiUtR2bHFbj52JXAcF4rGPuG6pycEHv1qj+HBAe+a6+/jiDGOyeixYogj6dgZw+4UzqFnVapXkrZrjJJpdz+Mo7lwZ+cgdpdaePPqeRpL9SmtSLtSLdaS0qvZPULLEi7sNXBCQLbkh1NSIhEcx+LvryK/8sNI+DzAeOeHTZRH6ZR3/oq7n/HuxvJTP9nvaTvhIu2CE0wJ97RpuFML1+mZIYetRQHfYZRSZWruhHHA2rvDZPPUu+dd5iKHzULoHAaMlzjFTjgffyXDvFvmsbIIAtoCe0kfYyTov+6GawHbSzgbHuoTwtkF43SyfwmraBEz8Ft8L/QofrK9HqJeiiqMy9ZwJ7+SP/YLcfITeNq9pIfFf7V07V/Zw1beGS9sI7tS1vLgme0G0nR4+qHeZYjj8SiX2XRUttsQSBk4mcaPwWWh4KRbnnZXvV2oAqQVT6D44WY8Ve4R23V3mAhYjxvhHcrPBkScMPg13oGgX4tfhvwefTLThXonD4IhkN/TGLq9ww6EbQt7ESQfn6o+wlms6C/liwVBLNph7mWMjO89pWtXL6WXX7ppegcahsUcCKJ3oDkOjy1gHp+cTNe9e2RUebdayc3CD+gF5niUAczv0AYop5nH+zV2oyBh9we7IkAJcwhzvWkOGXZerq1veccK5fT8qrpCZzD3QGNQd+gH2hp6BUG5L4VXfYc0n1NPjr6cnZ31bk92lnDkLIoN5rDuLhZC5PsMlQe0zRw7UJaXVdct52EcCanUpa+XBRLIs1qsvFhZXlW5T0T3dnlRR5SB3Sc7ChHjxYnmWdqHPMAR9e8QrpkTUZKgvOI4TugxxpTpmUtpfGLSee6oPtBepn1El3BMmZU2ajxwCT3D3L21seG8oEm4BwS6jsUy0HnQ5ChOoNUpH7Ra0LfJuCSfMr7RBtBvzIHQRtCxPOFFDtX+haYEgm8JA/0DvRsLvuKidY7Got2hp6gXiKQ9inKEfoGCiLaiT/UqLjQXUPo2eaGkgB7hu2ERVo9wAA1An0VJAw5NV6s9KAvKGmhE7yCRgV7zDhK5nZyye4a5X7SSyxzlph9RNvKBpil0TXxPanv4lqaC5MWDXyUFyXf/N28+930jBRCgv/UnH+W3Fx9+78bAX0jx8P27m+nvP9zJb18cNBUkTWhCE5rQhOeBwR/+iQlkDELLshIIYretLc7JLYR6CRdCx2AuEcYTj63xZnphV+Qfwo4Q1p6fswLtOISfYli6ulC8wBhC9J+IYA4hordYK03SgSCXow1MRDHxHsxnMO2ZkTCBfS5inK3enIcbgneOzzo+FMOKcJGjkc7Jg/Aw+RzpBRHP1v5GXI5+Et8rUBgEnCexu6S1XQwoTKby4rgjmDoEf6dnLT7m587t22aOYaqCeRAT4yNqWsTs9aXJyQkzQhzH9ejhEwsmEYwi/EYwCoPC/RBgANyBW4D6wWAFE4mANi5jh/mC+URAWnBNuzi+FT1iWoRv2gOAaTNeVS/Sscl/n4BIJqcX4FA5aIlvO471JOpxcruRDoJllCJW8Kh9EBAQlNBtagME44OD/WlmetLHkr0pg+Li5PhQzPRs+uEPvp9uf/SRmG8uKuU4rUGlEcoMlF0H+zCAYoK3t9K+GLmjg910orb3PSVq6+72FvU/Mdh93WlsUO0xNppmUJBMjKSxoYHUzxFs6TSdHu2nA9JRGqwO9Cp/GGgZlCTHeqftrHAqeFRfRDnmVf56WilyfKp+ByOsfqg+4u4rPHFnKzuSvOPhECXKsZjPw8Rl2Zv5zgyeXKCNO5dleweT4ysdpcEzVF2l3fkmMcUuP75D9QG+ab5l7DDxCEt8sfjQsFeY0k98JBZtpQah/3J8QxdnUHdzbMSAd4RcuXotXb9xM9269ZIFECE0OEsnwtoZykPOFh8cSn0DQ3xVPmrLl3yj8GGVpfCGP6tZEbCjKEF5SLuX8667UeSoX7sHaTwAv5hWlbFFhn6P8AYhTlsHip9u1Y8dYhgx6529FqL0Dwyn0bFpfW99Sh9F0Fi6fv2l9PLLr6dXXnkzDQ2NK42utLOLoIUdJ+o/CE5a2tWnULh1pQ6l2ZMVJ13smuhAqIAyL+6CoR/sbm+mWY7VenjfZnFh3oqHE1ZQ5qO0uN+GscdKYcsv+CbyqlCPL4QJxQetGsLiGDfYWYJC7pQxiA5kf5SMbTZ8U0jX8WOs65Rfv+qPwkOR1JcP05G+C46Wm3/yKD28/yA9uHs3PXl0Jy3MPZZ5lB7dv6P3e2lR9q2NNZXt0Edp3bh2Wd/gK+mbb72RrlyaSmPDg0lDd+rr6lAe7Wmguz31dnCp83lq1/fFt6PRUGXQuKgyIf/rUE/gmC7auxMFCTVwvVUfcMK4r3ozJuHHWNyqxseFKujV37f7A32hDnQND1K88CQFrMIixm5PGY+T2I2hTzUXoO4gu2JeNPoOKSP3qHju41kZXPjD72kTdcJQksodXFBfxy/PMNzXEm41Qyzq88ygOESRrRjgabcLpuQvuw3v2S/cKEe4RxvG/FXs9bAX4slPXcJHcDGvWjim79tznzqBFzZgst3v2J220iV+frdRm4YAUoYykLfSJxzPQG0er/kG+ZMdfNfpCM9ZlVsY8IZbSctP5cNL5aZQ1a8cogwqk43C2IdyNPJpuJaYT6Xj3wYQPtdebVIz+Q+f7Os/8i3x+AvNKvlThHiGb3kSh7axg4CxpWaEC49biotxdAH1rZLzu38zbhom/CIP3gLPgesGRFinh5/yI+GLacR7AyLnkl6kEXRPfrMdwBZxs5szitdwj7GBDlPSij6oOSf3T9zP9FFohPV9XOsbmzJxPwVzdVLefBVBo5Jw9APGbATX3KMBXcOYzf18r7/2cnr11VsWuu/uoLBYsRJiHxrhvC2NjU+mS1eupmuaf5l3oQmWV1bTjmgG8mOuQsDO3MgxUp0ab1HuD7CAoa/f/izMYI5DGcB87KfM2oZoje1dzdcoVkQzKn3SokWgC6gHyhWE8PRYdhWi4FhTfZWkF0pA96Dw+PC9D9Kjx0/S4nIchUnZuBi9r3dQtDX3hrBj5jhtrG+lJ0/m0urKmuvAXSMaBawcQZEyNBQ7UE9POdZq07sgT47PNJf3ij68ZHqBsCgh6JcoG7hDBgUBC3BY8ACtQ1vtMU+rnhyjtaO5FOVEh+hA8Dk2MelL7AlzJPfBoUHRLwPCX4/dwEEbwn3R0exg2d3cFn3Q4QUdKCQQ8JM2ODH/JBx50UOm11Fk0KdYTFN1M3WHE/uLvtFLKD1i1zfxUFpRJ/6EFPe16IeaT1WnsoCNupIG/YR82JFLXieiLUgf5Qi8HGWPHTJqY6U9IHcWQfDNeVxSOvR6eAPSo3zUEXqMnb7u73Lf3wsFC4ZvkvL2kr7CdarujTtIOpU2R4cJewrncVBpcIwu4zR5wetAQ9NuJQzjO/GbCpIXEH5VFCR//Fdn0j/3xlh+e3747z5YTX/748389uLDdc2x/8LPuZMG+E+/O5/+9Eu4h6WpIGlCE5rQhCY8Dwz84I9NVEPswgB1djRW5FuwDo0uihaBK0RuUY6EXcQuniZ5YaCDoYyjL2AtMrTELhKO9YG496ok5YeAwcKyLCyEiXVKMAQ5LfiCwiA0FCKkn+12Oxdjh+A9GFgSwY2V2M5e+TQEMFFm7yQRkW5/veNXyobxLhLVWan7D6b5rEWEvxKH8Tk9BQcwyy1pc3s/zc4upI8//tiCcSVoHHb3dImhCaUTlxKyko+VXAsLi+nRw8dmVmCo93bEiFFf/T19VFKxw/DwdFu5bRAxZaWH4vJuhjzji3fqYKbZbRQrzQPXKEkuQiVAyI+A2outF8tU7BdA4ciOPO2H0Xsc/8WdI+xkgBEO3OHPA4UJK9040ujlW7fSW1//enrllZeVznm6f+9e+u53v5t+8P3v+0gGt5MYZfqklUxHKCXiqCIUYW5XpenjCJSXGVAUM21xJBer4ocG+qxkGR0Z8v00rIonPIJodqAgmPbRV8IvadNurBKkHUC9v5fSDqoD7rSlV1zKzjFrxkwgwwJb2gnmPC5sj7AoXii3j+ES886T/FiZSHuBQ3BppWMbOycCt+RfykA78ywCnHIklhn57tg5QV+m78Ng8x2yyo/VkiCKvFhdaIWf2geBx8zMJR+5xDFnr7z2Wrrx0ktWSJEuAgCAfs2FrGPjU2liasbHVXC8FkdtxXcUOz5QLHFnBvfHcJwG+OUoM46ostG3QXiUedE/4juFlaaPUN+yo8B1MBOucUrhOW6rXX08cNCpusfY1dPdm/oHhixkmZqZSVevXvful2G9tysOq0kR4HCvCfeXrK/FsSBb21sW/iAMoO35LmDsYdwZHxnXaB+O99jejjtBUNitqV6cpw1u3J/ZXeF+R1nzysreOA8cvNCHOYoKIQTCjW7ZwQHHULhtMLI7Lrs6UC57RSimxxfu8g0QhzYlL+rdhWBD/aAIPhAgeyxSOJS0xOVSdsZOVoSyCtnn5nPcierB2MQqYI4Je/x41scGLi8vu29TZo67m1ZbX1L/mJqcSkP6XulftBH9G4FVjD0IkdgR1Of8UQbib1P1aZVP4RB00a60b/lGztRfVQH3M4M/pk8BpeOH6kkf55206df+z+/OT/5hz/PWU2nmWBfBaWTDn+PXTQj6bSd45R5+F9/r7g2/yCM/I9fKz876iTw+6e66CI8N959tnhvA0/nT8S4iD99ilInL+1ngcFV5wk5fKGWze35mh3C74M+7cK94Ff7zWBEmh8M4LKaBJ/k6Lc9l+ck4bsGkn7mv2kDThD9RiV/KW/J2fTGCkkcJY4M9+5F3hMxh81txq+Aiij8XHFc/Tj8/iwklE2Vp4MqQHwG4hw2lFWMY4aLa4CToLvAR73jgB90C5PnebyTUyL9uANn0B22mdJxepFmPB5R88MeLOgQQ/ymgLM4bA5BObTyIpMOnioyFiBHTuHEfwpk+gNAd+iSEt4yvUQYW3sQxszv7O77XgTEUQT9CdOfZypGvwokF3VEWK/GUDgsC2EFydMil6ymNT4ynW7euajwd8zjLBdfsIGGePNF3197VkyYmJ31sFPMrQmXma3YGUgaA8Z8+Rp7MiwjLOZISQT60A+22d4BiJI418u7lLMhnbD45jTGZuYhxnrS8yp85EHfmIc1J5GOh/O6O/Zmzmcs5xnTuyWy6f/+u8LAN+uw3xiIUzb8t562Ks+8dLxz1tL3FvV+bVflNLyhf5jfqyPGa4B3aCPyWu06oF8diTghn7PSkTLhTH3Zfc6E+ZWRRA81L+ixIIq+NjQ3PebQPizNmRA9wUT31QGF0JNqPY8yYt6ChoPnon8z70FLcu3EouhD8Mjezq4ejtQhn2knhPNcpPXAE7UK9wD9zmnsniBGc5gUpQPAR0XbeWXLa4Ev83br/hCm0A/nwztjEghboCnBDmt5Jqn4Ucz33EbZ5pw10C+kNqV+wUA2aFR4pdrlCw7KrNfgM6EhoF/iHoiyhTt7BnPsE34N3qOTyEId+43HiXGmdxpFd3imjNAnPjmTwyScWfY8w3MsW/uCwqSB5AeFXQUHC0Vp/8Psvi2DlY/354O9+byF9Z1GD0C8JvCmc/EXuIfm//qPHvs/ki4amgqQJTWhCE5rwPDDwwz8xsQtDAHEKQWxG0KvvCtMLsR4MNoAbRHsQ9UHos/0cdwwKEgT9uDteKwJ8VhxxvECHGcQuEfowjKEgCQaZlaTmIkSsBzeRGQqbYKTxcz78Yc9xQ+Ce7yVQWXw0kpnVTOx7hRZ1EFMhQt9Ha+lJ2jAyCFjNpKlsbD/3SiczIA0GHgUJK9osJG9ji7sYTzEYS8vrFiZy9BOMEriEYfDl453tIeyUgVFBQEzYx4+emAH2cUo7+5UCAaaEvChbwYv+zUxgBxA+Bu5VFlbQyd3vYqYJQXmLQJ16l3YjHHXnCIcKiCC0056G/KhZLkDGfNhzeS4AaeWo+GOH0Q3mJ8rj/iWch0hUBn+1DQJ47j/45jffTq++8nIaHR1Nq8vL6d13f2oFyd07sUOHcNQF5iq26R8k7neAGUOoQfb0B5QusZsIIWysYEMwMTo8lKbGhq0gsXC+s839iAslfXyWGF6YSdq5ujsCRo/+UkubeoACcArjiMKDHUEwmyCCi6Ldh/TKqs4icCgXocJYW/FCHRTPzKLSoQ+RLu1Gu1rxobxs9F3y7m9VuIyjnuKbdTh2Vfg7DmadPg0zHzgR/sUYw+wiVCc96hhl4QztDh+BdePmzXTt+rV05coV2xHOcFzWxtq6++/KyqrLBnPMkWjlgnaYcvosdaePItgH39R7dXXF7YewA3xdvjRj4Tp3nYzIoAAoRzfxrXD0Fnbc+7gYtjsUBChkfBnswGAw553daotgujs62IUSigWO+RrjsvXp6TQ5OZPGxibdD1Bgrq1tpvn5BRsuuEWAwgpLlCblrhj6Ad8W7eeV+u7XGl9OOBpi33jYVF3W11ctfNnb2/F3RXuxA82KD7dPhwVF1Knck/P/Z+9PYy3d0vs+bJ15nuehTk23qu7UfXumiCadKLEcygYZSgkSBk6CAI6CIED0JZDjIF+CJA4MG3AC2AKCBKJhR4ZCJ5psSzJgB5Qlkt3NHu7tO9etujXXmerM83zy//2ftfbe51RVd1U32ey63M85a7/rXe+ax2dY61meG2SKgATDjtjq/IMqKwRG+i4314vKavUfMqj5CwEJ8wpzaYfnU/x3IGjJDI0Ij4AsBCzsTkY4iPospgSEiUUQuL29mdbX1qwvfnFxweq4fHcJalAW563qjXmFsiDMcZzKA4Y4YdyUk0CUk+/knXxQd/RvzxeuS5iFCG9jnozxyYWzGkvqPxZwqq8WprLHkn89W1SBiDOUsWI32gzftspmE2MRo58wDhimvJ6H8872TjzlD7tMYTzn6GxwezoGXPCb47Gx49nw2b3WTyWN/B5PlZl6OvPtpxly8dOgtqado7A+D2q8Ow2evNCoNfbiXgwtXPJVCw6Vw9ZGXsIBthPO4cOl+pTJ38NkIYEZ4ITBXwHFr7RK/6zcr1F5xppHLyRsCG1r+pPAT4LniP2Nv+yntJ1+7KO42y1D1SaoFllw5sXxkh87n/1k4DtxRZpR7iJotvHX7K8m/QJaJmXk7nLzyHVwxoRfC44y4E6G+CVax51NNZ0ylqnbmvqVY3gJf8Xd8elZ8l6+l9jwYbDfgBJPERg8DeHXaWYLLq4vh8FJedNcRF8g3YqARHbyw9rAnU+rG2tpY3NdOBwbHTTHKazrvKHZ637UD3mXGzheE/c7aP7UnHl8tO+5mHV2anJM82abBQhrWlO2tzfM9G/Q2tau9W5oeMTrJWsDJxYQMLBesX5TCM99soD3lbu6mP85+cGcCm6xxQkArWu+98z4b9Q/aI0wSI8N8ALWUtxZKzkVS52AZ7DegEuTJulT0aSDqlIEJFattTDn+jKeJXeEI5OTU2l7U3W1vJqeaN3kfhbjbuBK4MuKk/URZj5PcBDqedunHuJeLQzlY6MRgiILi4aHvc5QT9QFAiDqgpMMTSoDbcS6tbm1ldaVPzYw7CpN2gG8Y1S4AXgE6z31Au6FSjKf+lCZUbFF81EnhAFvOZDfsq7yBOcBZ6C+wLnoI+B4vGOnrYnL+LzccMdU5xiqMfo2Bnf8lXFroUP+xrvT1hpMWiUu/NAO4A+0DfUB/oqQyWrXtJZSP9Q5620vgjPhJSEkA+c8NL1GfRGe/kKcrMukQ5qs8+QLuol4GDes2WyAYPMH67wymU7Vnj4Nfxon9sEtLCCRf+Okiqv0LzbmUPeOT2FL/dUFJK8g/HkQkPx7f3EyfWmmN7/9bPA3/tH9X4hA4BcF3EPys7b94+Xd9L/5zi/mLpa6gKQOdahDHerwMoCABMTWyKsRVBjqQQQWBj3YrR9GkI+NUGMHYcduxu8+Jyfwip+4XwG/xNXcDMLNZcKHQo65TDB2M7O7X4koLvwFol+IZggkY9U5caePQKQmL9V3UhViLoQcwiAu0I7LJb2DWuWCqUeUqDTYEyEFc1ARKCzChGDgt4tYDRVgwdTjG/5h2LkuGloTKgNgxLe1dspDg4my2dnF9OjRY1+EXFRbWRjUHoxR7jOQZ+9Sv3X7li9ynptbNNFiwnpXhIvyyB0tI2MjLo/VNImAKQRLYc67PuWXuqfs5Icnlc8j7HrTd/xgKAxPmJIm8lRHxOM/nhS2mFrIcT0LqHH+ChBXtsiEOzu2STdOsoRwBOLV+VJaqNNx21HP6htcav/1r30t/Qu//m0LL7g/4YMPfizzQbrz+W0zcRFc0T4b6yJ4ZWBSUB7qifYkXoQhJvCaGtz+8HpQ99OuvjcuwvrC5ES6PDOZ+kTEt8h9d3M1ra0sq32W0t7WRjpW34Apzq5K+jAGwo96ggHhEw560v5FOEJfQ6UWAjSIW3UE1QMCOy41PRJhfmhVCNvbqHsIJrzvFYFZ4XAhWEB1FCciUBOF4UQXJyOam+LuDb6hTgqmOKoorNdb7w6Dkd84XREqp2A60LdQvQGhTziIffJO3wl1YAcaPQ0+OXLp0uX01pe+lCanplNvb5/DrK2upVuf3Urf+c533RboHietTvVXCPP3P/4s/dM//F764Y/eS7fv3EkLi098AoCdoJcVH6o+DkVYz8/PuR+Tfk9Xp9VZcEn+hNoEQUu/T/T0pxG5jY+PpUlOfkxNpQsXLqQxPSf1nJm5mCaUN/SxIyyhjI0qM8R8Zycqvgas/mtq6mK6cuVGGhvnDpselfE03X/wKH36yS2V4RP1p/vKz1La2kLNCQwmdp2ikqPZjAIYH6g/4wL4LY1TDMIEdpEe6zvMm4311cSltLQ9+rZbUDeVGRjtbervuc9jR90ejAbmmSLAKqdMqGOfIPHcI3969zeViYt2YSrAhGjNTBmYMxakdKEqrcsMMdSgdfd0pR7NN72t7b5kfaC/V3NPT+qSG3G3On+qJ5Wzq1NzcGdH6u5CYIN6E/X1wyxs1Jja291SmTfS6vJSmp99lB4/euDdwZ/fupnmHj9M6xorRwe7VkuHSrzLM9Ppqsbv1SuX1J7DzhdqOfb3th0f4x4BZTPzgeq4TeXjolj0nHNqqFV9gjGXmM8UzurU1GdhoBs09sJWM2fh4jmmOoeVGYnn07NT+KnaeRS3eNpea/THnBJ2gsQTdmRRq+V328OQ55Jv5oLwE/6qfqr2p4x+In35qzHhHqa4lZfabz/d5Lzkd6BacwLm5PzEuDw15XtRA7hNMdlOOnxz+ZV4eeKjrP2Y5LU922sNPnHnr7zbRJo2+okn9cJLPJk/WXsoPVO0a4FvBM7+7VTsNXGH14gnTDj6K/mxkVXTuGOMD3aLnwDCVtc/5aUSn0NVn9nkiCrx8dU+9O7v+XN2zc9qvG47Pc/4Kd+yiTR5hh9lT+6KuuRbD+o7W4mg+u5yFxPtZyjxEilAHDbhVwun6ir8hxfnzB4rfmx3VI4nTojFu7/ajy3xBIiCB/NC3uRTccz2830d43zQNyr5lZvyF8xq8AjNRaybApjJ4Gbc/bC8tuxTCazxCESInc51eqq1P8dLb4+6CKay72DT/NameZfTF5cvXxbu154ONJ8imN7aWhc+w4aPw9Ta2Z16h8as9okNEGzAWFtbt1ovq2bN+B89g/mSNQK1Wqz/4KKHyuue1ndOSCBYYTMEm20M9EPlR5i38hy7/0kj7h/hUm7uv0JAonhZ04Q7oLYMxjYqQMEBupUvhA1xd1qcuECYMz19wacMEY6MjI6lRa21i/OL3lzhzTtaAzy/q65g4Hd0dDk+cGdwFPBiTndubnKXHHd8HLrOULGFkKRXOLXvT5Nf3y/CfVubayoLJz7iInDyhOBmQ+1EPLQX5WEeAPdAvRY4DMIRTuTsax0Hn2HjCOGJV2iS65S6NK4nvAB8yjiWhQyc+FWcalwLlxQ21OTGCdtCT4HD0x/AB92/9d3t5v6h6pcf5gX6TrRLtA2bqnw6MrsZn8vpFPoMwQgCN3ADaCzwOU6xcFcLpzvBhTkZC82DkIsTJG0Kz0kicBo26dAn6G8IQIiXfupNFjLUca/q2vOI0gM/4gkuHnfIgV+0qe1jExAnoY+OwclFv+idMoOHcx8M9Ua7k05sRIlT38QFrlMXkLyi8EUXkPz2cFv6N/7yZROXPyv8IgUCv0j4618bSR1azF4WPny4kX7349X89qcLdQFJHepQhzrU4WWg/92/beTbO3mF+IPQAyDJMHtBwIWGgw9nt9hpBLUHMQVjOu5jOHJ4BAMRHob+qYmapmbF0HBkxJkwECGcAoDQIGIITgjLZiHOxEc6IOOQESYmILyFZBeCIJ7hZiKbb6ecuIij3EHQZiZ5Czvug9AgDH6CoRk7mkI4AvMYdUTtIjKCOUka+AsCCKISpl2H8nciwmtffjr1/di70h49Xkjz81w2uea7EiBsqA+4PzBdJycnXMcQaw8fPExPniyJAIw7GahjdDOjugYVQJcuXXQZYKZjIB6ok3KCJAilwEXIY+xEo6r5CYaE/eiJ3W76JQwECMfpUR/kb9kP38OOpQpBusXvGXB6YS3PSAtLOPFGPnzaAoaA0ubUhU/mYPDrtoqw7KycvnAhXb16JV27dtVE271799IH77+fPvvsZnr08JH7T/QrdqTHnQyUkzak3xF3qFoK5nTccxLv7HIfGgyVS709XamrvcX9lpMCO5ucAIiL1xGOmAmuekJntxkkSg/iNJgkuX+rP9A/aJ8QotC3YpxQbgqmV/tBl/WWiHzrgVY69B+YDHFaJPosNUY9uO1kGCcmFlV/fsrwZOyway9ULcVpAohOvpnhQD5zWOrc40h9hDpnjBOGTCKoYOcefYtwCBtQafbmW29VLsYnb/TVjz76KP3BH/xB+vTTT81suXTpUrowM+Pxcv/+/fS977+bvveD99LHn9xKs7OzaX19zWmxg3RyYlzj+8QqnDhBAlOHOjk62Hc5UKmGijP6iAlwtW9pz2g/2lJzCIx0EfsIHM3AOEkeP1y6Spy0E0yWgYGhNObdpaOpq7vPJ1bu3X2QPvjw43T71uc+NbK7y05fxn2LGUkwETjt0tIWDFSAssFEQVc892TQP9ZX15Qm43LL6jo2NlZtBzyPyJixQTu6X8c4YESUeQuGVsxfanOVwU/6jD3nALjT9/CnV0YofQM7xrtMsx2g7OhR9+kpzSct+kj7lxMsZqAgUOnMp1QQtMhw4sOnQNyf4tQHDBR/VzivBcoPAmIYczBU2MkLo+vxo9m0MD9vtVxLT564PmB2wJgk3l7Umw0NW+jGmOPeG9qOfgHDzWXiT3aPK9V7sTNXnzTCpIpy62EIe5hau378T50A1Cl/YY9323GLfwNx2OR0nmlqvjGgS1wBpJ1/szP+q3CGFZsh5pOA8pVn2KutfBYiTK17sSsEeXtBwOeZ8tWEPRNLpc7kfkqp4qvD1xr9hHk6PsBtUeLKT/vnLyx2cDo5fPkW36v2WlPg6W/Mn3rWGN7dv/Qt/JAsz0ifsWd/fK/4hzFZE7/cCgPd4QTk2WNUhrky1uL8zeWOcW4jN744vP5Knqp1gmvVz3PB3mvSCIcaIH/+reYzzyMBcle5SLvUyXlBjbImXzXxYsWt+OHFzqVs+ZnLAhS/ttf6t1/qTHOV/POl6hcT8YQJF9d9jssuJJPTcpr2mFPJP46zCCaKcy04uCMqL5V+ANS2XWkr5iX8okbLAhLN/aubq2776Hdcgq6aU3Sa5j2HA3zDDQC/ZE4mvoGBnjQ1NZ4uaz1tbDhOm1pPUGd4fHSguTeY6p09/al/eELrICciDr2phtMQO5qL2ZnPaenYXKF5P6/vqHL1HKrwMP19ykFzM5d/+1S1/DLXghOSD6QAJX8hRIywVsElYzzaawl3S3CyRGXf3NZ83qn1uzcNDfS7nsH1enu6fSJmRvjByEio2wRXWZhb0Fq85nzAbCefhCn4DziM0xRex7ruDTC5nOQff6QPw578IbBBsAKsrq6k1bXVdHB8YCEB+aIchOGEBG1SMSov6xCnk9lkwbrEhirwCMrLWugTDuoxtDH1Y5xDZTsR7r+v/ARuFRscyBv33+HPG5fkj3C0eax1SlPlo4yBI0a/Ii/u0zV243C0CUbhjfupHHwrcxM4fNAtcSqFuMgfGyZIz7SCysG3gcGoe+Jj3QbnpG56VcZW9Q9v0FJ5EEDFfSCYEJ6BR3P6xerEFD/qu0iL/ravNsQfWUc44hMkqvci9LAKt0PRLkdxoth1A64FHpdxCoQ4CJbAgSkbfZdxQR3UBSSvIHzRBSR/61+5mC6PdeW3nw2+d2v1C3X/SIH/+VuDaainNb+9OPz+xyu/kAvagbqApA51qEMd6vAy0P/e3xECDjMS5B7EG+IokHkYm0bm+dcTZJddVHw3E0KILkhxXDCMMKQQXAQI5jXIfIOIP04I7O/sGeFHDQsMWS49RmWQvDoNRaf4I03IWp5FCOK0bYogxBRo+NFfXPbLyZNCWAQzvjArDfYvoz++B5Elv2amwyxlBxNCnhDUgMSzK8677g5PUlNrdzo4OjWDu6Gh1U928z14NJcWRdhyqTeEmSgZh6deYThemL6gujxNS8vL6dHjx77QEwY/whfqq6u7Nw2LmBweHUkjMlahIAIRXc4QNTCzKTsAsQSjJsosYvdUhaMh/DF+KsxW1akK7Dqh3iEuYXZCEJo4wz9+iDMHKUD8/hj/8U5du74LECAb//MjozqGwQJRbcIawqi0R2E6ESp79+4y9R10S2NGR0bSk8XFdPPTT61e68H9+74nwoweJQ6Dgj5I/VoYQBsSP4SrnuXOCIQk7TKUm11zIwN9ZhK3KL1TEdMmDlXHu9ubJmppMwRIMBEQiBVmF/XtfqQneec0CQQofng6L1EiE+AUijtIEGrBNHZ7biktPUPYRl+NTh9MGYjiKIvLkPNOn4QItwAP0xIqDay+iLrVN+qOlKmbqHeIW8ZzMMh92kVxQ8AG87vd4xrhCDsso/91p/GJiXT9xo109eo17+CE8F9aXkmffHrTJ0N+8IMfaTwcpbGJyfT1r3/LOzg3NrfTj979cfr408/TvftzaX5u2YxyLsjn9AmCClSmUT+cnrp797ZPXiCgQ/96nwUQA2lA7UL/oGehpqrMMfQh6lL/qcEnaNTOyi+nOhiXnGzhYvuD/SOVr0PxcQfKmO8ZSQ0tGmdb6datz9NHH3+a3v/gYwt7GHftHdRhMJK8+1F1wtiPNqCeWy3cGR/jFMukavTEgjTUn+ztbntcomIk9LDH7lHaARWB0RoC5hk1ScyZ6i9HCFwzI5V+7L6chSAqK0V1sOzG2Gas0k8QgOBBPmVX+ByH50HZmYOZX48PD1OD3mEb0a5N6gfMbaj6i5MnrTEm1b9wD2YS6re6zADBwLjCmOmiedp+1ZdIn/FxcLDni3VheD15gkqVBV9Mv/xkMW1vbig/h5rXm1JvV2ca7u9LwwNqY06xKK3errbU06E0lXY7fVRDpZWx36j5WKVrbtCzMZ5UCQxU7Awp7kVAZCLvNrAqOXXoiqOiqW/qScYtQFvkz34v9vzEsTIPydSC/WSohOWhuDHuj3whvvhksD078DhVRJEcfzHe442WrP6dSVDvxO8IbPQTCZ57zyZ/4PcnQ0lDfnM415SdS3g983tA+It6Kj5qQC8R6xnX7K4v/sdH/NqbTDywEDcv/Nix+ozPled5A7i9MziHWg+cV5kyV9tuo05kX36E/0q4+F4Y4RVzLjwMSv3KLeKI7qay5bHMu2P1Bwa/PbjsVWEA/Tenp6dbIbvxJL1nA/FHHE5ckGvVyfGGs+OwRU4y+CnqfICSRpjyHm4FyriKEED45RlQ9Vv81D7Da/aTnxGjjPLhkWDchbLrOwOapzz4e5nz8veoJ68GAdlvgaoVX3yO+LAH4KPGELch7PGnIMpHCWuffPMH5YH+lHFjVE9xugCVVRvCITQr6TsnLzRDCWcg7+oSlWQi944mdSJ8bguc5cL0WLpyecYCkoO9La0vTywY4HLrFs2PrEc9fYOpb3jUdQLzeZM7slg/D/YVPwJ3Tq4EE7q9M1QpcvKUBL3Oe86OkyCcVCVv7tvG98uGgDg1gh0GNngI6wvCfPBW1sNglrcpPPd6qPzbO14/Ofk5NDik9YTTj3G3ytDQSKgEQ3Vmd49x6rnZhbS+tmHcCpWdPcL/yUvg1keKO9RDuV65CFz1Sr5551QENcg6zeXq2Kkbys1mrVXhHJwOYVHo7ObusV7nzeqlYLi7rOBBTWoDBB5am4aGYxOF1jxwNPAJ2pU1j3pQ0YVnHLguuFSfkzMIqHaVL9efcbYmC1V8Zwh1p3caGcY/T9KlDdgEBbCJgXev+TQQHQLgaf9qB/KouOmHRSAbXhW/3BEkkC59s2yaIn+s5fgnbQQdQLmjhTS5rwb/VlGqPgIexaX11LMFGior9UyfoszGF6nvjL+DSx5klVkYNrWxWHAylbsW+X54yN0nu2qz7bR3sGM/cVo2TkPHBiPGiPpQFtZhp43ikvfATeoCklcQvsgCEk6P/I3fuJzffnb4ot0/UuA3p7vS1fGXFx79zX/6yCq6fhFQF5DUoQ51qEMdXgZ63/3/6FeE3yk7kmCCBUIP4gohAiKPvTChwNfZfSRPaR+dv0K+2TmNuhT08x8L0T4VIt4qRLiD3U4iZI73RUTsHqWWBiHSMo0nTX62N3Pcu0+pNyu+lPZ391Nzg4hHESPs4gf5V6L6hyGYGYHHnByAKDwWQcDOeOVQpjABTE8Qzu8y+AXxh4hRGJiY5B8VL1aBI8QcBD2Y4LA/ED40mRm8u3cgwmtPRNxROjxWPTR2pcOTRhESScTFTlpnB5YIuDt376W5+TkTrqKUgoBSuWHE9rADUEQujNz5hSdpaWlVRO522tnfM/Ha1NaSege0bjefpt39uDQZPc2bW5ve/WdSSmVqVJ7JIy/RHKW8aqVsYCTQanyDCFOlOGwTxJWIKsrOyYdgvAbzljp1KNJQ9BgIdBrklEZRnR2fKB96ogqNtA3WuUJ+VF9Ol3pjp6TcTkRYNhylrp68a1xlDIYIOy1DlRp9xgxlmbgfpNmCEU4WcRfInc/vpk8/vZlu37xlwhrhSmdnt8KhZoI+QJoqk94tEFGcLSLAWuXcqjRa5dbV0pR62ptTX6cI97bm1N6kPIvIOxQBt7Oxnra4O0JtCFFXBHO+KySPATOGqSf6XY0whMqCIQIB3EDfgehDRQX+5Y7gZIe+g2BExCdPVIEdqu9Sf96dpzqB4dDS2mGiF8Kfnfve0Y/KJO/oj5387S2N6q8qY7PqoFV113Bs9UZ72xtpe2NNZlWE+4aFDmpg++vqbBMhjD7v/jQyNuqdnB16R+YDob6vPrCxvZP6BgbT5PSFdPHKtTQ6MZVa2jvT3JOVdPP2vfTujz9M/+yPvm/73uFp+tVf/xfTr/7afztdfu2NdPve4/TD9z5On915JMK2J42PXki96uvsNqd9xkan0tTkdJqYnDSBDAMChvqT5WXbu3s60pDam52cqIJqUX1wwapV2qmv0N+CW5uZV/yp7pkXNte30rLG0eL8QtrfF5He0ZtmZq6k8fGLqadvTHV/nD7+5E76r37/D9NHn9xKjx4vamwepbZ21Wtvv083cK+J+6bmLVWa25d2RXACg+fSxYsyl9KF6enU3d1pARXMnE31m7XVFQu7EEp4GHje0J/KbtUqikrNkOBTYI4P4nmqPsvw8iwjvxRPTVEZy/rJ5WXUawzz9LhjvCpCRdqQ2HGpeUzPJrk1qL4aj/f13E9NSqhZGWpSH2mkr8t+qjnSDEeN5WPF5XlSf54zPE9xskzzsuZqmEPUCSpMUPfHnSU9MJy6ZDSGujpaVT+tMXYpN7k83En7W+qD66qT1cW0s/RYz4V0sLaQ0tZiathZTj2Ne+nSYHu6NNSRro72pNcm+myf7GlKfa1HqfN0J7UerKXm/XWblgM9leN25b+75TR1Np3YdDQcaowfax051hin7lUvrAeHojlVNwip1PWdvxaNQ54aneo3GJVZppE2UN3TDqUBqHsbt4OM56pslyl2z3L6KQxkP7PxOsQ3RRx++FGtN2g9VF5PNR9qdVWpmNNj/aJNTuWn/CFQiUlYNavwYWJ+jWetabJBNY5PO8iNUvGUo+3yQC7Jqu1+zwa36HK1bjIuZYQvxm75Ubw901T+sr3yTT/nTPkGVEKVMZBNZUw8ywCKp6x9jpY/P+ObH/4VEIQ2VFilHkb1TVtVjUp7zrBG0a+8pjt+p+I/1479BPPSQhjiV1qOv6RV3pWFMCX/rIWxeYGn0yB+RRP9h+iomZq+iLP85RpTHUZcIYxzQrypMJEeafBHdAF6c5z6K/1d77hTH05W5Y30qyb7cFuW9gw7/pVv1j770VDUOGMdDZws3Ow3f7ehLAJ+GVnyKf8KR95ksDusTLEHkDf6ebSBi2+PPP218o3xJmRUJnCPYqLOSJkAiltlsMGFsGpLxiHjzPnTGDuWnQvT9w6O09buQVrb3NL6eZB2j/XttCUdnbDua57X/HKi2RlcRFEqQpVO+BPzMneddbU1pJ7OljTQ153eunE5vXnjarp6aSZtbaxYxSftX4Tj3DnSo3W7VXMwF14faY4/Em7FmnCscnGpOHN6g/pOG/iC5u2W9vZ0IDzlUPgL9Xra2CI/WpOPEOxoxhH+2tSM4LtDfbZNa5X6n8K0aT3khGYzwhXlHZ4+Ah/wk059A5fl1HRTU5vykYSf7gnH6E29/cNax8cVJ8IT4Wb6tnd4Ivz2OHX1DipfvULT2tPs7Lw3iZyqr1++ei0Nj43L31Fa5f4v4QOdvT0+sev70GCey67KUJ2TEY0z1qkOTpGGoX9t7e6k5bWVtCm8m5lViI/qq094zHi6eu16mrl8WfjHlP0GMx784lS4VHsaHR0TjjJhnOUIXH9b6e7s01x6ZwNJnJRHtWm78IYThTvcP7CQino/VB3HPKw2dj+h3emrWu/1UzbIbO/KPzi2+hNlojyB1xNOfU3lOnVfY1ON2kfh3e/0RECF6jbcKD8bV4iHtMvGLcYKasIYEwiUUH3G91a16cjYmHHLzS3hS6IrSI9T6tyxqF4vHPBAuNKuVZBBy+whdNN46O7tTt19qOzsVBjKxAn2/bSmNX57Z1N1ovbQcEelKOo52zvYhIFwZkf5Rb2W6vJACI/6Xrfqlw1gra3ql4fCW1SfzJXHslMJISjWmk37Cp+GHqsLSF5B+CILSP7ff/VqGu9vz28/O3zR7h8p8Fcu9fxMwoff+s/vZdufPtQFJHWoQx3qUIeXgb53f0+/xvJNJQaxXIV4BWsvBoY7/kGxRTJn/4QLwUS8s8uZ3eBcQI3O/lAZIwJBxAHqWkgLhBiGsAUTIOIiDGGUwyggfJDUji3il60Rwh+GBdnVXxGcQBBDXBqgcuTfO7VksEM0x+7wJjO+8QuRTlq4w2TyDjDFA0GCKgB2/u/oGUzx5nQsgnJ/X0QPjO/NbeuBRrfv3XsP0pOlZX3bU47gJEWcXV09qae330zHtY0NXwjNsXYIJHZ1IQigDE3KEzvROV2wt3PgHXSomILgoWwWdjhn+itl9Jt+9V6MwU3gH79STpdN5aSsVpejeEM4EoInA3GQdSIgVzASVD+u4xxXTjAMcAqjJjhnwbQIRh13LnCfi1VSZO/kw4wm+422QjBCW8CInZ6a9I438smu9M9vf57u3b2X1lZWvNsMApU+Qdm8007peKebd6YpAbkj5GgXkTwg4s6Xcw8NpP6eLqWlzydHqm/up0GlAHqtRUhSv6oP6gC1BOyMjB2BpJP7uZkpFPFsPfO9MHToH/hC4AXRSvttKg0YArQpbU3dW0WEiFN25sUOvQ4Tj0WvdJwKidM2ZoGp/l1m5d1MW8VT8s9Ofhj0jBHKT3ji5e4HdnFSpz4VoHcT0PLD7sL1fG8LzCsETlPT02l8YjJ1dHUr7wcWzs3OLVrod+vW7bS0spa6enrT66+/mb75K78qAvuC+v9uuom6qvlFE+1vvv52evONty1sQBf4yspy4qLV8YnxNHNhyuVEPdrCwmOrENlRGSCyuX9klFNTwwPOP3V7coz6u1A3AdEM0E8Z0swbxM8JrI0N6uBAhLnK2zvo9GD+LK9upps3b6Wbn32eHjyaV1tsq9oaEpeboy7Lerk7OxQ3QtGYR2gb0iOfXPzKqRf6Iydc6MAbG2tpbY37RjbS3t62x2rMR8wr5DD3CeYJuZ/SV+kTynP1Gd7U5Z1eYfLZv4wsjiNiAuKd7yWJmA/DhBCUvitD/WieMAMQUPzyoaAxbxbhccWEL0dV+jQm5sJy+ijUmcR9KuqrMjBWUJ/V0sgJlBa7WdDczFhuSm1q0zbNzyGYOElNCFaP1P/3d9P+1kY62t9JDcpnm+aF7vaWNNDbnQbZgdzfm4ZU1xbGKP6OtpbkczCqIwQeLr8rUeV0ufKsQz3KILzynMA8R1lcU1G3mKIiyuq7lE/mDZ+UzOuKawS/JJPDlLqqtZd2CAj/AE7Vb3LXEyvxnjaoTSpzCKbWHoZuwI/bQXXnfpHdqv6wP230ewZylqtQYy/uEeZ8yAK4nzPx/xTUJnM20Z8M5+N68ZA1UJveM+rhzDt1RSrn8ojrTzQOF0+spFJ9PsfIP3MKdv34HSsQ9vxSQHkKAYCMJ4ln5JF4MJ43wFvimz/mJ9GWuMNe3sPtLNAz44kpvsitc+yX84kAVXtOSmDP7rcxTihSlKf4j/zbavA3xnNNWcvnatj4irtfs1uBSnRyrv3ktPwHMB86sN+qoPccQXyJF5jdvJd6xF5wH5jr2GF6s45yehgG/yGBEFYqDs/JeJfhxJtBYZpUl8xRXt+1pHW0t/qurTffuJ6uvXYljY2NaW1BQMLmgW0FOfamEta0Nq1bR8oPpwLAU6LuIk+qdK9b3JHR3tHpExPMgyGckjfngdMQwlOOhI8fEY61FTxD+JnmQfLaKvy0vStOD4ZaxQaXE78Iz7nsm/jZ6ACOxboLfsxJDJ9ckM8V4Qmcol5cXErLK6vCi7esvoqTA6T66P4D40WcFEEFF8Ic8GfcWCP7BwaML7IGcZ8W95cND4+Ywc+cTY9FSOC2cf7iBHbBk7njbPdwT/5hyvem0ZFRC5hY91EHRn4RbrABjHV+QjgP/ihjXHgvvEp+APJDnbGex8kahF/CH8ENj8AZY6NBqOJCIBJ3ufGkaXhiCAN+SBoYBBfGueXmEygqK+A2VZloE4CyUF7SiDiVD32nbfHHe+VUud5pA+IF92STFvnnRAeneAHqGbqDjTn0tXb1Pxqee1c4oUO9cILE6tqUZ9SNchIJHJK0oEG45w91Z9R1kzq3BRps3mGjj57g82w0skpi4aaMDQRs9BHaALyWfBX8lnIxSk2H6S/oA+iz+gmSVxK+qAKSf/16b/off/vnL9sX9f4R4KIWtb/01nB+ezG4Nbf1CxUk1AUkdahDHepQh5eB/nd/z4hq/OsvrBmEuAtBBn83QVvsScgtCC2EiwimEFIcm7HmuwSE+INsBwP6WIgvhFyT3TieDUJOGhAzMCtBiiH0RO85LAhz2WFoEIFJenwLNRjkMxDrwugvTC/y552RuCtf3iUq/0EUYsgju8bZoXXkMhA2juGTtggUEQnsEPflkCoDlYKfo9NmESChH3lb3yA6uOPg4cPHPvlxpHDsIIeoIj3UEEGkEC9qAGA+U3bqi/wfyA5BArFgfc8HIsAOQr91OSpP2VB3Fm2jsiuuOOlC+clauJNHNxN/0Uh2M+FBGBNjXMyd28XxhnCAtshRRP2p7oMxQGx+OA2bLBCxsynwCOidYBB9Squzu0Pt2u56NBGnuEz46DshcMM/bggMuKj0+muvmSmLwAnByKPHD1235J3+QyYQYpCHdsVNmmYOiDiEMQxjnbJxKfXUxFi6du1aGh8dTlxGjeozVCQd7u9anQDM+gPZicv1oj6CXu09uUEAFoLUBc9lj76HX3YhnritLUyh/ahLlYldffQJq8EgHbUvdYnqAPo5wkCYEJwUMXFpgQZ38cT9LO7XpMp4OkSdgQh/5QtBo9tK6W6sr1lFmjLiOCBme7oRiPS4r3nXqexxQgLVUW0J9VT0KXR60wcROMEkuHBhJk1MTFgdBcKcubk59eWHFgQ8np214duN199Iv/4v/Lovk6Vubt++nR49eux6uHr1avrmN34lvXHjDfft+bnZNDv72OEmxsfSpUsXfCKBC2gXF2bT4uKThIoqdvZyP4UFJGp/ykI9N6i+CvFNfdNXqAcYGzvbu2lJ+V9b57LVQ88fXd39qaMrGB3LK+vp7v1HvitleWVF4zDGPAwehG/c88OdJwhyNHO43Whg+hhMhh71nbHxcTNwBgf73XbLSu+x+uKTxYVg5ijfjcxHhGSOQkChJ22GoILxRJ5DgAFzA3sZk8ybzGuEFsiNsPijLu2XLuduh/+wG6gbPYgHcyYtu9mTQrGTVc8csPIsdpmc+hlwHA6d+7raINRjICwJJgh1hGlpaU/tbYzxztSlPsb9JhW7+jZ+EH6yr5adu1ubW76vxDrld/e8k5a1AvUrA2oX7ioZGh5S/+1PXPoL80ytq9Aa+xoXZJhao34QXqvELgO7bxuVR/LWpHyygDBsKaaScL0DCG4pE3M9gjHmKPqaT9RQM3hz+XnwHuGccAbipW5w8dfqj3/tswQTYPWufk458ucIIoawhhv2yDeOuGe7oTwFwe18GmrTzPbS5nysWLNH3qvxvygQKFsLVCN+JpTy6adiJ4raaGpjqOb5BaH4J41zcKZ82e7fl0wCqOS9Js5at8BFos2eZfRTAj1VhYDXj7xOUgded3PZ8E8cZe3BEE/p10CkU54lPzntDO7ZjqyYyAte7Je/HCbC4T/GgwEnP8ISforJ7/Jc5rnatow4bfN79XvMvRFX/upoIix+4kuJ/1y8+uPV/nEu8Ti9kmYNDlmJ7RzYY3yL2CM89kiOdBWTykYbcaqA9TNUn+pd30qaMX9HLGAsESNqApPXHOZFcBXWZQQAb7x5Q+vjjBnRa+ur3liwLEMb9vR2pz6t5yfCmbbB12DKU7+OlzSFU+c4WcuZj1GbiLtP8QKRfCXvZkqrD3nzgcIyHyqABSycygAfoRycgGUTEPgGO/6trkrpqHfZHTyHPot/8sp6Du7wWOv+wsK8VVGC//T09jgc/Xbu0SPhXPvGVUZHR50HLmwHzybN/oF+u7Fes05PT0158wZCAeqUsKUFEcYV4QHtAW7EpqNN3wcWAgPWfN/Npvl+c2NLeUQ1Jve2nJhhPzU56bhDTe5a3swiXF9Az7NRujSn0zGeF5sQwEPp6whvAL7FRirmenlRINZz8F/quAgPC65IeSkr38q4p45YQxn/4I0FaPHqOqbYSUCm5I0X4iFPhW4AELZYvZbSY/0F56VuqXsEdZyKXhF+DS4JnUHfJX/UM6pYUbvZp7XYwhH1P98Fo2+0O9kgflS9cv8IZQHfgVbCL2NjX32IvkZb+KQudaVw4LrgFuSLvkO5CQtQPnC6uoDkFYQvqoDkb/7li38ip0cW1ve/sIzzNzub029+ZSS/vRj8s0+W0+99vpHf/vShLiCpQx3qUIc6vAwMvPt3hLcKQTdJIMJOWLffeYKBC3HmnafRdSGzMG1BsAPp5zTIiZDkJu+45mJjCL5eEUcwvaYvTKVuvYOcQ1CZmSW/MG5BnGHwskvZwomMpB+fsPtIRKeQZxBonmDXJjxgHusJc540ObrNLiUTIuTQ30JoA1h9Uys6deXPO+1QWxSnG0jDd6+wTZn0FAGlhKkHkWKGuXdCxWmF04ZWE4dcxs4Tht/y0pM0OzfvHWgB5LnJTMO+/n4zqyEEYJxzZwICIu/41t+hCA4IJDKOG/cUnIjihngIYruUB8ERzL0QvFidB4SFUiPPjsAmgDBuMtlVKv+W75QtdsJRz8Fk5ZPjgSlCOP2Y6ZvjgXDxn5+F+I7YAdypf9oDxic7zPhCnZkhKaKdeinxQbCTf9qdXZLog0Y3MveOcBk7O/bpK9wBMT4+KoJ52KqYuAAUtWgQYTCq2Z2NapujI05EwDBvStPTY+na9cvp9Tevqy+immJPhPsjEW87qaOLSzM5saO+06K+096amtvUD5pUL4rvyMxu1b388AfxDbOA3XoQ1tgRikCEctqCHXP0E3bhQWjSH6waTW7ULYx3BCM93UFsYqcPUgbaklqxyrNDTlmpL3CpJTsUZT9S38N4rEHAmjg/SW0aR8Q1xCWjGl9DQ4MWisS4C8GId3t652WzypPSvsqxvrFuId3q2oYFKVPTF1RHb7o/PHz0OH344cdpYWFRZTv0qRDKx+mv69dfT1/5ylfTV7/2NTMTHj56lD759FO3H4KEr371q1ZVAQN3eXnZdb30ZNEMiqmpiXT16iW1cb/696HGyoIZKdvbG6oHlUN5hhDv7tIcoPZmPqD/0J/QS049Yyyw3EZ9xE5aW9tMO3u0U5PCaWw1dyhfR+nBg4fp0eN5+dl2X0G1xvTkhTQ5OZEucCJEeR0bG1HZmYvU4Brpvm8GZpfqmV27U9NTvlgW4d7uzmaan3ucbt/+LD1+dF/pLrsMCDgaUlxwj9BnnzmCXZMY9QdO9iCAJF52ucJ8sFG/OVC77uxyD43KJT/uQ7vsgmWu2ZfbYQ5Dv4u7cGDOhBAlmKfB7Ao74FMTmhMsxNAcV9ocwajnz/LMds+n+VnsngvUx0mH8RnjtBglUtwytLej5119DVVwajt2m8LcQSUcu6NhvhEvQiMYN5SFcnDBPyrnllZW0+LSkk/drW1s2Z28sJO5t78vDWm89w4OZfVrCEzaNWc3q28o32o6q5hhjNB+ijtp7Hu+YU5XZpW009fws3DVwhpPVao3tzn3AKH6Cn9y1o8/24pdfzyzcR3KAJVacJ2wJoWdyMIqf9ndAhIZxZq/89Qrz2Lkzl/FrnRKvNUnwWrsNQagbYo9oPpCtsNE3KUcLw9nEngaqgnZVNIqdnvJ358DtX3sp8EzY3lW3DVxPj/l50OUo9Z+1pQxVLEXf7KfCZPt2dGGnDEveOx5nNOOT9dBCVcJT2yyV+KuEdAUqPYJ/dTGmb3Yv19LHDLGgehnhA2mJVD85Be/F5BP/0UyhAvzNGSf5Zvijxqoxlf5hAV7SSanfSbeirWaF/xFXuNVoz0sAOXSoyaGbK+GL2Os6ivePe+a4Z1PmTK/5zkNXJS2dv2pTJF3RLvEEYbTkszPFihoPmCOBDfkdGVfX4/nSC4aX1tf8xrKphHu74CRvKW1YVVrXtlsVJjJzPMwqVGLCC7d3MwJzOhzvgdPeWedsGozsiQXQnotAFdjjtaT90PFua+y4WdrazetCE9dEC62tb2rMrKRicu/T4TfbKVHs7M+wYnqKQQn4KOxUWjNl8fHKQ3hZYp7fHzCOAlMce4fBAfv17zOyY1drX337z+0SigETR0dXXmtSyr7YBqbmNDaPW38G3W3rI1t8tMtPBGhuk/ear1QASw0x8/GntbWw2OtJwgstNYqTTZSoN6W9RX85URzKvgNd6QQN+mzEScE92o/6kz1wC9jknYGx4sNCWxSCdoAd5j+tDd2BEcAdA51C4QQIK+9Mi5fNuDKtCH9kjZAyIAwgbgQGtF+BYKewbDuRx/D4Ea/ox/wDTwDIA/kjSd9lfYB50BgxKYUYkaAxQaYza0tn2zhlEzgFyfeoMB6zv1sa+sb3jDDhjDqkPzZj773CI+kfel7jJ3oW2w2E46uPkDZyAM4XgjTqAelrnQYS7xDN/BOnJST/lwXkLyC8EUVkPxff+OiEcifFx4t76b/+/vL+e2LBdwj8rLt/w9+uPgLvY+lLiCpQx3qUIc6vAwM/AgBSQYRb4WMjCfW/DSEnW8Oox8QXHbEweyMY/FDaWxsNM3MzKTr16+nt99+O125fDl0+l+6ZPU14+NjPuodz9E0qHCoBmK3MohyqDgKAhoCwIi1cJTYdZUJDqVL2sWAeFeIeJGC4OH44RJBdjqZgdcF0h8XMkPYER9hIGQgwCw8EAEAoQRhUZh7FBTi8yS1ioDcMTHL/STekf9kSUbvIrBgeiNqIl2YhhCC7FZDSIAqAC6ShJFKvDD3SBemBDv/CtGD2qpS5tgNSBMoVrm5rMozAgdaAmJNnsid82hH/POX7dU6iXgsiMlpw8R3PduPDFHgRwZ3x2GIuvVfTjt+wo28UkZfCC2CyG0hlBLiiEgoL9AmQo7TBCVPEPsD/f2+d4RdbeyAI54LF6Z8AuTKlSv2X9qPkybcpQFRxr0tff297ncwZm1U58OD/fIjN9k5MbK5sZaWlpfUr7jIO3aPmzhtVv0qnyY+Kav+XEY6jv7NlBblHaopjq13OpjioYaLMsHktpoHEcy7O+iEFuGsukWABUGIkADBj1VUtMdOSqdHvdPPRaATjrhg+qKWw4SyiNt21Qd9FaFBj+qgV2WmrFxqPqzxgvCxv3/Awkdfpi3i15dcIoBUP4FYZSwxihAVrq6sWqiHOzs0GasIUu7euZNufvaZGdZx/8ZQsm5ttVtnZ1d6U+P3osYt7fDJp5+l259/7h2ik5NT6erV19RWF5R+p8py7PEwNzeb5hfiJPngEEwgVKcNuU9sbqymufl55WNbcbelfp946VU5oo5oY6qf+qVefG+L6phy7Gzvi9DfSmur64xu5b1L8YrYb2pNO7sHFu7AFOHUCLskx8YmzKAhbS6RheFE3dL3d3e2zEygG/qSUdWzT/h0d9L0ZvKsra2kpaVF7+rlYnbUmQGHh7vKi/JhISnjWfnc3fEJJT8VFgEZ6sDYjcnJpNjZue/vWwpDP7EAVnNCqPEjbFZ1geoWPZlPYJTgl3cbBCn5G/0uGHVlrmQccpcUQuTMGGQc+5EHcn6Wd57+Lv/0fZ9MYwx4HDA+at6zoQ/DkPHuXNVnCG1jbuYuINRryaMGkMbUMfPnsduw7G7l8n+YUZSNu3nQP095aGuYZjBhaP/j0yakwspbdY5E6NyuPsIOV05cIRzynQFKjnL4dAnpUi7ZcQ+hkNYH+wu/Bp7KOw5nyshfzXsJF0LeDFF9NZAj9SP8A9Qud4zg30GqPzVP2apWQcmggA98sznj6QzUhPizgVxeAFttfir2Gj9n7IDL+fzyPQvOxRCgeJ/n7od/Xw7OZ7UW3M78k242+UN+nHU//w6wDjP+Sun9pdSFntGXs/G4JvzT45I/8LfSX6rhHJP88Ftecjq1UOPAfFLxC+CfCPx/NmTlLad5Hkq4Gp/yygYc5iyBP+dv+CWOajajbDKlPAXwWhOy4g/3qmueBwUOGYEMJSY/T8MdO3kLN34CvFarnVj7Ua+I8L4w8zlBEviOjPMXuLOxJL1jZ070XWJtwgE0H7BJorevz+sjm0nW19fTyupSWheuwhra3dOlNbHPuOi61ryltXXjCJxKAMCREFqwqQBGOBekM8dF+TUHg3cpZc+FzkEAebZd/rjTroThjoyC525vbXttWxG+gFAoTiIIlyIvaxtpdnbOai4RkKAKC1x3eXnFpxFQVcWaRDuB+4FnmOmPkEPrG90ToQB1xVrOKVTWO3Ba8DoE/eDlqMGkfsB9fAE7JyC07nV709WwcY8B4YKkTzqsAy4vba81A2GB8THFzVpCnlh7iIP66RTuMDA46HUHoQ4qqCgfzRdCiOgDlANGPhtgzNgXIGBn7QLP8+llgf3IjbosggnqnjUPYM3EHUGQ8Ua5g6OxplFe2oP03BbkV3mp9mF3I+eF/gD+UoQUGLwFXhP9k3x6XZYBwBcQhhCGtgBvVIf2iZC5uVBByvpsekN/5IsNN93cSaM80xc4OQsuY5pBhrjADcFtUeNKHnCvVWHJpgfqkXyAr4NjUT4EUIQHr+Ed/yF8UlnkHxywLiB5BeGLKiD5P//F6Wz7+WBhbf8LKyD57eG29DvfGMtvPx24yOt/9188+IXex1IXkNShDnWoQx1eBvp/+B/r1+RAxVRR8wLhBgINAg4TNpi9QmhFxEDMccE2O35HRkbThZnp9Nabb6WvfOWd9M4778j+ZnrrrbfS9Rs30uUrl9PMzIXQ8z89nSanYGSOm1HKLrtAwLmjo5xsUJpN6JmPXVH4AelmZ7AZ3ORO+UBwYuY2+dSDC5/xD5FlYUVmwMJ0Jv9WBSZEHsIIQmkTIkBIPcSvL0yEEIGgMQMS4hxyGxVQ22nZ941wn8N6evJkUUTEhsIdWzgA0YxaAgQ+vtyyHRVirSZ8IAogpGCsW2igdCCm2DFIGhSm4TR2VUFkVBnqlBJCKwgQ2gGCgrrKleTv4avKSMgPA26FqCphi4qeiINoIux5VRlBHEJ8xxOjr7jILYRXZs43q31MsBJXshvEEMQVeecECAI071Sz+16cDBHhC8MTFVTT01PpW9/8hvvP1NSkmc0IKRBqTHpX4aT6zGQaGR1JwyOhmqevr7umfZW+6oy6Xl+HuF6znZ2bvhtB+fOdBcoz/cwXnULcwdxVfq3SRwBzAIo7do4eqb0O3IZlJ2cRpoWQJJjaCFXMyFU+IDIRZiD8id1znIpQejDOD4LYhKBlZx71DaMZxgmEqYUGqpP+/v4sENG4Ujk5ScMOQASKMBTo1+zOdJMIaC76TNiDEEXYoQZynyXf1DcCBMJxJ87777+f7ty9612VCEIuaGyur2+6z3Ki4g21A3ni7pDv/fEf+6QGY+pNub/22mtB+IqkZYcpTP75+VCxRT/ntMb0dIxvLqXn/g5OkCBY4NJv1F0NcGJgoC9xKTj3yTDuOJkDUU+dWoWG+igCEvSar62tK68wkAbMgDk6bkib2wjCNtSGrb7zh7phh+jo2IT7BXlkvkAws6ExS7+gsjra2uS33/XMblhU6nHSZn19VemsOJ+0E1VK+6FeYmtz3UITBKP7eztuS8ptgU4WkFgwIkNbwwCyEC0LAXZ2UeVRBB0RpugBL4Z3GBgwJrhzhrqwvvD85J36xW8wzjSOVR7an/7qe3GYN2ToW5VxL/eyizXGf7iFECEEz9QTTC8YTbwz5ouwxPd72I1dn5oDFLZysbOMVY+RJv2P+dtzqPo5c5/q1nrTyZeGFmOKumGX8sbGZlpTu3CRLIw5mG37op0QWqNTHYE14xaGTA+n8tRvYPZwMfQJCSvBo2MunS1zmsqsPHhYOHMISHL5NK/G/IpwRZ/Uri6jzBkBUcWt+s1A4QiH4T1bwp5//M8Ls2SsHzSO/2ytfUaEfuBGFFjP+TlrrxpCeHp+JvAhzPlyvYyp5Ap7Ns/y9zxTAd6z9VnAtxc1juu8wf1ZoG9++PdPCBQZKRL1M9PPaVagxk/Fv4zXX7VjcdePvbtlaWPGaDaMXfyYyZzD2xAgginc2f7BX47SfgJjypDdy+dKHB7DIXQFatN6JuS+aaueeAvztH/yA0Q+avLvN0Ele9RJTbq5PAXw6zSyn6oA1I7+FrPA01Bi4Rk1Hy/xzk/xEcAcCUPca7fWI6+rcgMtQygL/uP05Zd0gbwK+xe8I1RsIcjQutPR7rkMXIUTh6E2clVz3Zbnc9YjNg1w19ey1rsl1LeClypB0mKzBUILNjgYZ6E/eF5m7g4BNvkDh6YGSp2Dz8Y6QTwIR2K+4wTBEfO1vMEwB69l7TEeq7XfAhLNxczNc7Nz9gP+AI7DPLqY1Woh3KFuyAvCG063ApxgOND6F8KBwH1xA6egr3FSAcEHG5c4QerL5vVE8EDdOLzwL3AX32s2M2M8iPTJBwIWTKtwCnB+OkD1xEOsBxbS6J264ZQtmzNYSzkhEfe+KJTwJK8fslNj1BN5ZT1GIEUbs1GCdZu6BQ+i0UmDNZn1hY0DpAEewxpNXNArCPWj/Jxs2Yn8yi/rGIm7f6mOWZdpF9LGlD6NHfoEfIMn/sgj31ibiBsDHlvWN3BW8kreAE7rU4fMKZx49ikhTpcIjyBNq71UW3Oqm1MfbJynTdnAAe5DHpiDuKyeDUhs2mFjCfVLnsAdSJe+5QvfXXbh/apr6or6IR7XgfJF3gkTdR5zGwKXuoDkFYQvqoDkT6pcm7tHX1jG+W9Nd73UHST/2Q8X0r/7qYiwXyDUBSR1qEMd6lCHl4HB7/9HZmqdMUK9i51zE7yH3n09Tew1C6mHYD8KXcl93H/QY+ZwT1+31WpdvDSTRkaHRUCK+BIyH8QaOo2brO8Y4gYm90QWkHBJIwi8sOTULGLER/P1BHEvjDUuTuS7KBkTYTyDFA3CkFeIBvIIUQLx0ZlVwBA3F1+aAa7vCD5gnLNjbl1EAjvVQNrZ8U06kWfShGBxjYjYOE4ry6si2p7IvpfWRbguiciDkIWB0aKyKVMikFQP3d3edU8eoJnj7pV9M9i9K1qOTcqwCRo9Iai43FmuJiSIB+IRgQ1EpxkpuCogBAkEEuo5CpFrIHh5VOz5LxNcwfyI8MRZS4RVQmQ/uED2m7mIn/wH4J20fbGiyo2gx6qjWhDgKBa4j8pDUyM7v7tEmA2rTXtdN+yEJz1URXGHxaWLM2lShK8vVh8ZSVz8yIWl9+7dSbc++zTNzXHHy7LCwFxATcBQ6u7rSJ097amlDbVeSW3blLq6O9QPu/RsVx/iIkh2EO6mg6NQyXUso06d6ImHJ4dpj92gqvdjucFsbWpV/0DAoz6CioimBlRy5R2KKiv9rCjPiBqKiiiMV/qZ271beaDPtSsf9Am1twUse7tqS7WZ3mnzDvXvQY2dwf7eNDyg8TDYn4Yweu/vUVz0XY2V7s62fL9DCFpipyrqH2A+x+7IGCNkR/0GIzvty2WZGzt7ZgZ0Ud/XrmssdFmo8Nmt23Lf0dgbTO985as+kYGqitn5Be+wfOutt9PIyJjDcsoElUgwFxB2XlM8ENsw6RF+KWUzVu7fv5cePrzvPjs5MZbeeOOahaEmttfUpnfv+h4V1IzEHSSjsXtUccAQ55TLwSFMZQjnUJ2xubWbNjdhLMDIaVC6E6mvH3y8Oc3OPUnzMgg7R0Y1l0yInlFFoM4DVX+L8/PpwcN76c6dWxqvqMk6SH29nUqb00gIZblcdDttbHAKbEvzAuo0DtTfaSMEr4pObnt7W/LDbspV9d9N5e1Qc4zGuoxGpPum1W+p26uJ/PQA0FiKcYYwU9/Uz8hr9Ck8ql/Jbua8EvOpCAUzI0Lty/j3rlKYKxbGqd/q6XnBbR6MOgxj2Xrx1adhCJlpojoN5onCmDklQ3gZC/xk4lSZ4uKpdJ3fYsiMDMWhbzEPRJr0f33LI4L5mL7JjmiPJRnvkFUfR8d9h+bCdgR66sP6aKEHal12lCfGIbtmLdhRjEwdqG6kv8w/vm9VZyvLC+lQbQCDsb2tWWOH9KhR1fnJgfoXqr9aUzuq82ScjwRTUfEy/tWmp2oz55d2VVhWNoB3txl2GTdLNsF4jTmWd3z53T6Lew7ptsSNtuU92sQWv9Q++R7vjot49HdGrdZz7eWd8MTAnP0sg7+wy1axR35fBgifIYetxFDzXhtrpBlQsZF+tp4Byu7yY832P0lDvNm8LNSW49lQjRWfxX8lnD47B/yTF+Zv9Y3oV245u4EHsI7grg/8G/hOVMTHmCOMhXUlfgFe7T2HwU95Rny82Kk8MlTjqIVopdxP+NeTP6DE/SywP5viDwv/4VaA98AnM+RwNS4C7ASuho3cxgtx2H8O6/RqjYFVOuDMUz/lHShuRZwS3yIeqpl5tszDR+BirnvS1zwtY6aw5/AoAXOJ7TJ4atacxaYMVL2ibguVm+DGrZrHwAc2t7a0HocQAEb6wOCAcJge46Ooh+J+DNoRHKuzvcunK3qFS3V1ouIq1hIMwhIM85rXDue1wUIc7n1C1Saqj5h7ESxz4oJvp0ykqFhS3lFLtbXNZg/ls6cvDQ2PWtiBqqrl5bW0IjyZUnJv1PDIqOb41jQnfIHNFghQ2HCCyiVOd7CJAYESeINPWi+tpOXVVa0xkZ89rU1s4GhUnttVFtau3f0ju/uuP5UbofnOnuZvzandfQOpt38w9QlfaRFe3dzalhpRMdbRKVywN3UPDqWhkfE0PDYhumRQtMhA6uzuVTsI51T+UefYqXRQ4dWv/COcp+7Boxo8/hCQqHRqQJj8NCZrKWsmm3dYV6AHaCfag00VjEX6BCdBLSBpY8OKaAXhRZyS4W4shCu0HRs/wJdYx31vDEIDpcM79ARrMesoAhbsISwJWoaOFBtxQkDCfEB6jANvvFD6fI9xF/h92XCBO32UE8IDahO80DfIM2o+UT2GkMx+2NwjfKxTZYP+Aq8gAPQXJ3zoZ8Tty9dN37Q7/9BA4G+75FEGP5SNcrMJhY0qbG4jOuqLTSLkg3q0X5WFEyvUaV1A8grCF1FAwgXtL3v5+POgSwTqv/mHc/ntiwX/i7dEQF7kIsifDggQ/ld//+4v9PQIUBeQ1KEOdahDHV4Ghn7w/4IOCKOfsGeGUX4HiS3vZtDKoLIIBhrIr49as+NIBATMTnaWT0xOGCG+/+C+d4r5GP7KSlpbW/WuJI61c7kjF1pDCLKTOpi9cSwdQgNGAgg1CH8hgjG4Bd7eaEYcBAWMs1IQmA0w4jmZ0dGJmqLYWQYSDgsOhByChF1yMGRJf2tn24QHyDsMZqfAUwbhC8yotbXdtEQ5lpfT3u6+j+ev6N0ElvyFXmF2CrJDEB39HC3v8K4z75zTk3jLLiuXRYSOBTEQs6ZGcBfBSk71Tn4wAP5dBoWBiVkIC8zTkCujgMPkmhPhXoQjQWgVBgPe9D27B/ANpl/YDXiVg4/Uu/450h8ne6xmTHUleoporFbCO797OCUSKo7Y0T82OpZuXH8tXbly1ScBWpob3faoL3vw4G767NbN9NnNm7LfU79Z9i44BHKUmTgOTw9F1KFXmksmOaHS4HbmNAkGwZiyojyEcI7+a+ENnFHVgQV2ZJIi8RHjL/QQAXV9yk7dwsiOfscOfXZbkg+qk7qnXOwO9QkWEb0QhdEm1GUwnLGTR4hAVAUhPOOkyLDGS7+efT3dqbeHOx0QrKAuKzN51VZ66Ik9+osN7S9Dm0b8aiOlGX1K+dQPJ0bQYb6ysem2GRgcstopiGMEI+wE5TTKxYuX0owMhO7i4pLLdfnKlfSlL33JdlQx3Lr9uXd6curr+vUb3uVKP4aQb1Qdwf9nXK+sLGlMbfv79RuvpbfffsPtv7u7neZmH6S79+6lHY27/v6eON1RESBq7MuQZ/U4E+Iw9yG80RN+esIuTE4goZJvVGm3mvFy996j9PjxvJlXqBlDlznzE/2Rxl1YmPNF65uba+6nUfeovUMAA6HOpbOM/T3XdzPjSU1OgWDS76l/EXZzY91z1YH8E86CTaUDE8wCxfNG/YR+imH8ur/QXmofCxdkou3CLme3nduPPpi/le9qBncnKot2LvMeu1CZ22DCUGbqspwMo484Td6dn1DnE25hcIs5Jp7MQ2FinDnfMjzLRfIIkPXvfCKsY+hE3vNQUr9gZygqtywoUb4YExjeEaC4r2I0XzapHAhTYJRpkCiPzHucvtnxCRqEyzASEXbsa42AGeT20PoBM4b2IM1yOox5OBiW1FmpQ8Yr5acSZSf3zLPkPaoVzy4DUHWLNqm6x7u/+j+/Oy7eGPe8x3c3Gu45jH/9rrLzl78RjqeyaxPgCDLU2oH8bs+0S+4nP9WQfgR9USCcy3EeckQluihj+IwwAU+FzN+eygbhX9BU6q3G7SlzDp52+clQW+6a4hhosQLlG48QHJ5LSy8WgCpPNp43eM+f7aZ3jNxZO6pli+/6yXHSvyq5qvkV1MYnU1nX8ZHd7MduQHnWgJ1yjPbun3gWOP8uKGnWmvjATyWHlXD+RYjAH36z9wKO48w3/VSjqUIUTZD92nPMoRr5fKhACc6zEpUsFXfaLr+QM+zMkRaQMEcyF+odf6SFH1armO/ILS6RA9Zsx5zXb+694hQJGzxY90PtJIzqwhxHzRHC/0HjSmzk4bQkKrZgYLN+w+Du0VoaqjU5mdqhtEhVKanfxKnjprSntbAizNF35jpwBdwRnGC3Gk2FO2atynbWYJj64Ab0V3b+D/QP+hv3jywsPPEaj9B7euqCT4uT5sLCgvKKyskdv0MDjI2N+4nAxCdkVteN81MW1M6inop4ETxhaKmCi4MHFINAB8a8T30MDIbqLdm9jigtvrHut2pdb5M7d2Nxarejk40qegrPUhEdN3enUCZUeHG6G/wfIQHtHEIm2lxtyLolg93rnuox6Jtm4zvUK20OM5/OhxCFTT+sP3FaGFxW7ao0KSv0ALgSpzkoE30HAVI5fYGAg/D4YU0nHgQb4KjegKR38gh+jGFdtl+VnbSqalpDpRVAX8UvbUoZcAc3ZWMafneUJs+KoUyKiw1d1CHlAK/1fOb1+MjrOP2LdBDu0B/RIEB/or+Vk7OUMcrCKZkW44LgesTN2kyfJV/GaZVmyTe4IHVSF5C8gvBFFJB8e6jtT0xAAsHxizz58ouEv/VXrqaOVqimnw6/+18/TP/Pe1v57RcHdQFJHepQhzrU4WVg5N2/YyS1EOcmTGsM3+K77HaLXVUg3XxHxREMUCPUQobZEY76HQQnMLD+6I/+MN2+dTvdu3s/3bt3zzvMeX5267P0yScfpw8++CDduXsnzc3PpW0RLBAGEJYg2DwhGrFDNECUwKArjD2QapBuiBeRMtk/OpiDqCBPqCOIezFgiIrYFSLPLizyxo53iAMj9zJmCMqPCquywQCFWQojsjBbVxL3jaCiZ3d337qRIRiVW+URRqAIgrYO7+zj0uzunj69t8tvHPcnbvKLgaEJ45Kd3CaGVB4EC1yWCEA4mTiTId/RFjD+ggEHUYFx29AoBkgPaDb/xhPiT2/hHzI0iHvilEN+Jw4HsT/c+YuQEZ/jiDe/k66JU5WZ+oF4MoGuuOBBRjSnFgTQF2DixvH6Pd9b8c6Xv5y+/e1fTZMTkxaqLD1ZUH/4JH3/B99Pf/SHfxCqn+7cSavLy64/CDTubIAB//Dhw7SxvZE2tjZMmHMPBPmnHwwqLdRRQZS1K02hpQqL+jPUB3BJapSJuiDduKyfEzyxMxA1B9S9y3kSxFzUZ5SnqEKAYUsdog+c9kTlAMSiy6m4YHhALJqYVhwIUCA8yRd3YgwODaYhEfyDAwMmHh1W8ZAnt4/Soa9WTwCECYj2MztGful31D1EPnmkn1FmmNyopUKHOeOSEyKkgZopvo2Ojln93WtXr5lpff/+/fRIdYvA5MtqH+4Qejw7Z6HGo0ePrCLvxo3X08TEhMoGo3rXRHo6aXQ+ox8fqv93pGvXXktf/tLb6Y03rpsY5hTQnc9vOR7GGZfvU7dmdms8EZYyIUCiPLSTv21ueoz1dg+YKfOG8suJJJgt9JfP79xzHrncll2nMO9hMjFWYIgglKXeOM0zrPIjuKQ5GfuE2dxUXai9aLceCzRhZqCyIi43hbmzvPTEKlDofzCjIfLxj52yuC1keBKXT2/QbuojpG01YbSn6twqWmTHn+cbPa3OLYOZpzyVyco4U1lIk3FGX+M0HDta6e/0HZhHCOeCOUPfibn5PFRHdID9qL/4BJLyyfikv2KCcRX5p7/7xIq/qd97IoiYgikoB/KrJ6w2vsAwRNhE3hlfqhw/Yy5vVTnaNWY47dXncUH+cSdq8sLcSIwwdTq7u7yLGSbOwpPldPfBg3T37t20uKQ2h3moekHIYoaZx7SeeqcdEXA6h4wLhESK12ODOm8K/e+APvMbT9sFz6hDtwt/+Vnc8BvP7MeGj7Aoa93OGdVJMM9lVGdn0s/xB9Taa0AB6HsWymH/CaYI22INeXGI8Mw3YddP+RDPc+C0CIM9nJ6CUhrXzc9icv3pp2Kv/W7gew2cfXsxcP4rhaAesjWD6yND1FONBydIvmryWDFkL9qBd9qkYtwfwu38N+IzgzunVZseydX6p//zxE/5hoUn79kRWwVKbOE1voWXs/54rX4vZSom8gk4j7b4NcCfYlzUAvHVeqsCXyJYFLem3HrE16ehVkCSg/mnJmjFDlgdoRwoA/EHDqZ5UHMeczjze20AC7uVNnUc83aUldwgFNHnsKs6ENyyZvT19xgfAg9gjmM+JQ3qg/l7XGsrG3vAHRZRgbSNikFOznZYcMJJa8LC4GfeK/kkH1ZXpHcEHGakk1/Pf0y/3KsXaTGWaSO7W+gdDHVUOMaF3Ntaa7g7gjve+o27cjpkfm5e37aM07FJItbZhjhFTT41P8PgBj+4ePGi88k6+oQNCutcFL7vdR3hEOsWeShrPMIKngjEyavbQfmjTnzafGREZafcqH5i04oqVcYCBOpWdQEO06Znh+b+WFtYG7vcdsS/vLxkfAvVUKwT5Bm1adhpK6/j+itriPOhesGN/JIW+CvurMXET1+h3NAPqAgNVVKxcQS8p9BGbMZB+MN6zxruNtSaR3zkgzWYNNjwABR8CPwUNWK0M27UJ+1V1HPR91BDyXdwMfoY7eq12+0dJ1fBqdhARBqbqgs2p7nf6hthaRurcFN7UgbuzKFeSx0cqw4pM27UFesxAg1OSzNfEXZ/N9+NRl3oG/2YMGWDVMFR6Fv0RdIuc4Y3GSnvfK8LSF5BqAtIfjr8+OPl9OlODMgvCvy1C13pf/Ct8fz2kwHhwX/z797Jb79YqAtI6lCHOtShDi8Dlz75/5p5zPFxdvH7ol0hwdhRBxDPMFxszWkKdlqjrgpiaHR8JA0ODaS+gb40oCf3j7z+xo3U3tGWVtdX03vvvZsePn6cFkVEQWhx5JyLpUGWwZAhABefLKb7Dx5Yjc8HH36Ubn9+23roOa2BigGYSNyRwO6vrq44ldHcLOIApjAE4Cl5Vt5bmy14gEiAWIEZjB2CByIAogG1WuzkIi8Qhd6xhR8RFxBssRM5dnGhbgkiDDKb4+MLc6smIOMCyAMTPBB4ECYg+JDIXF4Iw4/7NiASFKkIhx0TqxDRzSKeIDogEGC4Wu2WiB7ShgBrbEQYA9ESTBCA/COAMONYfiAsXHn8Qq1kMLHBn92CuYKJaIIxwCeM41YaRBOCL0IWd/zzScR//mbI+YH94R3iyo/7jvoL/UPFU6C4T8O72xQOAwMPYoz7Jq5evpS++tWvpCuXL6Yu9ZEH9++lD95/L/3gj7+TPvnog/TowT3Vy5bauFX+ubxbBHIvF0JywgKd26g0OFAGyCaEvvoofVLxU6/U9YbvkaCd2B14aqILgg7hE7vUaeumVgR6IsZa2lJDU1s6VT86OW1Kx4r4RP3pVPbGBohN1FVwpwmCrANfJO17aagb9T+Egu4ripP2dR5EGEM004b0Q1RqwBSBOOeJSjoId4h5Ue+qH+HMMITNFBaR6jZBNQfjr8nEKsQol7HTF9xoAvIQbITknZbkjfHEqQsuwoYZ36i+3DM4nMYnJq3eiNMY5L+nr1/j9C2N14upU/11FVUWCtOp8fXlr3zFJ00I//HHn6SF+UUl2ZguX76i9uix0OHWrdtmUi/LfqB6oVPBkEPl3uTkWLp46WKaGB9TnpvSrdu30u3PbqbHD++5XmDu0xfQfY2KO5jvqGzwztjuXmpAeUH1w5EqokXENafS3k4zl2+k3tEJte1Wmn08n+7ff6w2ObRQhPYO9XfLrlfqrKuzzacQDg9QbbarCoPpz5iDWbOtej/U/MClrQgemuSXez/W0ubGSlpdWUxrq0vqS6sKH365YPf4mLtFdtL2NsycTfVV7gKR4SnDHSMweWz2dl3GI41vyg2jbfeAJ4KGYNQzD9BfmI+YY0IQEQx8mEQeherbjHvmNp+K64j7jWDQMI8yz8GIwB/jAfVtjEHmCwR4RXjrkxwY+YXpEgwP9V/5ZacncyXGbvLPmLKQOJvyTr6YO+m3cVolTp/A7DNjKJfVgmfcNSboH8yjGhXpSOGtTouuyxyuPm5BpfoPHb9B60tXR2tqb2U+hJ7kpJzGsdaobs0B/ZwS645TQAhH17RObG1uqP520r7ahDngUPP88eGexhXtxv1Dp+oXqIdsUryau1pgsCn+PIriCZuR8ZfHoN1ogRiPMUO6KFWQ3/CRHW2terDqNRzlFnNsftrAoMIv7casKrun2Hiv+HnKXmMcSmk4iYi3gLuPISzxHvnFztz4IibaOK9HNe6ODXtY/Czf6CP2g6kB5y7nsZrTgBLnzwKVkDVx2JbfSSvq+sWh1KWftub6zdGcj48a4M/u/q94jB+e2alApcyON0yEx4S725VxofYGIgwfnwXh7jC28qP+7DGc4yrfscW/3223qfYnfwSq1Rr++COObAAzXLMdIJ+1pvabI6yNU/H51X75xFv4r/7Sb/UFgYBMRSjo74QJn7zjCn5QDRffKu/6JR3AD/14TlK85JNvrCvMYdwvZ0ZzLivtEGWS3fWqcst/OVUtmwUkJKVPmqdgaDd77h4c7LOQPnBD/EY+wKtRRcj6Cl7J6cj5hQWrl2oWjsKdGWxw4AQlflrlRnlD6Ks5FaM8so6sclm61hHW7CbN5wgOyAh+EOqAtzSyXmjep8x8oywHWpvY+HOoJzg2qqgwrE/cE7W8tOL0EJqAC6BKi7s+5ucX/FRMWpN6fIn69IUZlxd38PiDA+Hawrc4xToq3AL8o0H5OjzmInThw1rzmH3xMz45aTVa7cKR+uUf05vfW4QD+aShyqCCqDyN6VDl4v6p7f0jmcO0LZxga0frrtzBzcDbNje309LKqlWDQUPwjbwhmEAYwppLOd1P1Ra0aWxwEX6mcrHRSiuy8RXmNvAw2pC1nHAIQ1hfy8kYr30H+8ZriB83aA/oAGgONtTgnxMs0CPMr5y4wS3CxsXppMEazhyMii6ai7Ua/JH1G2BjDwIiNkqA66pX2o1ODU5GeuCp4MAIKsARwfV88kbxs+aXNKFHOPXCCRE2MZSTxghxEPKE0BD8l+4l3En5YBMYuAnqiTldLS9Ol/HJZhCv7R77al/RC9SdBU2Kh3L7kwrGu/NcF5C8elAXkPx0ePfOWvrD5VCR8UWBf+u/MZmujnflt58MnB75x4938tsvFuoCkjrUoQ51qMPLwGu3/6GRVp8EkDFjDSOktjxBdkM40uAnR81BztmRxE54VAZA9PX196bRsVFfrg2DbH5hLr3//o+tn3hLBAoINoQBhAAXOIJcgzyDmCNoQKXAyuqKhSPsEIdpyxOmG4QDxAaEAZdTwuwNAUkwltrbYXIG06/C6JMJoUIQkhAN7MLyJYtCxiFc2lUGdmNBREJ8gPSHypc4sYIKAojN7W0RrQtc+r1tIhRCgh30xAcBAtLPbjwYl2W3FAQqDE8IJYgWGJUQBIRBlQGXQvONvEEMcV9HgwxEmhmkJh7ihADlJw0YdeSzwoBy6fkhBf3xxMAMiS8GvFb8q8rCXt4jjKHirzA0+MYrH/AgulQOsbNNda18lToOfyf6DwZDYbQiROGy8SuXOZnwdpoSAQzBd+/O7fT+j3+cPnj//XTr1qdpbYWLxA/VJi1WO0UfGRqMy845GdLdHeqniK+lgzaLU0akSV3RpgibDlS/1DFMW1gh1B31S/YtQBPxj8ANArCljZMb+Z1+JTsMCVSltTRxykcE6MFhQqc07R6Mh9iRB8EJsRrlJ/4gHiNdyt+sPKPyS2VQ/ukX7M6jb4Z6JtWl8o6aomCkRt26ftVG/i4T7RkMLpggxM/uQJgK5Ifxg1BkYysuMceOQIc+gg7ukYkpM1VoeMrA/SIIRq7duOHLUem/jDMESKjcuvH66+77s3NzVq0FA2BsbCzNXJixOydNbt68mW7fvu0TIaSJmhAKQBuNcnm+4uGeEQQUH374Qbqrtl5dWYpdh5oDEPwwNigbY3p4GEGr8tLarvIw3oRHNzSl3r7+NDk5nS5cuJp6+rnTqCEtzC2kucdznldgcMDQgXEBkU9/oL5RpUXbILw4OkQNE3dtICCBAQRDApUS7LqkgjlZdmC1TetrK2l5+UlaXlpUuVY1xrfUJ7lwFObXse2HGrOo5OK0DHGa0M/PI7mx29JMBNpW0TNuyxhukDFjQobxUZhtME7ow/RR9wGHiTnIc7HsIRyJOTAM6jvi1BEJwShj4NG36I82jgs783gYGC6Rn5jvS1qxBiDs4xvCCflXHDbOAyaYbaQXcxbPPH8w6Bn/eoaJ8pw3ZBPWIHbiglFHHvQTccre3tKouSXGAWsOKmo6VX7Wj67uLrUvAnKEmao7tbtV5skcuW1CD/qh2oh2xR3hB9km7iL0RyBKJjzGlBXmCttVFooTzzDUYwBP51wQbjFy83c/sl1AnPatfhtvVTvgejtnr6RrezCdw9Taw0TqzB8RPtxq4/JbjZ1vCqWMVNvppxnaNLel3vXjeGznGS+V7zzpy8Wt+M/Jx1OZKO9AietloJS1EjLHUZtm1V6tm5eBs3XqBzGdeVZAr06p+MchezmTdmRND+o2Xs58x1oTrpp+8RMe/K14FBBX5U3rCVETpMQR/Sfew5K9YufpX4E/53xVXStQ/AMl7giT7RnIj+c0lzEXugJn3yuh5FzqJH5r0tIAZrwTZ4n3fKwAwflSk5UK4N8mB6y1M2fDAGY+Y47inbWf9Zb5mbnJ+KYitoCG0MxZJOR8xZxPrE1aWzz3Ki42GrEWMX+jWrKrCxyDk6fCHfQ0EIf9N6W19fVQS6V1FcEFc76FIyOjVmtlJrjmMQTP5dQLDH/WPxjfaxubFnwYF2YzEbis8o4fWTy/g+OW+rQaUdUzuAR4Q9mwgCCkr2/AuC4CkpUV7h9Jxh9ee+2a6w13VGwh1OEd/IbNFZOiAUhz0yc3OMXJyYl2lWFEOMeI8WTKCz6DkAFc2qcKFGZM4bkHo7sXuqLfGwHAtfgWPVz1pDKA/5MfhPDcW8L9JZwohKkPPoJ/8rO/d+CNIWzSGlHanBSl3HFyY1/1wWX50AaUgfaPdQg6AQEJTQPORh8gDAAuDy5JOKvOUr157VK+vBFL6YMz0gbEx7jwSU2VFzvrNn2J0x+sVa7X/n75DX/0JdZbqyCVP/JBOtBi1CPrP+nRR/dVZvKCGxsf3G8VB+mwXtPveKIiFTqNjRjQNbQxhrJR/9AkGE6/c+qjX4aTNxubG8KNNiq4J3mhr0GjQOfQH4mDstCGgcvQrnGKmrHKiWXGhnFflcFqwVR3pX6Jt5xiqQtIXkH4IgpIRtQxf+cbY/nt54cffL6e/n8LHEP/4sD/7V++9ELqtW7NbaW//J/dz2+/eKgLSOpQhzrUoQ4vA6/f+8dG4iu7hmVCSIK9MNUQjuiZ3yG42JGEgQEMYl4YV1yMjG5aVB89fvzIjFR2pRXmDn65nPnCzEyamp5O01PTvqyd4/og5SDcINLzC/M+WcL9JRzvDyFJc+oRgo8eZpiggWzDHEypq5Pj2VlAUvKnJ3mHAR3ELnrt92wgLpzvvAPbxAYEpyJz+WTA3CEm2HG1vraRVpe3hNjHZYoQohBhFpAoH5QPoRCEHwaiAWITwgPwqQWZnd0dC34ggPnGDisIuahnEcsiVkM4EgRFYWxSduoPQgpBTGESBMDGCOYEwg7Kgp2j7wXMTJAxI15+ggnBOwzCYJxQjyb7K99wdDU43QgPjR35db+hjtUvSlrkiYs+2bVHe9I/IPyuXb+WvvqVd9LXv/41q1J4791309//e383/ehHP/Jl7Hs7W6lP/sbGx9LwECctZPoH0syF6TQxPq4+M6R67bB+aZj1XX2hp5v6j5M4qNmK0yQw3wFUBgUzm7st0KHc6PYmTxDJEJoQ0M6j+h/9knTpF2Y8i1RDPQOEG6olSIt+hOoumNP2p37GeAkiMBjmVCR36KB+wOXwqZFe9xMq8AhiHMJRcXWRjtq2MKOpWww1TpwQjjAQKIP7r/oUxDeEOoIQ7/BT3rg8dVnjhNMduBOGNhpQmSZnLoqgZXfkifLc7btFXn/9jSqzxf2lUWO314KK0bFx98+PPvxQ43DRY+3LX/6ShSmky6kSxvWnn35qFXn37t33LlLyigCrv5/Lz1uVhz319SULwJgLDvZ3XQ8Q/ZzAoI5HRobTlcuX05TmAeqKMqK6DmKbdKenLyQENh3dA2Z0LDx6lBbm5lxOTggh2GF8IgSg/YiHcDAa6BMwe6hL3mk7Th9hzOxviZ2Z9EfUbcEIWF5aTouLC5p3Fn0SKXY6IvyIdjiRIb4iRChC5Mr8qXePV41lykd/Y1ctwrEe5at/YKiiJgU36t+CEPWLCNcktzYLbtnFyak4CyIVF6q1Sv/lFA5hGX+MS8pm9RsqD0ILhnCM3gyK33NCTR+r9De5Rzly/lWe0h9LeUiHNvWY15Ndo5QPtRgY3GPdiDA8W3JY0qVvRDbIB0KhmE/g2TG3kD/yQh481yHA0hfSRCBuXe6ql5YWjZeWEIC3d3SlbtXpkOYLBOb7h7EjdV/zMzuI6asWYsOYUvqkySk9n9RTvo4RkPi0Rp47z5jiHmODvJFP4ogMA3liFFScXOul5nFlHo83oMytz4On85ENf89y93yMOetOHvzIcZZ37GSBfLy4gRldGN2lDAG1brbZfxhDfuas5LzEe7E7Y7VhXgAqYTOUtH+SnSCqBdtfFEinkmeyadtPiKfiV8/spTavLmOOJNfYTyx3+VbCaZR4bJZ8lZgjrqrfCBfv9HXGeISJ/NTaC9iGm8LVOBtKXg32U+KQUd+ruOeAJQ+1phonlmr+wjl/zH7xnGU0YZehDIzvyj1K9lsJaQh7ibf2Y46MANlqy2nxwBwa8Zb5qeCMMIbJE3MZ8wDrJd/AvhBUkDe+nyAw15M/oRrOL+sSOAkCEta9nh7m7arqIfAIwsIoNp6hNY0717iLjbUrTht0Gedh81Hc+8GJ6JQOM66B4VRe4CnbvtwcYH3gDg7ma+ZUC0MUFjvrFf0i6jrKy1oIY53TFKw9CEg4tQ2+DOMcgQ3lR1XlG8IfqBvyiuot1KASnnKOCp8nv9QlDPbVNU5hHqn87Vb1ydrH/O02lAGfhl7gji/KwDo+IoNf8DPStGpcrcX4BSgTdQiQZ4QRbBih/sAJEBqwbrJW7mkNWF1dFY4yl8aVL/BR6nBL/nwCXP4QPnAXmfuZ2os+zSYN1nz6H5sHaHPWE/JDeNZHwlHn1JGq0AZhERs2cKdt8E8ae8JFyT/1xhim7sHlYmNHMm5LO/AdIAw4Kv4QPJA2/YE6CToJ99hchmAEN/LFWgeuip01GsFIfEdA0qvyIdwJ1cSodqVsqBxdUx3RDuDaqDQbV/3TfrijRo20EGocqB1cZj1RXer41R7EQTuAB3OCkz5BePBz/JIv/LH+WjAkv8RHOaLv7riO6wKSVxC+iAIS1GH99a+NvPD9Gj8Nltb30+99vpHfXn14GfVa//Y/uftnenqmLiCpQx3qUIc6vAxcvf0P/GxkVy2Ek5DyphaIKBGDciuMQFRjBfNKuIKIv9jVG7uTTkXJcrwaooLdR6jXmZ2b9Q7zx7OPvTMNpLxdCDqEF3FGHE2pUwQMFy/CNISB6NMXcmNnU5v8cqICIcWmCA4YwKjcOhFR293dl7p8UaUIBTOwgjCFIDHxgoBHBqIXAopj4iDvIOkIKjgx4FMoil80WmU3vglcuUE0Hh9zgeK+icP1dRFTm6hbiPsdvEtf8UG4QLSwIzwIl9CXzzuIfyGYiQtGHcQiBA27vc0IVEUcKY7W1vbEyQWRsCbSCqOB8mDHLwQZdnYvUtSqH4GsEO4IKswM0Z+SNkCEkheM/Xl3aXy0k2nsnG54MHOCb/jDHl4aLRCAyGlVfmDjyykYoXpyETI79gmIsKq/ryddujidvvT2G+nNN19PPd3taXH+cfred//QKrVu3fxIhOS64mpMUxMjaWpyLE2Mj6Thwd40oLCo1urvhxncltrUJ1FxxO7v1hb1Pe/CDz3IYK+oFYJR2039qz22N0Uor7HzbVNhRIyr/jkFtCn33V0YGTC1YfKitoE+OCTCcDyNT8yIMJ9Mw0NjiqvHpxrGxictvIHRDXMWpgMMYlQ9IFSDiD5UPwsBG6dL5EfEapf6cldPn/sajAmrklAfo68pO6pX17b72LYIZQhr7PRT+us6l56LYKXvbcLslR/u1WA3JH5W5b66vuH39c1tM4XJC2qyRkbH0+TUVBocGU9tXb3eZdmmsTI2NpGmLsykwcFhl2WH/g0xr7D0WYR77D598PCRxu/n9sPF7G+8/qaJdfoe/akIBCBsERpyygTd41NTE3qOuZ8szM+lH7/3g3Tz009FJO+kseFBM20g1ns0xiHCJ9htOjntuBGqLT5ZtdoN1GrNXLqaRidnUmfvQNrfPU4b69uJXawQ0jAVGCswShC6zMzMqK/NqA9NqE/Q3uy43PTz9BR914fqlzCUOLVyqHEPe4vdnLzDFFPb7G7bf0sTqvLa0kC/6lF5HhsbSmOjw2l8dER5HrAAb3Cw35fqUw5OB/Uzh/VzUmjAu1THx8ct/KGMMLUuXJi22pGJqQtmPNFXYTrDGItdlOwyhunPvUn5ZJL6DP2DOdfMLs0vUX8hUGG3pRl17ncwIDVPNGruZh6QYR6Mp+ZtjNqrIghhTmfclvdsdxiNpTgZwrguzKBw9xyR45c13vWEQR9+ZUhH/YO1xLuX9W4mrfLAOPClwApD+zFeaAnKwI5oyoOefM2K+kq5ghFqgTEqbAiltFDrB/MHBmN/L3NEh5k12FFpxztzRpMmr2OEYgcaG3swdXYSqtQ4XcLoa1T8DUqL0yptzC1MJkqLE0en6gvkkHxwaT9P59jCAvKDShD6DvMg5Ye5Fgwx1wkTp/N7tj1KnSmU4gk/BeJbMcWvjP74tzkDOX+Cs2GLqYlDJiKopvciEGtHpFHAuSbv/hbxhb/8XmPHnFmDngFPudfk+YzJ9QeU+By2JnzFVuOmkBG+pvw1nw218WFIpqRVngSvxHXO6Cd7yH4FVVuAk8zeir9nxVWMfqrv6l+0J4F5r/Yl7DwdnQtG/qlz4x/YK+/RDvghN86G+2fEh8HdfpwODz1zmmeNvsldvnOcVVzDX+TBm2tyvOGfpCNdwsX8RdjqOKGMVucT0divIcfLr7PFryL1O5HLEAcncWFy47OiFiivW9RDFWKGwSnwtHAjf6zlsRO+uEe6UY9RXk5egBeDY7IBA+E5czVzN2sN8xjzVndXu9YTBN4ISIQ7tMZJYuYK8kyZmfsOVRdsyDhSfCDIzJPgHAPCQThBwsYgToS4PM6P6kl2cIrAH+KUK8IS8BOfDpCJ09DNio/0NMHpSQrgIPKq9FVfSotywNiHEQ9O3tOt9ISTgkNxD9jWxpbiaTIjn/UNZvqTxSVvYiIMZUIgMYhKLOHmFihorcYMD42kizOX0muvvWYGPOsYmz2IF/WYpE0botqLjVMj3Jk2PJy6VV+s8fQYcJF21SObpFBHxnyqjIP8uXwNTS0hgFC8bNLy+txF/kU7LK/4BAn3vnHSHMEGGzHIA8AGEquDIk7lA6EYKjLpP6aNvJki7gHBH/ZmtTNCLHAg6AD6HO3v/uBxBo1TNh1Ax8SF6bS3aSCVifzSr2JTQqPpKPJE/4qxEH4snNAzxp3KLDjvjn/i5x1Duqzt1HUIW7j7q004n9ZC+esTvuI0lX/upWOjDYIM6Bf8sp76JJO+7eib8Q31ZzZiAMQJTgLsy407bKCvGDGshcbHhQO7vMqLN4vI8M4dkGxwsZBEeaU92NDiuqoLSF49+CIKSIB/caT9hVVI/TRAZ/IXiXn+ouq1/ujmcvrX/vl8fvuzgbqApA51qEMd6vAycPXzfwieLqQ1E9k1TzjgsZtKhCt0g781ppa2QIw5NdLWHjvBYrfUqQUgMAW5hJ27RNgVxuXRqC+y7mUh3RBZ+IVwK5cpere03iEcYJaCWLe3hTAFgtGqA9bWE5dO8w6xBJNckYs4hbHG8WyYnZkJJQMxC/LN7i7UBJBPCAaIOMIK3zcxw50MqPUhXtwgIiGAimAGAmFjfSsdHjQoLhGjIgYhGkuc7Gr2bnHVB+WA0QyBgSDFu8MywQUDeEPEIGlRJzAgoY7YXUd+YGQi/AkiKIhfgHfqJuoN/p3JersXgr+ECUYJzIEACC0M+eRJgqE+oxiBwmL8B+0lZ7zav/4dp/9S6lA5KStM2qJz213FAVWXIvD4PtjPpdqT6a03Xk9f+tKbiftEVpaepPff+2H6/h9/L3128+O0urxgRubY6JAFKdxZMTI8kJmcnNDoMHMBAQpFakjHxjFRt9MoYtiCLvoARKy+wgTuUN+BScwRfggwdhJCdMN42BSBvyGzq3YQSapyoc6sKe0dQLQ2q90gvgdFyHEqqif1dve4L09MTPqCUPopjAefHFE/Jn3Xu/5oO9rHzGgRhtQB/Zh2pS+iYgDCFOEYBmEZhOm+7JtbWzbstrNKA4z6yRrCDxkIV+uNVpnWlX/6H8T25vZOFtRxfwU7WhtSR2eXT4BMz1x0vju6e9P+SbJ6DdRsTU1fCLVayuPa+mZaXHziE030o6LDel5u9+7f9+kRdnFevHTJF7cHIDxAtVO732CSkD5CjzfefCO9dvVKGh8bldtuun3rZvrh97/nExkItqanJlTPqIhotfo0VHHAaGGXKoKhFeVja3vXasEmp6aV10upp28gnTQ0p6317bS1EUIiiGrKD3MCgps8XlYex/TsVp9h5+LuLsT+jtoXRvah+qraXHaEbGo29ZtQcdLRLtOpsduh8ae2pD9yAmZY/XB8DEHHmJ8ISEZGhtLAAKfXesyER8VgXHzKHTlyVzk4CTckA5NoYBBVggjeQuUY6sI61K9gvLGr0pfSqjzMUZ5XW7KAWv3Ic5jyA2OadwSBHnet+q7+7XGteMq4jvEfTPoiIMGY4QDjhqfC+R13vud07I+nBlkwYWOe9w7o/N1CV77jltcE2xn7jAC+68XriNMM4zSyYc5zuBxWP2YCIoH1HGUTTMwm7h1Rj6Z8ZlZq/nRbugdq9CoPzEGedzlxoz7lXc893W4PxmiH2hdBCknR9qhE8wmiw1C9xd1VnAxqOEVAovpXnPRTM23lHutJlJE5JgBWXbW+VZSKnW/OnKAyx7ptqEP8RrnDrz9lyPVnk/3U/BWo2KpOAvJTK7xQiEoa4THsPP3rdIufFzHM6w5pew3UvOfS2pwH99Vc2GKvdQNq7bXxFrt/z6X3PMCXjfxXyuD/avgA8pBttekbot3Ol5k4KnE+C57j/Dyo5u/ZpnyvmPJX4xb9Cu/6AVSUcuIHpiaFrJwAwh4ewm9NPNXy0t767uhynBkq9VRxzu96MFbDGm6Rt2q/xzWyECf6kJIy1vgQfsu8V8V9COA8EV72HLP/sg/PGQBZ8umaSnpRZm9c0JN5xfnP8RGCV7srvRI37yEcyXUoVxvssmBIzHOl0iOv1C/jkPmbuTYE85wAZjMPOEPgy6ig5FQgcZkprjmHeRL8EKY19UH+UYHFnNndozVlaNhCdTZdgDOTnudKpQhewVqIgIQ1FGGJAvrEIRsz4s6O2PADbklNgfMikHE8KlkTQhPFBXObzRbbWzs+5cFmH/AZhBjguwgUqF9ODIAr+NSB1n++gwOQd04pgF8zFyMc8lotfIt7SWZmLqTpaeEk+kb5wXkIz6mPcmqbMk5OTnrNNM4l/A/hBMIc/BAvJ4mpGzcD/Ut26pL5HFVelIsTwqzlzOnLK3G6FlxqSOsyOCP0CidGOMFAXXL6m/amLQDKgvBBtWSagbRpT9Zr6ok+yhpTBCD023JSx+uH4iJvfCd/9DfaCXfwVNzIJ2kAhKdOeEfYQnvQReVkN3CESJd+G32+uDktufOJtCkL+C5u5A2cAdyCDRjU8Z7io+7AVfDPSRpoHHDPA+Gk+KONuIwfdcebqjc2uLjP0XeMr9DHQogCkBcMZaBPg4dxGT4bi8gH9cdmEjaAkHjgPpwsiX6DUIvwVldcF5C8evBFFZC07x6l3/zKSH77+WCopzXN3l1PP9qII2OvMvxKZ3P6G39p5qeerkG11lf/9q389mcHdQFJHepQhzrU4WXg+t3/3AgsSDY73kK3rBB8IeBBEIZh5xDu+OXeEXQJs8sLhBckHfU0Vv+ztyuCZzt98sknaW521v67untFcA3KcAkzp0MQIgTSDqJN+LKji130EAeo24FAY4cwxA4EH3kq6qmIGwINQgek/fh4T2mdikhhd7UIBRjSMMj3d43QQyhAvKF+BwYmsCriDOIDwgW1LJQTwgdiEneY0qj34nj+xuZ2akxtIha20tz8vAk7duv7NAXCGhkTFsozBiZwqD/asTs7GBGQQBCYIFcZo26VnAgmCJZwL0wKiCMInyD6LSAREUXd0BalXQB8m5npcJk5oE/lO21b8Q/jLjMkAQfRT6QI7RLf/F2GODkNgB+YBh0dHNmP3ew+bp9VWJE3ds9BIKK3GtVp3/zmN9KX3/my7FPpzp076Uc/+mH6/ve+m+7du2cVEuzsvn79enr99RtpamrcBBsq2ri7gnSsaoi0Bd6hyQ4/pYHAY/8oBFsG5bPUGW0PQJjSLjBOgUr/UnuQXxgS9A8IwAePHqZ5temTJ0uZcI5TMBPjo2lijJMAI+6PMA3oP1zAT79EmMAThizMcZj1tLvrX/Gz0y7UfKndNS5gJJDekyXuuFhOy0+epDXZ2b2HIBF93vQ1vvEMtV7cdxMqDejv9DkTlJRBdeC2k4ER0qM8XLhwwReozly86FMNXGC6zM5PtQ/E6tTklBk1pPXeez/2KS8uNjdDX2Ukrh+9+156/PgxUacb12+kC9MXPG7jtBQqNEapHhO5Dx48sMDk8pUr6dd/7dfT6zeuWxh269at9P6P30uffPyB40Q4yskLmAb0H+6V4VTF0NCIBT+kt4A6r4HBdOnS5fTatWupvavbY2Jf88nGajBhGEukyzzAGGQXJGXmBAlMc+qSU2u7u9vuj74X5Aid2UWY2Ww1J5SVEx7sZrUgQ+XnNAunZYqBUcOpmBH54XSIBcJqXwsy8gkamGGMFcYDfYM5jp27CCM4TUc6xM0cB0PoyfJKmtXcRR4XFxc93zHmUHPBWKO80deZg/VF7QeTje8lvdLXCcfA5c1uMvR/BD281wo1zEjK7oWBWAx9Q7Yzbja41xgzO3FXHmDwOJzeK/EqH9gNZCdsFT9ndpPnp0+mOK54Mk/bnBxp4op5zvXAU3Whf/c9r1d6sVFdkad25l4z0LRu9IQe9R61QbfGhYV66jvKiONhndvaQW0L4ygEpJF2s+Okdp1vuVmwIzuMRSVrf57vtSbhn5IzN9LGrDvBkKXktB8sSfJPvqMc/tO764w0FH8pt15r4MzLc4CVhDTwS3x2fC7wPUxusxcw1XDP+f6sd7VtJeAzgHooT9qy2KN+/FKx2++5d2KtTfOnGkIQTwXCfsbpHBBOv/GSwXnJUGs3RKbC/qcILk1N2UoWKynbnQd9y681kMvtX4HKUFMimwibXfWgnLSR8QiNDYyFEoQ9Vwe8lxixRx1mqPFKX2f8A+VkWswvYS+mzC1ngHhyOk7P4zW7Z4h8nMVh7e7fKlS/y6/fw81zDWWufI9vhly3uHMqlHmNdbG9LdQdst5wcg0cN078NWbBu9YGTsOCM8og3EUVYcQT6zrxwkzmG2HZKMTaG+oYO7wG4A/8hZOe4Lasy7tmMMcJBeZC5ic2Z7CRiAxTDoQnPu2qMA4vE2NPBdJ31tfAqXdCyCGcormpRevWptbVTQsYVBOugoKzM48W9WCcPuBUHWsV5QNgfJO/ceFRrLW9vcIbNUeCF4PjEAfA/Bz4c4fXYaviFG3R1gaNQPsjSGINBMdEuBBzLN9K9/DGI/Uf6i5OKjSrXg7Tk0VwrA3PzZwCZbMB6jM58YBAQIV3PVIfsTbRwEn55ASh2kPp0b6kiUos2oi2YdMDJ0aH2fwg3Iq1h/CoAqN+ANLidIvrSDgb/Ypy4o/0wDV5kiBuhKPOAtTH9Bd1GIa0K33P7cipJfARrUM5zvDLvWkafypL2QzhfkW76B1hDm3M5jHuWuN0DXUCrgoew6lY2mDVgqW1tKu6Ij7GPfiJNygojh4LiQIHog5Jj7qZFN6EqjWESNQddYOAhE0N9D1wOAtHMg4f7Ql90V4XkLyK8EUVkCDM+GtvDabeziBEf14Y6mhMv/vxan57deE/+e1L6fpkT357Njxe3k2/87c/S48PA8H7s4S6gKQOdahDHerwMnDtwT8SQSWEGxoJIwSXI+XCqs1M4l20iRnOLUL2Od4+OT2Vpi9csGGXF0QNKlVQAQByDNK+tLzs4/4gxd09valL4UC8fcFuV+yE8wWVQvZBmEHqObHhnW1ClA8OYWyKYBFxAeMXAUufCExOiOAPVTsQbEvL3LuwKvcTpd0qE5ejc6qE3eYQTQhQiAdVSxCNnBSAucyOftKw6iMZ6Gx5VX5OzbTd3ETN0ZZ35+3vH6Wj/ca0vLyW5ucWvAsLgo1d+VwsbZ38KjtMOuqKI/vs6IP+5OQBu/f2FAcEjIUgjSKmVf+oaWpr77IdxlyQn6pzAcQUBF9hyMFIA4JRF8S/A0AhQjjxhz2HB/BTTHgmjZPwQZiw8FNhfpR4HZM8wKSAeEOtlhm5cmd3ICdI8EMXaVIfYvc6pzuuv3Y5fe0rb6cb167I7STNPr6fPvrgvXTr5ofp4YPP09bGaursaEpXLk2l129cTRemxlJvt4jajlarxWlRGBgM7PYnPDu8k9JiR7lV4bQ2u325DPtIfaxRmW1TX+pU/2yBGFT/aVD9sHuQ+0LalOeuDlTxhGojdkB2dAQDADVXe3uH6WCPuz0QYB2mra2dtL62nmZnH5uZDfEIc5sTRhCWbSLi6JMIFbhQFFVWk1MX0sjYaBoc4rLxETNlUYdxrBrixAoqsNbUl9a3QhXWjtKEqbGn9BD2HBydpn2VB4J+j9NMtANMY447cNJF/Z499U0tbRqv9B2VU/2ZkzQQvKjyGlVe3nzr7fTa9RtpanrGQhNOX5woPOq+EFyhym5ndz/du/8gffe730tPlpYUX7NPiNDsT54sW7UWzBQubH/ttesJ9R4QvuxKpP9i8MM9JHfv3rW+ce41QRjGSQwuOP/Od76TPr99M+3vblvv98jQoNqi2cx7CHNOF7Erlj67tLSisbzpMcKpkdGJqdTbj1CBHZUan8KvOfmzvLKSHj5+lFbXVuitaWxiNE1McAKlO+3ubKeFxbk0N/sora0uqz1hPOzJG8Q8KkcaUy+CEZ8O6VeZuOOGO3I6zNhC7UmH5gaEcpxIQEiHcI77bJhbOH0AMwUBMMIuiHsGN/mHCe7dlOpjjFPGDirdLNTU+GWuQQD3eHYuzc7NW2/79uaWGVrUh5k+akOPRTUCTB+YHq3q0zAqYXCw69hCEvVpxhl+GYf49buMhRDKT0VAYn/FIJCo2ivuOVzlXX8e7+cMcTIHBDM/8qBY9I3xT9iYK/hj5sDuGQQ3wpn5T7r5SXkRPCgu76LOfhw3biq348Cfw0Q4BXCcgKcpz1maC/OzQWOfcsKI6VQbdncWVSvsekYNF+2rMaz6PDzVGnPKmrOvNkKHPQy/HY1zGFHHar+Yz5Qtzz/6cfzMR1b3BRMMNVyaCxuVmRZlr0V5497/Zr1z95XZj1ENGZRPOogN7lFX5Jn6rczT9h9+qs8a4Hv2AxsNqKYRUPt+1h5pvrhRGOXvvDsfbI9IK+7+ltPx0781pVEZo5zPtvNmt/P2Yuy7Gv/LQYQuIWvzXDVV92eB81MDNTnSPP0z5IkgL2hYrxh3lfzxj12fgXCLMtCfShnKE3BuXY+R72p5qF/W8tjswLh2RHzhQ/FWgUiHJ1Btn/grcL6+yAt5c+ASvwxMfAAXzxk13+1qeylr9PoSM/KcsOc8YOQYdn/Qlxz+TJp6ypB2McwltjOnaLzzHVPCEAcGP75DTvExf3HH2ZHmBBjFmqq9djCHo86RE4fcIcJ8gokT07ExxrivwsSGjxCQtLaCo3T5ovKe/n4/W2EeCx9AMOJ8a0wyv/B+qLmPJ3MkOAInPMFJm32CFQY2DP/AqQN/jHrBNMqAI8OI39ra9DpngYzCM99708j2joUDnCrgDg/uCDHzX2VnPazc56GCs5kAoQHMblrpWGVD5VaX8GOEFzuoD11bSytLyw5LJpivqV2apjtvOmFdb22NkyKcFqXWzZhX/bHu+DSxDOQKcy00A+3gU6Ga39lQg8qw5cXF5EvGj8hHtzevsDkB4QBpMvey6Qic2pu2lAYJIAggUdM+wvuoC/KA0Iq72qaEw/j+RJ8O7XPZ6G8IfcgvdnB/BAhWzWV6pknl63b/pu8glMINYQMCNXArNpqx/lNWgP6BsIZ+Sf4Ym9QTadDfCItf2jJOj4SwJ4TuEY+FVsJNyCPlaROehtAOPMYnSNZWjdsoEW/q4N68ftFsuG9txgkSr/9KmM0b5IP7S9iEQ16hBw4P950m7Tc0OGBaMMZP5Bu6D0CQhsDKp3dYu/Udf7QF46IuIHkF4YsqIAHe6WxK71zszW8/H1wY7kw//njZ95u8qvDv/8pI+u99azK/PRtQy/Bv/L3b6T/9M7x3pBbqApI61KEOdajDy8CN2f/CTCiMGVQILoSoN4KEy80ElxBg7g9BODI0POTd6ezYnpqaErEQx6ZB0tnNDaMQYgCGMkg6O8O4TLddT/xa9YmQYIhAkGmIVgQiMJ/1n92SmdTsPCN99DAjIBkYGBIyzuXPqAJABdFmWlleTcsybW0c/YfB2aEwilPEBOEhGkDsCWcmHSSO4oQBzO5hnhBW3AsB0Ylw5FBrO8f+2eXG3QxWvyU/W+sHaXkpjusrVgtjUA/ELr3Q+Syit7XdRCs79CmPVTKJSEL4AaMc4lSlVB7gupEvdlfpu9I14aoMVwj4bKdOIJ4KA416hbCoQhD9EY4nYbFTkwERJeSqCBI0WOvdYbAIiJfKIn2eMBwizkiTHfMQRDAJfWG16g11NBD7xICQAmbAwEBf+sbX3pH5chro607zsw/Tj9/7Ybp969M09/i+CGPhDqeHaXx0KH31nbfSzIWpNDjQk9rMUFB9iFpv0HdU4sCEbLSIIQQmGIhimLMwoH06Q30NQUiH+h/MUNR6w7g0Ead6QyVYp/oEBPrgwKDLAeHf3s4FlZ16b1Ndlvg4lXJiohUByYP799LjLCApF3bSh+g/9HPu+kDgMDDIxdvqn3oO+WTVmN8RlsH031U/3EItFkI/pYNwA4EHTQjT4ljpK1l/QzBiNWswotVnm1rbLCSBMcLYxA2BBt+bW9r1Xe+yDw6PpplLl9M7X/lqunDxkk9iEDf36bTAaNEY4n4R+uPC4mL69OZn6Qc//KHy0mB1FleuXrVKr8/v3Emzs3Pqk50e55cvX9YY7jLRbxVf6+tpfmEhvffjH/uUCKesOAX0la98xX4RVNDW3/nud9LK0mLq7e40I6GvF8YE96N0mnnCCSOIbcb58vK6x0dPT1+amrmsuhvWHNQuopwd/mF8GezCfLqnNkHVUr/62VXlGcYTl4Y+eKC2evggPVmcU153Egzvk+N996muLu4T6RbR3q+yovaqz8wX7hlpbmGOc4uY6YIgAL4E44V0uHCUU2iUixM96OKGWRDMFcZmMPTbEZKaGaUxprJA7zNemYPYLckJmdm5uTS3sKjwuzGm1JeK0KMwyGF+WHWUxjunVRiLCB9xw1hAqcyFUX4VphjybEGG8nVW8CEXvWM/s0P7nBsD2e78ZT/Ol8OTx8gn9/1YKKO/SMNBbYAShwLZztPMJdydT8KEPeI8a0pZyHfols9rkb8TTzCOCiAYYS6AwedL9FVnxIPQlDUBhk2n1ijUfiDAQ30fJ9SOVa8nDTAMtQ6ov+wfcOJwW+/sHD5Re2qM0TbKC/eRILTx/CI76RwfHNiO0KRF+UI42yoPnCmJlU3jOQrifMYvkOdlPulBnZY68TxcvldClPdngPJEOjmJZ0L1W1gq9f+yxu2iOMp7ROan3XkWU955Uqb8HuWzxfZizgDvuNua7cVkt9o0XhRgoobF/xnOxcE3xRtx136LsCWKpwB3wrxkns4n/9OA2kZIUsDv/BWnnIVShjAl9/mZ6zKsZ5/4gOHZbCZ0TUBB1U/EX/ssQAvV+it2++NfT+adAuEuI3+VTR/yyPgt81OJrpIWcejPvcDfsGeQBTthHG3+UvkOOJ6Il/QsFJEdnNF2z9/FPZsImUHhna/A2VwmGRj1MKw5id2KcBUBuxnaDd6RjzCf8UrddmkOghHPaTPuuvBJDOJSuS0g0TrNem0BSV+v7NyVxuYI4Q3khyJoziFf1AP3jpAv4w3CR8FDzQyXnflSxTGDHhwn6rmmTvRyom+cOkAYwjzKSV5weurZ657WftzZ5IRwZHJi0usReNbmxrpPH6DOtAiCULPJZgPqAlWnbXn9YoPKtmgD/K+vrvo7a0moJYtTwuC63NUCk54+yEkJ8A+Y8DQd9x/i7rWaNlZ5KNvBfpxsYMODllELClAXtrqy4vUbf51s4JI796ZQD6yt9DXsxA+tw7sWUbclCXLPDAISNjxQp+BL42pL2pPTp2yWoX3A02lPToU6rCqYzWFFyES7EQd0FAA+SZ1TXlSLkYY3bGldYe0nPpqZ8iPAYjxQf8RBfysnhhBEkIbjxK/yQJvjz8IUlQd7OeWOimTahrIgrKB9EZKQLrgQAhJOj3A6BEEW38F3LDRVHmhz8BPWVU4C415OEYGfsCkO4Qu0AkIzhB+Mgy7hkfjDjfanHaLeY9xbuFUXkLya8EUWkKTtw/Q73xjLLz8/tKnDv6qXtXMx+//pr17Lb8+Hf+cf3U3/zq1fnjLWBSR1qEMd6lCHl4G35v9LI+IQLyDaqAxihz2INIQCxDICEJBmdoqjeuYS+v5FAIFEB3MnEHBOh+AfpB8hCTufePq7d2fHBcQYEOmCtFsw4/fWhBosdj2h65eLqHkSD8gzwg8INxBt4oAg5NuGkPujAxF2B3suC3kq8RcVSMQNAQSiDyIPkk78vpxRhIrvHxHeAtHCUXi+wSg/YOeWEHyEJgtzeae7CIS4OyVOw1BXXFbvPIlwIRy73bl3BQY6+QiBzKEIqBDEQIFB8ITagDi+7+PrIhAVhcsGhUUb4IfdXybc5AwRVYgKHMqf7X7oRyYYCvEshjiPOfmR32F+FoBBALEMYQcBSnr4od7YLWhBT80ONYh8+g1ED3XObrI333wzfeub30hXr1xOc3Nz6YP330/vvvuuT/lAKEMAI1S6cvlS+vrXvmKBGWmdnCIIESj9uCsghBwUmT4V6mz0ou9WLYBQQ/mkHrhLIu5oaA9mqdLgtEOo4+KOiLj7hn5IvmEilEv1cW9tY7cmF2DHO32RzMD4ZEcexCNEInqaV9Su8wtzJrBDDVbosoYJTlkYI2PcpTIyIkJ6yERomNaEii4IylAlpjyp35xAJKpMlJV6pj3iguu8k1EAA4E+RFlKu0GUlnt4cL8wM5OuXb+RXn/9dbcTAiyECpw+6R8ecfmoR8qPWq3PPvssPXz4yCdH3njjDau1uIsaNLUVqucow5feftvu9DOEKo8fz6ZPP/3Up0M++OADC0tQrfX2W2+rva+aecIJjo8//jDd+fxOam5qSJMTY07b/U51ifqsS5cupoH+gVCVNz/vkzPsyJyR++Agu2xVLx6Hh6rfHdc5eVtcmDcDAubMjNVzDaXlpSfp9q1b6ebNz9QmC2aEQOhDnCO8Y95CJdjU9ITbhrtPurqZY2A0qX0PQ0Uc5lDp0bcRasA4YI5AL/d6ZgDRxlYrovmNeqQ/0raocmLOhEnh/qU/ykAf5pTb/Pyid2Jyf9LaxqbnC/oKhj5KZ2P84M4OXeYs4i3jD6Ee84uZG+oHnuOUtudNz3cIDmIsM5b0X+kn9Plif/pbrQl3LGfdI+4QTkRc+pFxtg224paf5T288p491oK/V02J2+npCbORshWD3vYoa5SdubPRQuaInfm13Ofi9stzlOc0xU3fp06Zt31fTF9/atc81K45GoZkmVe8Juzl+cdzbDBS2e3LXVMwLvXqeH3ij4/KgfNFHbm+Y9yeqBzHlKtStjCR5/jjnxj4IS5HV4Fn1Ns5MJu4oTZQxP902PIeeXg5o1A22UIs555A5Xv5lk0Fat1r/D0XqAzXSTCobfJ7gfL+IoY0nSJJRy7iH3eZah+UUf8CFNJPQ421FoiLMPnl5aCEe0EgreCOPwPsTF4i2lKW7OrnmULYGu+12eAkhNeeyvdiAip1VBOo1HG85Ed5z4D/GB+xY5/vlTlFdo/XjIfZPYejDWqyVwEnr5/zeQk4Oy6Kn/DHqKn+xb/WYI1n1mHyVfArG8dQnoRWHDkexnbxf3IiXFF/gXsK59XcjpBkoK/H+DLrD8JY5jHwWPICrsIaFzid8qx+F+u/1oi8qai7F/Va3MUBY1zpKS3SR3hc6u+EvFC3evdpafklDnCZkkeEOaVM5D2KobpQfKx9VuXpjUkH3tiEei027gT+s532dveNw3CiFPyGOZL70ZY5Lb636zl2cjLUVLLm0p6oweS0Bk3BeskaRvzg4FavpTxQBuqN+JhneUeIgPABf2w2ijSy6irKq/hUmnSk55bmfe5jQ4VtVA11RN2qTZQHNiQgQCcNcC7KS9o+9cw6qvSKCuHYABP9gzoBOOkOnsumEVSponoTFVKcnqeeqUPalCeGtgSwc7qevkH9ES94J21vQUheo1iTOFVLHKic4hubUqgr1l76CFDywDqmqOyPtgRfoO6VgMcPYxd8mBM8uINfIoAKAYdwX+Gi4NOUm/otNFHgnw1ZwBGbCDiBQ71ztyBxEQYcHjWpaAxAWEYdUhY2juAHuuhIeBWnRJaFg1J+6okNSbQ9/R11t9Ba3uSksAB+wKPqApJXEL7IAhJOe/yr1/p8h8ifBFwe6Uz/1btPfilUT70McO/If/A/ef2n3jvyH/2zR+l//cdP8tsvB9QFJHWoQx3qUIeXgbeXfz9xiWOzkOYWTDu7qjlBEoQVbiDw/SJWuNyZ3VPo24Xwsh53If4IFERPeAcUxB1IMhchgvCC8BMXu99hPuPm+IWwhwmkGwYY7hyxhogw00oIPwQEJz2sHkDIf3NzMMK5JNI6lk1EKB7UMQlRh7CA0d3RDoIfdhiMnALZ8oXrG1adhcoe8o4KH0UrIkLEhaguiA5UHKFqyXeTmFnKrqf99GRh3f59WkR1QtzOq/JgYlR5hmkGs478dsKYF1FgRuvOnuLlIkMRgTk9EzTyzwXbcYIG5j6nZgohH8QjhJMJMdmD0K0VkFQhwhC21h6GeDAIe445oZHd7c3koIhz8pTDIpCiXrkjAOIKwtIq0SAiRbTBwIcBzSkPCKzBwf507dpr6dd/7dfStddmUkvTUXr/xz9Mtz77OM3PPhChtSa/+6mrozm9duViunxpOg0P9IrYYre2CC7hXKjQSifK28mB0oQg5ASI+pLSgtmOahvuLYFYQ9c1uwfb2/W9Wf0HNUjcM3G0Z38tzQ1W6eTLuBWPEkqH+7s5vWDMmCyHMDZhSHryi6CrtUXtqj5r5jXM0SB4rcpCdgg8LkdnpyDMWFTJcUIElW5+WrAm4lWEeqP6a2dPbxoYHknjk1NpbHLaKqSGR8fT4NBo6uNkFM/B4dTTN5i6uIwVtW1tHQorYr5Bda42wDQ0NisPMAc0LswgaEytGlPEde31N9O166/75AoqtBaXln2KS50ytff0eZwxLjmJ8ujR47S8vGLC+e23306vvXbNbX3r1u10585d31WCwOPK1SsijvfT/Xv303vvx4kR7o9BXRSELMKRb37zmxawcB8RzJJbtz5Ln938JKGmg1MjI0MD6l5xugiVDZcvX1JfGfK8wN0njMnOrl6rKhsfn1J5EBqw67VJ4+hUBPZ6uv/gYVpdXVJ9NKTJqck0NoYe8RYT33fvkqfP05OlxXR0sKt+cpo6OtvTQH9PGh1BqAtjajiNjnL/EXcDsesWRhzMCXYwwnxgx6Wq6jQY2/QVLvFG/Qd3mXBqhD6OYISy0HfMBNOYaG0JfeeMfzNmGJOKB8Y6TBjKt6m5hj7EmD06OlLeQ50GJxK8a9YMBHZYhgCY3ZnKjuroUOXhJETsXGUccOrE6q0w5NnPGMeEKTxB7AFhi3EOVL9gzV+zOfNVdv6wEH9JQz8uo8YqT9VmAfzaVPyHCVeAkcfDsVTAXuTiP9kjiNqCfq9+gECT/uAxABOQbwiYiYV3x8HJE+pGY04R0A4e26pfM5jMZKLtNHdRpxrfqFLr6WhP/V0dqU+mG9VbDHnahN25mv+Z306O9j23kB3mwsbG2AXeormpqUXpyf2I00aauw41dx1p/tFslE6UMcZoNErUU5Qvyunsl2/kV3Vq9wI14VzIZwA1Wv30tKeo/4BI27az6bwI5AARvMbuPiCQW7Y9E5wPmUqfqLFX3J4HP+Gb2/kFTW0scsm2qh0/FZC11k+t9bmgBFhCXwZ+YrmfAazR/BkoV9ieC44f7zyo57AabMc9v/gr/zgobuYlCw1kSh0WKO/FnC+HXMPi+KJ9mTfLk7WHJ/MgG0CKG3HxrIVIA4uzlS38l5ogEf8b7AXIk2FJXz/Z2FUm4i15Bf+CwVzyEPnxp2qcChfBz5YJHyfM1+AQ4EqaI9gU0dfXk64I35mcHDfjmNOITF8IIIiT9YA1FrwR/I41GvySC9Y5QYJp785CXH0HB3E+yYMmHuIgbKimjfwiLImNN2yyCMa5y0Q7ygCUwnOp/vTBOBWqrxCGwCxHUM9JW9Y5BAyo2EJNFYxx1iPm2e0t1GoJh9baCD4wOjLs9R2Vmpw2ZlPB0vJSWnqy6DkVfI217UhpceqTdZV1lk0Kh2bQcwJEeJvqjcvsOfW3p/WXPG1trnut9BzJ7Kq6ZiPEnuqTzQfclbEtvJ64vYlH8R1o/Wbd3la+Dw+4H+UktWru52Qo9R7tSLUi1AjhDAIq16k3T/AODSScUOVhowenkdkIwjvjA6E8p82N8ys/MPuhGywA1B/hoZOgAagz8ATW8n3lE1Va+KEvEDd5IDxtRH3SfrQp4YGyic3u8hOChVMLV6C7ADb0sA5yQiRwElR0ofKNjQYhOGMTWqvwJ9qANuRED3ZUj4FTIFgBv0LAt7ensukbJ7U5sUP9U8f0bXCV4aFBh6Ge2ZzCeKCPWO1a3lziEzKKEzqScnPCl/pgMwplQGgCjUMd1AUkryh8oU+QCG60NqRvXe3Pbz8fgNS3Hh6nf3BfBNorBL//P72RpofY7fZ8+KOby+k3/8nD/PbLA3UBSR3qUIc61OFl4Mvrf1ARYHCU3IIRIca+iLelKbVBFIiwg2na29cve7eILu7T2DcD1kfHRVTCLERwAbLPCQF26LJjyAi/CDH0JUMYQEBCNJjA1JOLFEHiix2BA4IU1GpBCEDwxWkSIdYg6U0IWpRGHxdeiojqRFVOlxniIOJdXT1CtIPgQIDhXVnK36aIPy525iTD5ibCkR3Fy0WGmVBs5PLAuPvEAhIzvjnaH3eJbG3vpdXlbdUYO6Q4kYA6LREgIkYQ1PiuCMUDoQrhThnIJ8Qr97FsKzz3nMTlmKJJzURl5/OxCIldvYvUMRFbFZDwHYIDwQ+nBbBDEMFcrjIt3IyuQ1N7MhEet7NMCQyMO3TsQxTadwTE5l/vQpe/ZpXLQiu1QTnuD3EEkWtBgur6+Ajd/YpLcXBi5GtffSf92q99O/V0NqXFhfvpO9/55+nhgzsihNdE6G6m9tbGNDYykN5+60aaHB+2MONEeWlpOk09XZz+ODQjEgEHwo2ujrbUAaEGn9TqjkR4wriUH9gA3EdCuGaYkcrL3u5WahCRjbvvGWihHEl5Vp0pHIQexDX5xbDLDcYAwiwYzUVAQj+CMYAAD4KZ/gGRDHEJkRlq2SCERYirz/juEPWRJ8uraXZhIa2on23u7KbD41MLOnp6+9PgyKgFIajCGpAZGh1Po2OTaWJyOo1NXbDQZGhkLPUODGmM9XpnewtEMkwKVGlx94j6GHeOwHRFXRfCko6u7nTl6mvpzbe+lC5euuL8IByZX1x0P2xRPK0aIzBYrLZDY4bL6Bm/jNG3OCUyMWFhxc3PPrPwo1zyzvf79x+kDz/6ML33Hhe3z5pZwTjmpNA3vvGN9M4771hoQf/4/Pbt9MknH6WH9+9Z3R6Xsvf1aAwcH5n5f/GCyjo25npkZyk7Q09VlpGRCd+fMjA0rIZmTHGCpynt7B2lhcXldOfuPZX7JA2r71y6fEnjukVjeD19dutmunf3tvrarNpiT+3W6P7A/SIT6l9Tk6NpdHQoDQ2iUotdluoM6keH6nf0Wxgu3C/CfAbzAhEdPDXyy2k0M4ZE9POEkQODBUYDjAr3k2YEwsF0aFKeOdHAmLSQdQ997qjlYkduMFqC+RK7ORltMHKs51xuqILyaTcZ+iLMCtJEUMf4I81WMznou4xTta6elbFOaytt8p/5ggF8z1YDnnlkY8huisJQ+ZbDljnCb9hVh5qA9FaTZv7u/JQ/5lWZ8hWo/PKP34qJd8rGExV0CAd50hdsNCfJhw1zLf7IM2khBIcxw7hlvuSDBSSqX88bqmvUYanW5VvjUgl1am7p61R/QZCn/joAU47JRu1fEZAgSPO8E/rqKayaQXO+1irNT80t5PU0HWreOdAcdKD5DGHJifoVax79Gyi72aOcmChzFWI+V+aye/jnvdKgxe73MHaSqfzqUUzVLZ5VOP/+U6ASXyVXz4eyINVAlPU5hnGhp36cq6e+yzwPYv17MVMyrrfKe63d32r888d/5OonQGTdhmgQir0UUMZsfSEgkZxfW+I/7DVwptrIX/lz/+GJyZ+dh/KimLTOswmDeigbMTDnoVJPMjHOI50zwKtMaUvjIwxygU/GssGEtVZjG7BQRmlbAJDTDaPXWpznTHYivnCSHT+8qazuPzbRz8hnCVqJNxvwRPAzvhdhA/YYZUB+Eg92v4Z6KErPmgLuwF14KR16zeOi6i+9/YaeWtsU045wFPIGbkoaMMVZi8H/wCVZp8EtUc/JCUOEIy2ao+JUa0MIQ5RHBCWUyXHI7VB5R3DiE2/KE7gLTHMLSCh/Lg/55S82FSFUVs7ZEKC5DoGG78aSva+3N/X29KgMXZ5DudB8bWXN5UPFIm3EiWCY3DDOuawcVZqXL81ore1ReidpeflJWllaShvr6+lU/jiRC47F6VDwLk7lsgFhT/Hs7+143kYoQr3xZB30fV+ZSe/7t2Tow6zdPv0p9431tbTOHRpbO5q3tZ6qHhCQcKJhV2lsqVwIYGgurwwqL/mnPTD0C4QjFpBQVwL6H/XsU8jCmTiVC+4UJzO4AL7RG2TYZAWzn9MQCCfiqfXD9R3t61MaMhZaqfz0d2gZBCTEQ7zQC2yo4NSKBSSiX/iGoIWwxMWJEgx1EPePhOCEE9KBn5+qPuIid2gx0qFPl9M9hPWJ6h5OpzQLh9qwCi3uGEFdF21GnSNc4b5BNiXRF4qwSbXudRRhE/WAGrShgX6Ho64RsFF94CukCe4EfYhABiEOfQlhCOWM00D5xC54jvo9G1hIuy4geQXhiy4gWV49SH/5ev+f2GXtF4ba07/93YX89ssPf+9fmk7ffn0ovz0buJT97f/wZn775YK6gKQOdahDHerwMvD1re8YeQYgTmHuwXyHgQ6iC/JuQk2INcQURMC6CJKNjQ0juSC2XNrIfSSoDhoZGfYRdOww/AwKx+WlIOgg78QPAU5aIPC+WFCEBO9A7CYKIQdPCD38QSjwhMiDUcl3dnONjaLzmF3iQ0Lae5ROqKyCWCCvyyLSOOYPMeCdS0rLx9BFhJngUPkhKiFOIFwgfIqKL04FGKHfhZnOPRlt3iFoxrnKVQhR3okXNwQ3qBiAkc6l1wsLC2aYFmYZhCrFgOFKHncg7OKLDCc05E/1BMHjneIQzqRht9h1CBPD9G4BKBOZQuDFk3fshTnA6QPVuXfNZz+KpMSj0rjuy6kR+gUMR3Z/4RfiBiYzMZMHLvSkrq9cvZq+9a1vpi996W23x8P7n/v0yIcffqB6R+3RjvvPxPh4eu3qFfcP3iFu2VXZLcKJu0VgRNOnZLVqAqtGUz6C4cwx/7jUkTwilGKHHMDOfu+yU0HoE/RZiEgITfoZ5Y/TSaGegFMUPoWhbzAaEMyZyY27GsJEnAg8LuKn3BB4A+rPqGcaGBh0HGXHXqlD1DVtiyBE7RQqoRAAYKfvQCRuqq5WV1fMNCdd8jg6PJKuXL6cLs5cTBcvcqfPpFUWxDgacj3xDXVS7EAdkX/ql/SJg/ZFzQHCistXLvsb94cgBKR9UHUxNDqW2kVAmzDu6raKCARs1Lsvl1ca9LMPP/wo3f78tsf1VL4fZGF+IX300Ufp8aPHHqOMc4QnX/va19K3v/1tnxxh7FBGLrP/7ne/m+7cvqX23vJ9JOwubFV/Ib8TY2PpjdevmXlA/p5oPMIwGOKi+4lpn0pDgMN9LDAO2H24srJmYdPuzm66fv1SGh8fVT/YT7OPH1vl1oMHD9L6yrIFCbT7yPBgmrJucNRpjaZhvVPP7PZn1yhMhYMjEfxmlCNkgFnnUeI56XA/dvMy/tlVSR5CwBEqtRjbnPRgzmAOoM8wNukvMWeGDnIEP3Nz825/Tp8haIQJQPp0FvzQPrQDdQBTgPwTH9+ZF+hXvNtorjOzS+njzhxwFmIQMyfwpDwVkPXse9hrXCputUASxdXJVV5IqDBNcSjx6Uk8JX49q/OOPXiOLO9+8qf6j3bQPOdvESYaJuwhtOVb+Al/4Tfe885rxrDmBu7P8h1a+NEfu4G9tqkND2GEqe4R3PMuT17nYDKxdqB+qzAnUTGCEFxNm9ghy3yAIBRmUpz4c0kjn6TLepDbiFpjTTlNrK2lrgqU/NeYGrcqPM9eBVwJa/s5L+ffi+/coi8Ojod2rwlX7M57sVbt9I9SllKuUjfPNOGxYi/uFbfiXmt+UnznDFBlsNM28YxihSCgYnJ/UcgIh79n1Vl8FlQsjvdlwOXI+XshUPQ+6ek8RXrZKggsIgDHiLdEH89zdcNiyzM+ORjzCHUQ5Q73M2FkctQBz/qWjd34q/nu8c4aDn7BPKon49ZhBdEu0T5hze9uP/JV5p+cvwx2q7Sx6sKCxJyHGoMrfpizo60jDMxo2h1wHLYFnI+DsuGXOZ38g4/CPA78CQHCvgUFrMFfevtNqy1iXdje3tTcEWqkzEwXzun1Q4nRn1lbOjuYfzg9IrxbODSnFXx6l7w737ltVI8l30ccS8ZJfoyTCjdi7SjrRoy9wO+YK8F1glmv7wrDaUryB95L4cALJibAD6a8PpEmG4tYTzE9mi9dF/hWH0KAgNrMQa354F7cR7KxsWa8DFwSoQTN4XIrLfA5VFZyKgU8EhwCdbXgWMzBqJSlbUgDNWXQEuBgVmeZ10qE4tSX20oV2HDSaCY89U6+iJP7R9ZWVy2EotzM/ZxuhQ4AEIBQJ5SPdZn1uAEhDONCAN7U29dr1WLgP/29/cZn6Bu0G0C81CX5IH6ricvtVAQh4A9R7wgDQ7UV7W/8Om+2At84lF+GcSkX9MGe8GRvQlOZwTHor6gA5WQIfsgPaZU6xQ6eQt3FnR+7pkloM3DE/v5e5wU1sSvLyz6BQ77xDz7PRgPUcLFJyvUl/If1j37Luokd/If+ySkSC9CUhtWICcgn6bLRhPD96heoY6bfUGcYn+zM4w6gj4Ofms6sC0hePfiiC0hQh/WHH6+kv/qloZ+qYupFgDj+pbH29Lsfc6HpLzf8X748mP7af2smvz0b/ssfL6b/5d+/+0urNqwuIKlDHepQhzq8DLyz+YcmvFjVIAlB7EUxCeEXosxOLhEcINcg9hAQMBBBhAtzDyY2hMvwyGgQvCJaQHYhAGAusvPsQMgw8UOMQLdaICLC0gxqGRBmjqWz09qMXxNFqNJqiyPXqBoSMm3hyCkEqgg+ETUQkiDf4+MTQsC5dLtdCLcLIoLi2MQrO+Jg+oLABwFUjpqHHl78HgiJR4ABY3Rnp5xWiXtU/BSRwh0k6RgCJav0EhFFnVBP5MV1qMR9J0SHiBERaVzm/nhuXgTIunf5cUoFvzDnOU1ihi0G4lbhoepQ32LGj/5oDzMAlV5VQBJMf4gkgPLiDtT+AuFcfQdgHKBiy6RtRCEIop90CgFtQ125TUX8qe5M5DUSB4Qg95K0pOnpqfSNr389vf76dRNeC/Pz6cfvfTe9/9730uLCnAi8HYVvNIP/4oXJNKUn6m3YncYpj4F+GP7NaXd7U4TXriI/Th0I5tSHrI7hkJMfu+pPuyKwubAa9Uao/IIARMC0413eMOJR6cRFzG2tjeqfnBBAaMKuxUalB4OAV3YKcvpjX98RaKXKqRF2z0HYcRqB7zA46SeMA/o0hB99D13NHif5u088dcU9JzAm+EJ7c7IEBsG6+uCT5ZU0OzvvJ++cWqEfoOc79uLHzlbc2EnKuBscHk5jE6iUGvfF74PDI+7vHfpGP6Kv9WvsXb9xw6e7UOHGJesQ5Zxymp6Z0ffh1KpxYr3T9M22DjOMGdMIJxgD3KXy4/ffT48ePfJ9PjCwUKmBHWIYovrK1avp2mvXrEaNe0sQ1tCzZudmLaj4/PPPZW57JyoX9V997Wrq7+tJjWpPiN6hwQELLziBgtoFdJ1zymR0dDwNDXNPSafrdv/gVET+toUjq+uqp8MQJo2M9qvfHaWHjx4qnw/SvNIlHtqZU0YIRWbUvy5MT5iZ0tXZpj4UOrw1YtTWBybWi0otNbt3/kOow/C2ioht1H7EnIX6DxgsMFMYZIwLC0baUD9Bf8lq9TSXEC951+jVnLGblpdXfe8IQlXGKWOXeZO4YGZh6Jf0SZg9qOiiD3o3r9JizNPXEEzSJ326Rf2bzx7N9D33P3po1a0wGzSS/YwPPLJFwDivvgny+xm3DGfd8psejEN6q8MRvsRRseMpTNWd8Ze/n7HDMA03P1Ve3E5QLWf1cpQb5ilMK8JlwUf2XxWeuEUjPf74lp/6t+E7bW8GsJmKCLYQNrOWxRzBnIbgnB2vzCcx7mF+xZiHSXRKn1Gbs26wG5r4WA9ihzOCEhIjL+Q5NgXwTvMwp9MjC0TeqvmMPJ6HWrez3wmikDlsgXANqH6o+jnj+QWANM+lW5ug855NdqIvFjeg8r241b7j374y8D1D1SaocT9jfxGQf48PDHAmwRg7Z4z+yJnzig+COlBNwDNx6FVeMS8Dlfp4Ycj9Oqw1cDYzZ6OMb/6VeyXN4ofC4ZZf4z3KX/Gfv5a8lm8WdhQ3nPCb/Rd3ey3uGI0Pj1vwC8aL3MzAx0QI58HtkPEcgDjJGiWJtgggmXDnGeEYq4xZvgHOS34hzhCKhHAEhjLBeWLOAMGcq2wcBy7Ki8LCMAYHDNwhTtMyFenNTOFRrduXZqZV1gafpNgTvhLrUAjJwQH9TgZUflTTImzo5vQGDGPhHs0dbOoIAQnlAo91cTUv8gyjOlRdBu6WTxxqjUIQgnvMl8xPgdtZuKD1C3+opwXPQlhBeVh72KzBXV9sPqKNEHisr655XuRkCTgBZaWuEQyBPyFI4QQkuKLX091QK8X61qi6VhX4tAlVyBrIqQ7WS/A+8HXwBjZYsb5SIuqT8Jx2YJNKbw+nOFA9Rb9BKM7mixanp4ykVpVtQPkaVDysUWzMWV9f9WYH/EAfmC4QngSeR7mY24mPGqUs1I3rS/GTUXA6LskvApIhxe+Tiggg5Ad7t/LEWu2wyi9tRVwIMKCVWPt5d1+X4Um7IwCiHYw3KkyoneKEY42ABLoIoUl2Y21h7YrNYrH5B3fsuHEqhD7iTVzKf8kDgiM2ANAnySu4MRu3EB65fmgf6lrlAl/jSXv5lIeMVYEqDZ96VR+hrcHRqVNOgexwWkeGvFOf7pFKn7JyioqNRbQdccRGOPVa5bPUi+MCDxKeWheQvILwRReQADD/Vx9vpb/05qCRvZ8XLgx3/tILSbiU/f/4V157bnn3Do59Ifv/7J/P/1LfqVIXkNShDnWoQx1eBt7e/AMTB6J2TBBw0gM1W9w9wi5adCCjZguiFiHGjggfkHYILb5DxIF4s5OdEwDeGSWEeXFhMS09eRJIPwQd8QsgBgnPE0QZE/p4IZYKExPaL/Tux67/DhMWwShDGMFazQWIXb4EnYukUclEEnu76BqG2A3kO3Y27fgdBjGIOAxLiBjig5mMuq31zW3fK2GByEHsJA9BCYIb1KyA8KN+M4hSGOHEhwErwI08QuxgiB/hyKPHs0EgKd+UCWIaecjeXugqZucfghPKQyzcoRC7/Uw/2D2IQQjZcCQMZXsaIg6efA4vZ/2dJFRIQKAIsh8IGYjnolLLOyKVV06SOC+OCBKch8KrgQgzPTWevvT2W+lXf/UveLf+9vZGevfdH6Ufff+fpVufvidiiKPzjalPhO2N61fNvO7v61L/2Lf7xPhI6unuVKaO0/LSggUdELz472gXMdggIndrQ226Y6KMOxhCuMLuU4KhN3vNqrT6e7usVqmzjQ+HaW+Hy/SP5DeJ4M7CFPWzo8MQttDfGlQPLa1NqUNEPZeqIiZEOOITA+qHjflSZtqTuqdvshMxiFv4GY3ebd6tvj8wOJT6RAT29PUrznYRz81We0H/WVnbSPOLT9Lj+YW0uLSi9/W0sbWTNja4E2czLa+upxU9UQPHhaMH7BZUv+pFNdewiMvBQQtCiB9VdzBQ+M7l8rhdvHTZApl5jTnuEUGtxvhEqO/q7ulXn4vxQ3uaUaSBEkzgHp/OePT4cfroww/Tk6Ul72KMkw9qIxHZ42Pj6fXX30jf+OY3fGJkevqCxyWXbD54+NCXtnPh+/379y1gRBDCBfwXLlzwHQ+oPOvsCuYGjASElaRJ/0XdFqq1uvuHzMg5Ub/e2eNi1w2rpdvaObCKMphMqYF7VeZUvptpfu6x8riSOAmFcAQVWtyXcvnihTSpPuXLRhtPrZqNE1MhHEFFFoIJxhd9HsYYwtmsE1t1v7OZhSM723bjG37YHWrVGuoHMA8ofzBWgvlkJt6p+sfhsfK1ob68YmNhr3oVcyXzYAhIsioLjWniRMDMPIowEAYFYwxaxKf3NFeRX41m5VljlPEne2EIYTdDroxNPxnLWYhQ/rA/zyhUsQO19mcBIRCOMNcWv5U4+CvP4js+xjzi9/LMJoelHI4zvKdjzYmnqF90n1WYMyq28BgCEv/JTn+C+aKsGRyf0nS9NZX48aug8ktf4M6aI433Qz2t6kx9hXkJRk1/X69VxLFLtq1d7az+ROBgooZaEPr74WHotqcfcCcTbYewxGWhzE1tUSABTKhiAOclPskS9sg+admSIRfKkO35O+WnXFU4EzBD1a2kWan/FzBn06+Cv53zW00pf89P288/AffjDLjzsDX82dm/gvN+X8YoyLPXTCDcz3yusRPOBkf+s/3MO4Yt8krrZYC8vUwYer96l+1PhVLyxbE2SvIWQF2EF6d7LoZSDiKq/Rx+M1SjsnvULd8JE+8hsMzuVAlP/os7z2wnPUJjB2cKRn641xriwE8lA8RLXDbMD3yTs/yGcAQTjFj7YSzKn340fkMoUjXhnw04hK2Ccxb/Ja2SDxnGPfhri+Z3okZY70/6A+/gJMOg7+5DuH/sNcCnz47i7gWErJxicx5cHs37Wl/Apa3OVrgFavyawIU0v5CPuG8E9Wd6VZmcWyXKnA9uidCedcmqy/QOHhf4JPkOAQn4XQhHwjAXojYJAQkbnxDSTE9NpXGtu2yioJxsNOKejz6ViVOoqOCirOBYnARm7fJpCOWX8sA0ZxMUjPQB4ehNyjC5xT9rH2uWIjYuaPWVsg+x0Up4JPNzMOZDFSxrLWrLWA8RljisDEIp5lxOv6CSskP42qDm7QEZ5nMY/z49orVcXhP3qpjBL0OZYOQb31X86gGONYQYyqkC8O72UHzgXYN9fWm4v89CAdZn1K72KM5ereEdwhPBl7iPkHqnbcGlONEBzgjQXt5YpXWMTSoA6dNW9H1oEdYw+k+tgIQNZbQfeAeVDl6BO9/JL3EUN9IDEOwD4DC4gWNw2qOnp1d9okH0x45otAW1+brsu/IJ7dFk1VoIUHjSXnFqm41R0d+pV9rQtJkMeAvq0ojvUP2APhECLNZDNnl0pPHx8TQ0NGS7x5rioS+Tfzpy8Udfodx1AckrCH8eBCTAjzYO0+KDjT8XQpJ//Xpv+t/+xqU0+JzL6VGp9a/9x5+mv3n3l/8ulbqApA51qEMd6vAy8ObKPzWiGoRCCCVA/mEGxq6eDr9D0IKEg8BD4OAGMgtxxK5rmKqPHj4MVVayz84+Tutr6965jhoj77aFcNLTDGbZwY/BlHHzSYqDQxOovO/ucNQfZBvkudNCGIi12InUCX4NTi8IgvXkBD3zcUkiR/XZnY7whNMGEFmUDyIOZB9VWzAyMQsIcpaW0rIIKcKCwIPlY4dJ7CPyFmRQdnaGQb40OA2QeuqLXcWA6071hpAJwow7GzhFYkYdRLSIWAgHyr+zvZcO2XElWqGto8v1AcEIYR0MLxEkqgvKRniIOIQYkHEmqjOB5UrIeaqCK6YCxGNixKFV7+jH959cVF6SI43mxlB1AbHG8XrsgPUTyzd1yM4zCJnRkZH0zW9+I33lK++kmZkZ1eGTdPv27fTZZzfT8pPH6WCXnWwnJsi4tHNE/ru6ROCqj8EYHx8f8+kR7ryYm5u1jmN2J6Jiamx0xMQ2hKWP/6stSJvv7FQkLyHI2HO5iBtGPqqpOLEBYQqxCOEJYQhjgDrjhFLUheoWhoLiLO2C/2hrEfCqC9qxpVX5bYcojx16+IHJzc5BwuLuk0hKh76AH/qKiVxVKvVIn6C/ohqiVwQ2RDr1iiBvZWU5zT6a9cmNR48epjmNGVRPFb3Q6ARHVdfa8rLVc7EDlbjYkUnaof5BRLvqbGV5xReoI6jgdAj1QTm4LH5PpjBkaEvsMC8YZ8uK220wO+v+zhxwceaSL2//+te+ll67+prbi7Qw+EGd1rs/+lH64+9/3wIS6oUTU6jZuzA1mUaHh8wkQDDFZemo3qA9N9fXKgT8oMYxJ2MQLDW1d3l87e3spq2dEJTSLxGOsPOREzx37nySbt3+1CeUuLAVhgp3pMxMT6Urly5apV1nZ1vivhnKAO3iE0SAGZdhLWOAtoLxgKoKTop5rO9wkmTf5WGM0ldoq5gT21x+ygGzijGDn0P1F9LDznwyNxcqzlCrEfNSMDl4Z+4hbQs8FQdtyE5PDHHThzCoFCG75I/8MvcWJhfv/ANl3OIe33CDwZgFJGfcn7afd3tRYBcwzKkIH0zHsOsj7wXsoIf+mIMr72eSisJU8uHflI65f6Qwgkvz4ZV5jzFsRgt1wXgOARJt5blWhgCRpxpDHsi364ygcZqHvmdmpceH1gAFZux6fqdNOrujbbr0tL1TfQA1fdEHyn1EhIWBifog8tLc0iZ/oZ7QzaZ8Mid6DirlMbh0GSqOglr3WnsVVJqIv7zJWnl9Xhh5eBkTUJMv3LJ5nn9826b3igCnPAXUgX7iybt/z0Htt2wHsFVjejHAv5uf9s/5LHkNu21PfQMijzL8k+dst4kfg1o+EnkZOJfWTwPVppKAwVyFyIF+K46lPHKVcxXXcnL5WTxHXzzTHhpwxhPyO+ErRv034sN/Dmc4X3eVzDhNu9R890kIzcGMuRIHY4Y1y3hOGSeMJ/kv49vhc1plrJc4Dc4X+SffRZUofqrzEnGHkCQLJ2SPcsbT4PhIKQPv/Oe0nJ5MyYPrRXggdqsp6gi1UMzrbdbIEmuJWsN1y1wRuYw46TsIL4wraE3v19rmk9uK67Qp0jNurDozHp7rhTx4zhe+xjqECUZ8xt+Iu1I2FyTqWWlhYNiDR3FicnNj03Mh7uBSzHP4R2XonNbdWeGz5A+cB/yBeJknYZRzogRBCAIh8hB1lYx/IWzmIvf9XVTX7uoTf/ZifIkNUpzqAKfmJOWqcD78UafGuWRQM0WaqD7dUl45FRGnFnaNv4P/HOwG3sCczhpMvjkdy0kSgDmcdKg/4370HRnWY07lYKIttP4obfom/siXNzG0hZph36mo3BMPfjn1G5fkq5UVnrpeFd72+PFj39NouoYxI7/ET/3jBwfajvoiLwgzXKdav8E38EseSMcbKtSX8EdDsu7Q5nFyJ+4rob6oD/JMfgFwG3BI6pU4wTkQSm1tsZFjycIR46sKTxys7c4P9aD4aB/WX5++8ViJ9dc4keICH6Ivgz+Bp5NnaDbSo69At4EXgqNT//T4Mn+4bDLUh/FZxUl/qgtIXkH48yIgAf40hCR/ZaY7vXt7/ZfiFMZvD7el//R/dD39D//C5HPvXPn7fzyXfuX3bqdPd/Juy19yqAtI6lCHOtShDi8Dv7L6+6lNGLCNiFDufOgQgsyOqI72LiHLbSZY0YEbQoKT1Kbv7SKS8Atjm6PyR0LuYerucqR8d9sIM0g3SDI4PRdxdyJoEXLMhdkd7JpSvDAYQZKPhRccHoB8Q3ggoICgA/doEg4CAzFf/t7bHypphEwD7DRjt3dbW5P8cOKkIw0LGR8cGvZOe+iQQ05cUAbZDw5EPK0hHNn2Dn7Mzg4qtE5UThHgp03p9Og07W3v2RzsHioRES36Q70WCDxMfggAmMAg9+wwh4mLjl9O30AQQZQsr6z59Aq79Nghz25owASFCA9OTDSI+OW0DruXfWG02gEiA+IRIsJEi9KAEDHxZsIiCC4IFf3I3dG6nm0VYRMMBuJTXHaHIRHqhZqbqWN2gnEaJNKAYetTI3qauM55NRGvvEU+REQ1HHtn9Y3r19NX33nLO/a5CPPOrU/T5599mhbmHqedDeEHR7vuJ5NjqJi4kPpFKHHXSK8It+nJSdVVlxnic7NzaXN93TvR2EEIkY3aAQhLiFsYy9Q1Kg5gGMDkhBkJoZzUP9hpOT4+mfoHBk2ochH/qtoX4pEL/Ds6eyyc4y4IzPExJRKR2hg799rUNpTNqrzUh2FytKic5AfisxmVZ6eqtxPVF5fS7+/qe4PGR7MvBEe1l/3LzbshRcirQ5vQ5MRLl/LOyYke5b1DRGCr/DbAKKfPQ/zL/4HCQahyWSn3mKCGyhdorm+oH6371AWCBU46QSzvamxtyy/9DxVZMHcfPnyQHjy4r3rb8Ombjo5W9xMId3XKCnGr4es2h/l8coIqLS7NlD/1+56ewTQ2cSG9/sY76dqNt9LMpaupu29QwdvTrsbN5tZOejy/mG7evpNu3rqdZufn077mhNHRgTQzM5bGxoZESKOG7ET5QqDVYSEYBDc77i040HjnEtqJyQtpYHA4dXT1eJc9gontTZV9Z8/5REhAn0SAsfRkQX3rvbTw6I7G5HpqUfz9PZ1pemI0XZweVx8cjsv62eV/gloOysgOVLWFxkCD+jz9PsaF6l516MtBlSa7S+mH+5xq0ThnLuKbBcHqF/QDnxxRPdMvPTaVjKJyXzpRGMbz2tqm7xviAnxOosWJszxe5U8WD86GRo2/1mbVgeY0dqKqfwTjAp3qzWrTGHduK+XF40592Qw+opBhjow/jccKwxTDH/MEu2zjexji1NP+Ii4/K9/JJzMHafCU0djyt0rcVf/kKQQeMOCYXKrG/qkjGf1U7GaSRxVkw1+240dPYi9/8aZf5kCXm3FYjD54FBM2wpuBqnyx5jgvxOKPJU+lrjS/2cDo0jiQF9oIhhVj64hxyZghXcXJXEjbdHXEJfrMWz3drI0ayxr7TZoP1XHSyaH6rfr4CSeVNE80nOyrxk5Tu8YOoh6NQL2rT/kZfVKzsI1SVn6zcXlk1XfPvfqjrP7VT7jkWqL+lUfebRwOP4Ji55ntfmZ7PCLuqmGcnHcrJkNkzlCiO28KlLa3W004oLy5jfITWwnzFGR3f8umvL+I0Y9aXw9Sqf3mqGve/dmu8aTSeY2fAFeJfmTcd/KT9wiLPR701YgNw5+brMZN8JTf8Pe0Ufz2FwH4jYDx3c9chiqEr6pbWMivo/FLfupb5F/gaMPu8eaBwjyRY8idLfuuhCt5d13YJfyEe/6mH+MlMi4F/zkzUTYHt1vUL/O2Xf2NcJwKY6wzrvXjL/FVoPixHzPXk6b9yREjl2CGa6zrCT5bhD6YyEeOSf4J4WAV0DdnjvErvFBxxylFzdVal9g4xJrBSWDmin5OHHSGSiaYwCqN5xhOFft0XMazwF3AETk90tM34GcISEKIAa5M2uQ3dvUzP8XpBzO0m1hTYj0puC6mAbxRabi55EceXTrcqB3uVQLnAJ/YQagvd07Fot6T9Yl6evg4NnDML8xZWACejdpULukeGOi1SqvBoX7Z+3xSlHph3eYCduqFMm8Lj9nX2n6q/IMbkbkj4XGcPLAKKdU9pxaoVy5VBz913epJfSEYAs8G/+Z0Lm2IkGBb9bgq/HFzY0tzrtpZf/hfRjgiHBw88pC1XOGoHzZisWGrSXERj++OkjlUOfcVrjoDUgqtpsax2oX7IlCBBpBfxQceY7WZKgP4JSpT94UHcIcLeNvyyrIFNGyEIe8AfdA9EORBQLuCU+DIqZaohxAUgguw/nNKEVyENdf9R+WmbnyPjcKhehNcglNAnIymPlGPRdtQzbTDxua62gwaio1v4IsHPiULXklfoi4Zj7HpR3iIDH2czTTVzT70KfIdNWT8jM1n6r7Oj9LHT7SR8ip6rLOrLfX2d4seGzAuqO7q/KBmjr5hNbYaO+0aH0FPqS+rv9cFJK8g/HkSkAB/0kKS8f52XwLPPSd/VkISBCN/61+5mP7Gb1xOQ885NYJKrf/9372V/vofP8kurwbUBSR1qEMd6lCHl4Hf2Pz91CUKuO34MLUIyUVA0NXSmjrbOB3RY6YSTECY0qEftyF1ColtF+HAsesTIeWNJworFAHmPox+BCQd6CruR71Pc+poaUj9nc1pVMRUo9I4EKE01Ce7/jbXd0w0sdnv8FCRKH2bxC41CC2YVqi0gkGFKqMB38PACREQ9Z2drbSwMJ/6FffQyFAaHR9P45PTaUAEXqPKsbt/ZHMkCvHwuEEEx3FaWd1K6xu7Iqr2lCbRiDBoFBHb2JbSUWM63NpPO/q+v7mX0oGI3gaVt1lEUltbahPRCMELvQoxDcN+oH8wDQ5yQXyvCbCtrZ3EhZbcswDhBCMeQghCDEIIZjxEdWOzalOEvkhFEUWnqk/lxcSKaSabJgQoIkQggnmHYIGBy10aEJP2q3rnKRrKT4gOCEvaoklpEEfc17EnP6cilFrS4R5lD0ELxBj5azKhDdGjljHhH8wJ1E+xYxxob21Kly/NpF/9C99K1y4JJz7eTx+892769MMfpUd3b4kI3kzHO2up6fggjaj9r168mK5duaz6a059XV1pTO2C0ERUVbp3905aX101AwYByPDQsAVq3C3BJdeofIJJgMCLdoWY5V6PbRGNOzv7Iqo608WLV9Po2KQIq460+GQ5zc0/UfgtEWe9Vi/V1tGdtrblfxc1bjDNIVbjMkoEbdYnrbIdIxw5hLF5lNjw2a56a1O/bTjaS8d7m/Kj9lI/Pz7YSW3Np6lHdUh/bla9Np2q/U71TcTp8V6Mhza1RafS6OtqT730GdVtk/p+o9qFZ4fa1EzXXvRqs8u0Rf0gGAsbmxtpdXU9rXHKaSMEI5QB4QFqtGZVNwsqK0I5xtfs3Fy6c/e2vj22YCI1oM4DfeJqbzNOetUX6BfqaxpbMFYaG7n7pF3OramlvSf1D19IFy7dSNdufDndePvraXTiUmpu71P3b0zrO4fpicbM5/cfpY9v3k4f3fw8rW5tp+a29jSmsXbj+rTaeFj13ap01zW+nmg8aKwO9Isw7tH44/LQbZVlJ51o4HT3DqSZi9dSZ3ev+ieCziYLErnzhN2hEN6oXjtWH5qbfZB+9MPvpScPPkr7GwupRWNluL8zzUwMp9cuTqkv9aeBXrWhxk86RcClNqDNjnYVnlNowYRuUD9mzCAc4d4IhLoIRXatWmvLc1K76hJd6YxPBLmMO3ZO0kcQcjL3nRwjRFFL6dmoeUHe0pLagjtH5tX3POYP2F0b48WMeTNW9FSfSs2aTzpaU0dXh8rfaeaAmQL6TvvD+IIJBiOE+cXjEka4isc4MRNIcTeeMnvqj/a0XU8LRhDiwOBAoHHe8D2e4TfcT0+YNNQ3FDeCkUpYpcsz/IZ/7CqMVZBoQJoZ58lQbkUQURiXMF0KI9SCDepDRr6z4Xt+njfyj1qWJrUHLD3NRmGoA94JR7yklQ0xOT960qfKM/KuOlbeNZPqKaMx0KBxXOY6Rau6PzZTCKYR4xC1M/Qb1G71dnekvp7ONNjXZdPXrXHdpXZsUT9Jms8PtrUW7qSj3a10qPnvaHdVTX2Q+rWGtrO+qg+2Nioujc0WGa0yKgt3JB0obc3DDSxEh2YuqdAqx5HnX+dLc4yseldvpsOpNAjBYKhSXhid7FwuTD3bZQyl0t15wm6BoeLEjXUh7LVCm6rwBkMI2rgw+Ip5HtjfeYN7ran5Rv07vuwvrNlW469ix3+N+wsZ/1GbiqbWPMuvjPsWnvHjv7Phqsx7xmx1vNqnGqoiyPOT/qsveudZaywQUNiq3+i1PM8b4iWdOImGg/wrOZ+KkfGTzGUgP/ihfhWD/xGOR56JizLgk3CYOFkgmzzyW+YVclqezrX/DPZX/YtsqT9F0s5PpV6LoxKF8QxDFncYxmaysvFDcx/gPuFvsdP8SHO3Gc0up3JFWPzonbpwmfSn7JREHUY15HgUyPG6Z6v+GEfEB2O3vIcghkwTB1FE/QLOu/ApC9jBrxSGcYK6IlQMcVqRkyKdWtNRE3qstRfhyOTkhPDCECqQZ9LixBnqtprZJCS3I5UZGTrvnKjs7u1L7cKV2oWfmGGtNJopq/JB+3O/B3gg6px8yk3rkyIyrkSYQ5UBZj93/7UIR2pUXathhd+1ad5ujDsB9cTPMkIErb27bFRS27bKf09fXxoUzsXF4Zzc+PSzm+n+/XvCSZaEV7W7PKzvExMjaXJqLE2Mj6ahwf7U26v0VXbujNvcWEvLS4tpbXUlcQp4c2Vd+BX3y3Vo/mVDyqFVYO2rHk7U7my24m6nXeHzbLZCiAJuU8YVPR4VUd2iG3oHBtz2B/q2KVyQO9129vZTe1Pw9LgzcFG447rwCQRAlJ26QiXWvurN4gqY+2yOyXWzS5soHKpKtSiorlBrVtRocs8YfYRT1C0J1btbyjcqURGIIChBaAKexiYQTuSysYWNK2wUY35gfUfwAdB+zC/gfPQL+g+bYlh76G+c5Ga0sAbFnSLg+QgfOH0eJ4BP2LRjd+GqwkUP1N+2t4lj1++9fd2Ki74GrrwhN05Exskm6p48c7qEuBh7pEe/RWMAghjciI/1UUmrLAj0qCreWTcVwkusxh3rh76hSrVVaQsBVn0fC79pSoPDvamrW/1czscn+8LdN1Rvwm03ltOB4qSN+/p7FE5tpzpis1hdQPIKwp83AQnwJy0k4bQGQpLNhW3H/YuCX+lsTv/eX5xM/4f/7ms+zfI8+PG99fTf/w8/Tf/JPDr5Xi2oC0jqUIc61KEOLwP/8skPjBB7N1CzENlWVOkI0W0T0dUcqoV84kGIOYSqCXR0LSusd681Z/VPQm5NZGaChp1oEH4c+W5pbrC6HcJzmiPu4uCkBczuA5/6aJLb/iGEsggR+YEkJS4MdhPnSpR0AZiO6B5mJxUIP7uVQNA5gQAzE3oWJB8CEuY7jHeIb9SBQRibEJYhfvQus5vN+RNBFUQIO6tEMipRmJTs8u7sHzABCqFDHZHW5OSkmffET1nn5hfSo0ePfQEihBrlMpMTQkt1RLpmfCl5yhKMAAxvchQRFvZgJ2DHD4RZYRhQLjNRZQ+/lFVkH3HqPXYUCl/TO21HuShnaecg8CHamkQEh+og2rtVBDR+yC/MCzJIfK2EkX8YGRcvTKVr166my5cupb3drTQ/+1jE833fIbIuQpjdcyciyjo7mn0PBeqZqH+eXKQ9PDzknX3cezE/P+e8cwwfRgJpcjIEXdikzYWSE6pf1FPxjuo2DOoVUNs0ho7soSHXAycsnjx5or4QbY47jAPqhTDszoOotiojtR3tSR1AhMKcp54oK2oUCE89INwibphGJnQVF2oFfHmq4qFdoq5DRZeFiPJD2DgV0GY/jIuiwof4CtMGIryju0f9tlOmS4SkTGeX6i5UaLkNBKRL/PSv1ZVl1fUTmWW+qFz7PmmzuABRvqo0aO8geoNxpHF4wljRuIIRo+FEXAg7+UbeqaeOjm6rMEPvOW6Ug7pZWFxId+/cTR9/9JFVoRE3OqWnpyetJs06zxtg2Gy73zD2uMQVlVfUI+msKH+c7NlQ36De+vsG1D4jqUV2qO7trdjNCNOI/ggzAeL9/v24/P3Bg4fp9HAz9XS2erxdvDiTpvT0RbGNcXKH9uXyfd8zQg2rfqFZrFaJelB5aOMYDzEmqBMz5GgT9e393dgRCnDHULRhqFCjLWhL+CfUI0yujc0tM0RQU7ayum6hqFVN6LtVaJCunp4XlRZczpa22AlKvykMQkBZ8LygICoD+aH1UkI4gp/oNVXA7rD862kjN3zZEPgcEKcTsL28B0Q2cjznjBPJEK85XNW51mqId/d022q/n/dboNY9Qkbo6lPGeeJZ3Ms3/fkbJubTqt9sr/UDY7Xp2E/PwX7yTfMmgQAVk/ajr9CulLqopaH92GHNeO3SGGbs0Le5OBjmlYJoLUHFCUJP+qYcFC9hYTKdau41d0twLPeo0RBNWEjGfAszGmadxiOn+3yfgOzO42lNG5cyyhq9BtATK9/8iP6DiQ8B8R5Qaz8L0P4/P/3/QlDqXkCZeK+0WTF8+xlMbblfFJ5KW6a4VwD3bAXcBvznBvJYxvCnZ2HEF1OgNv4SYYm3eDuTboYKYz/7KXFGfNWw/l7i5Rt/Ob54ZLsMeI+FRBXjT88A9avspwolQcHzwsk/9WG8TuPAJ1dl91jM8WF4Z7wQEWMCv7XfiSP+4+mHCmyhi9cCkip+45vXQc/RgdOEf77iueq/mOcC3/UgLHNH3EFEOShP8uXU4DWoFqUcxqMP2KgRah1hvBMHawPjHBwMXIkL2n3/iNYJkgfPJa+sI6xZrN8IQFkrmYd8p4XmDAuN5L7NqQVNQMwTnNb0nCU7QinmD/JbTj+TL9W43eIEbayfrN1en1QtqMrldAIbC5jnuH9kbGTEeBv3lbCGUh7Wb+78Yz0E/wUPRljAXRfba5vCseNEZNRpnLwkzVAlqblVeCabBUiX1giaI+574tQsTeS5Ud8oX9QJm7eEqytuxAqlLOQl6iD6FnUJneE13+2lchs/YC4lvsCPoEu8PsvgBwEV4cAZ474W1n4E6CFgAA8oecENHG1za8uncngHol8LH8k4BHkoUN5pW8A9SnM77tQL8eFG3ZAv6BL6j9VxuZaCziEvgXuojlVeymw3+SN+8GVUt1EW1hFSKmEQ0FAJ5U60ghvvqgz0NQtuWKtUb4wp8C1akDyycYr4acsClLVL9Fh3d1U1GWUgLTaPIVSizqDhoGvIK/nBYK8LSF5B+PMoIAEQZHx0cyX9+uXe56qjehkgjt/8ykj6a28Npnc6NTC2D//U1FgVwci/+VtX0pdmRGQ/B2D6/+5//TD91j95+Et9EftPgrqApA51qEMd6vAy8FvpB4md0tYrDyHV0pbahYiDzJ80NFn4AALNsWwQZE6JcDifUwkw29ldWy6nhViD2crOfHZrQd2x046j3QhRdoQYs+2otb1LSPVpnO44ODZB2NTcmnY46WFCBUQcglZotZBoCEnsMG29mwqCh/jlCuOZY+jg2NyZAtO8rRVdwUEIQmh2dXY77zAwuTwZwgChCEi7iSwEJDLVnZUQzSD6EGwQVp2pU4Rh18CgddLDFIahjXon7jmBmUoeHs/OpocPRRQuspN8W2UVAZEJUUXmMqDb2GmQADmAWMTwKuOdp7zrG34gNsgHhJoZYwKICxN6JqrCX+07RHph9NF+QfQmE1jEB0EFcWNdwaorythqoUgwbmkrmNQGxc29DtBH7W2t6e03b6TXrlxOw0NDaWH+YXpw/26anX2U1laWrdeYo/tdHc0ioAfS5cuX0vDwSAg6JsZ96gcClN2I3NUAEcvdFQhNhmQg/Lh3Y3dvR4RVp/UWj4wMOa/b2zCjVxyG8sIgHxkZNVEHMYpKM3RoI7iCyYCKChjN3EcC8x3CjnbjNAAEG/07hA5BJJIG9VO+AdyBQrPA9IQID8KvKzMvuIMAdWVBbKLnmr5I28E0wFCv9GLqG3UQbgfaWGlRv05PY4UnahE4yWM1ZrS54ikmdh/KqE3Z1YcaOwR5XIhKhOw+XFtdTjv6Rl+j9zDuEJ5AkK6ubvjeDgRPCCnW5Zedidzzg7o7mETkySeVYPBCcO9up421lfTowd306OH9tDg/67E+NNCXpqcmU39fd+pk19+pxnfLidqhKfX29KpuulN3VzCMIfR3d7hHZl3pb6mu9y0cGRwaUXuPeFxTL+SfNqBdmT9gKCPsunPnjnWfs9O0v6dVY3s4TV+YsdBscHBY9dtmxgL1DmOZdqAcMW8Es40d9pzmUFew4CKYY8wvofrq6IidxMRxbNVYzAGMZ5hV7DptVJ0wjglPWgh1d1X3jPcN9bdV1al3kqJqUGUhG/Qfq6DQWDIjinZVvbayQ7OrqNSKOdYMQgIpXZdAP8EO5K3Yg+GHHxtKSz+iM/l7scc7jJNgI2VDWJ75pEB8JwLcmW/CEGmxl/fzxuk4QT0L6D1yW32GG/4rrxmqbiW/Baru+qKKULOF4/MMkO2e7jRuqD9+4plNVGLFzcweP4NRhhCK9aKo3mLupP6ZP+gvnAhivBHI35Rt1sr2fEcOp6To+55b1K4xXmGmad7YQ+B/KIPqLjYYhOCSgzoe5zDpyphXCtSIGd5m7pKXzDQif4qXMrhvuOpoT8pBSIHsBvWRqFnq2gH8ibi8trgPFc/Y/DXby2/5zjNX4J8m5Lw5lfLEWvOs5IAyvCwQJCrlhcF1VfKVjd/j49P58Xf+K19U1bklaNPyzj9tVL7V/DoC/5Y4ZcqnDM5HhhJfbZzxWT88ecnfCrgs/PGsicte5a2sO9XvtSaDrfKMH17tr0A1rdogtWAcSE/6dTFn8qMHMTM+wGfIPzharYCk+DPkJEsdYOKUR23eAr/DPUwRjuTPGUr8Z9J5CvTNT+o751NrBd4Zy+ziZwMB9y+0yR4M512VIU4AYELtqtYWfWuUHTyTO/aYT9o5HWrcAiFAMOAxXu9YZ5Q6+AWbEpgXWMO83ukLOA3lpN5CQAIDOtk/uCRlNs5hPCXUxjJXswaDq1AmcBzUj4ITgJcxF9InuEOtGOZKNiZwCph7QDDcn7b0ZMl3EXKv2ZJw4ZXlpXS8f+jw4FfQC9QR5SgbkYwPoZ5MxippwWPkh/yxTjLvgh+Rf2gCbyKQQV3WvsoLrtOkBYM/8HfWZ3BiwhGe8iLkIC3KT5vh3mzhEaeKYl0kf5zqAH8jjw4nnJ8NUKjWpd/gl7YADyctAJoEt3JqxHi33j13M8crH6z74NceWyoveTCOWN4VD/VgfJ+0NGe4XMon9QJ9g9CEOiNtn/yWv8AvY+MH5bcKYONG0f+hlcDXEWyRHqcnqTvucCF+q/JUPsG58YO6K3BVcHloJdLiBBP9gnUJ4YxpI7dH0BjG30hPZaHO+npFH/XG3V2Um75JOt7IonFMv+1o5wS3+qfjVs5pK+qrLiB59eDPq4AEQIDx7/5gMbWt7aXx3tbnqqd6GUBQ8s7F3vQ73xhL/+q1vnSjtSEtrx78iQko/v1fGUn/1m9fTV+73K9BlxHIc3Brbiv9P37/Yfrv/MN76R8/joucXlWoC0jqUIc61KEOLwN/9fSPU4uQWnSkm1kkxBXd6sJ706GQaN8vchjIb5PcOE3Q1RHH/nFr1ZO7Fjo72q1SZ2RkWIQhFyZ3GhlvFTEEIXZ82pg2NrdTc2tH6uoZTNu7+2lnT4j9SVPq6x8QgdieNrkLQcv/IcKTQ6UHo5Ld9CZsRPQoL3sHIrSUR+4XgXm5J8KLOyc41cK9KdNTF1J3R7cIhHYTvjD9IRo4JfBkcckM13X556RB7AgTwSyP+A0GVAhkIEpaFF9nV3fq6e1L3f39qa27N4QlcuvuESEh5B9ibWl5Nd29dz99/Mmn6fHcvI/aw2D1DsGM/CsZlSEEGd69mLl/ZgTKbkJd3yGTIDKAQshBYMHcj52UCEg4IZDjUb2EHSEPhDTKCGDgwaQTIckfDoI4PSL/mUBpVR15dzxEosrB0wISE41KX3FDKJ0eHyRUJ4yqbb/19XfSzIUpxdWY7tz+JN29cyvNz8+mjY3VtL+37finJobTtasX06VLF9PQ0KAIJYQgw84TApDPPvsscek4hOjE5EQaGeUCxzafhOAUBGVA3RanBXrUzhBqqFFbX1/zN/QrX7p4ySd4IBiXlpbNhKegQ0qH+GhbdvLxDaEKxLwJXRnKCLA7L5gC6A6Pi9apZ+oSd4hD2oB8UxcQneyahBEKTgnBRxtS7+hUJn2IxiDyqcdS3zBYgxClZWE6UJ9F77Ja3/WMaqejgzCogoIoRVjZiy7zvl7f52H1T/LfrfGF7m/GFwIGhFPHGgN9qmuELQg51lZW0uyjR+lz1ffC7MM09/hhmpVZePwgLS3MpdXlpbS5vpx2t9Z9d0rDyaHGeLT35tpSmn903228sfYkdbU3p7ffuJquXeE+mc50sLOe9nY2/v/s/UmMZcuWpoeZd+d43/fu0ceN22Xmy5dFJlVqQBCQCgIkQCIkiCKZkAZqBoKgsQYSIIiaiIDmAggKAjTiRA0HLBYhFVSsfJmprNfeLvrOw/u+Oe5+/Hin//vXtuPH48a9LyIzX757i9s8LPY+e9s2W7ZsmdlqzJb57JXJCc6BwQA2JhxybhEHeralE/XnoxorSzFCsdPrIk2MT6p9ptOoIkrnw/2ajTgoKzA64hucczyePnuW2JmEEI8B9dbN2XRL9DQ9q/JHRj0uMKacCecX9BG1DS5EGBtwyqTRzNfLtk5FDJT59Ic4DYJxpnGmcabBmS644Tu14UMdP1WE2061MT7KlcSuSOoNRYw5opkD0dN+7cBX3G2csnOFMVRtjmKrT/TZN9Cv+vTa7Qmu0Ih2T8IzjWc2oCl/jF70alxHoTghYqzmGVdcfakxRUcY1zCMFMpzfuuqkcXP+d1mRyR6366odsTVWmqDRvO9IultKIn7S93jZomzUeL52zF/V1wVbTwxJV+F/MvX4gd0mp8znnAfMZ5/+/4qXqgMYvOckN9yD8JwVxgZ6JkQ6uf89hAcaXIU2nW5Mo50trMSuzN12g1Xh5Krz2NIw4AmGjkVfVzonsh5WT5IV3Q+oLlgqH8ojQyNpKG+Qf3mrCXNGaLlitr3pN6wEbJxwvlC++oTR55PNTSon2pMKhYPMJ5oSLVSDPeLKkiVA+wwTof6TNE0oDv9R1U8VxC513O+8Xd+UrwvrnEvjJPGQc9AYpE3f1dIurq/aqHfXcjw5VIy3Lq5etcS87v3jso5Lz5436j/3v3MRUO5cc3BaeLO/0djtNyDeF9Em0WMN/H8XeEq90hCCS67JY/WmAOKy/wHj8A7QG0+BdYitgbSMSahtMxK3GtpfKty3np0PZ+WyrQ+bgnMubxk3A8lchgXKB94CeTpd0oDj8Y8+za8b8MnLDTzYCy8Cvk5MRtHAi/XQ8bLt/OOcPU77uAPWAnPOBLtAu5xQzU3N5vmb8z7HUpldrmitM7tYcOEcMx9l3gxFhdwyDk70jhzzwYPxgN9A76smBe48CcAiAEFfgNITvUeeHBXy5wE3Ciqu+FDyUd/7BA2T6h82O3GQiZ4M9KRhgUhwdOwg6RXvG64l+Qdhooe8Ujw9Z0aL3HRyuKTzY2N9PrVq/T65cv05vVC2tLcvb25Kd5jx/fsKmZhBjTVrTrGjoKAI/jWU/fLMESwk7XbPA+7aHGpNaa53ucOapwFli7x8/CqIIKdKxfiZVmc0pA8Ic6d1jN+4e24RtsEr0WewevTRhhkCgMROFGteUYaK/WVHnzCxzGHs+CDtM5T6WzI0HvLCUrDO75n/lYiv6dt4Kmz8Q8DBHkb3/qNUcJ1gleEFmhT+A/VETyQH7w+fDJ4g/c0n6hnzBM86xNfAR5saBIuoDXaFXgxNpD/kOSXyYkJ78Q2L6vK0pcw2NEG1BMY2PnL4iIWHfGcg/vhg9k5FEYMUYbKhW9zncXnkh9pjg4PlafKV5nUc3J8RDzrgNuadqefUzBzKosLBkXjw2rXAclUNhgBheYiyzmlgeTHF/6LbCDJ4f+zdmzl+PFqLd0e7f47MZQQyOdP7w2n/+k/nEn/aKo73e9sc1kfEv5nN/rSf326J/3PPx9N/+G/eS/9659KWMOZ9DsChpF//x+/TP/D//fSB5fzQw2lgaQMZShDGcrwIeG/1fiZmV6ErLZ2MbH48UUIEzN7IjnMwoSYYIwdrK7iQMBqlwSkQuDjoHE+QMhg9beVvmKGOSsCgQ5BzMKQhDxWOVWqHLDe41X9uNvq6AqXRhgJOG/EwgOKJX2PUptvEWRgyBF04NNhwllthKCAEruOMHQehzPzvZlylYuwweom3D4tLi6m5aVlnxeA0jUfDo+gkAUmhBQEHgs/EmooE2Umik4EtGo/CtwuCZiXVpCura0ndkO8kmDI7pEdH0LdsPDKtwizXrWuG3Bhn9cqLxtkLICrrBDCEdEkpPEcYcFyFspL/VJd2bEALgisvEMYQYhBGEcAo96k5RsEJnDASkTOa0GQok34BmGburLTgrZCIOE7C2zKB6HN+SgPYGV1GnidnZlNn3/+Wfro3m3hqcMrBBdePUsry0t2qcCOA5R8k1OT6ZOP7jodwv5ocfA6ebLC8NWrl94NgqCN+wkOZkfIIg/oCfgR2odHJKhJSORcCspiRwF5IMDNz895l8JpA+PIpvPjHUYYu9YSneLWCUU77rVoC4TLEX1L3cEfRhN2kIBoYMkucqAFaAoaARbaATpkRwppwDNtxzvSIoizYpP2w9gErdJOtBnprOCABhTdnmov4LGiQdeG2jAUBaE4IVAe7UU6R2hSeQI7qzmVhdsXPKFcBV6MJBz0TnrwSSTQr2z007fQog8VVb2BeXevZtyurqylTdEuB7XSR7MyCtjBGzt8aEeUsxiriNAj7Tql9uag1r7e6PcEjI+0pX2Ms7pTZaKUASe4WWPnT5/yRahGueG+x44cpXnzZjE9ffo0vXj50u2EcWRmejrdnJ9MY5z5ovrlsSRgBWehEGNMoj1oWx88K7oAN6ySzOlxQWF8K72V0eBd9SVPG8SKNiANO1ly++adRrhRAy7eY0xmzEMJZQWGaGR4aMhnL6GMgF54zvjRbwUPtIFSBWVaqLxDAUYMxY3+85VnlGGlN+kUSc97AvfQvJ9x7//0vyJ+5vO7GEuKyC8uDtznH0XZRWhJUvynmPMo8smh9S6yQ50eT/M7w3KVsOWb66H1+YV+YHSKMvUgx2uprl5EGaL5ltdRv3gXV56CG96Byqv+Rpo830CPjIVxH2Miz6gZYyh9wy7zPA7H6m6+h/6ZLziLalR9Y3h4VO0/FOOv+ik0Bv3ZbQntqwjeMWtl7DO/eJ4DJuZjq+GsczONQBNBJ4zXARPfNttPcLi2XF3fqGtxq3DVzoSr59fvrwfefPfbv5PQAncOvud5y9UxXl79fp/oHCPP94367zufOa/I0PcExnYr+wp6ak3vv3zfEmn5qxy+P7jl3pH4XfnmSIA+c8jPWt/nAA0Rw7hSlGe64rkuTh700/ySG/KKX0WINA7XXzQDYy7feQdVAYd7Qf5Uj8gVeDw+5vmzCTMGn29nHnlEPZwmHvt5GEeiz0X0C6fJ+Igs4xr55xyuh/yKK/yXxwzdky9zL4sX2DXLLlgM2szN5lP0LsYX+jf8XNAA8wj82tAQ7mBZZFDo1jQBUAZjR9QpeDz4RsYJL7DQPQfOk5AUjE08Zyyyq1w9h48jPVkwD8KrwAMODrAbtuoxjrGMBMDmsygEg3lt5WmFf3NsDCM+cDBnsmvkQDw2fAHfgzfSw2saZv3rau9yfhgbYqFO8FmNRt2wUT7P82Jmw9/TazeazKWcixJzKudVhEzhsbngOYCrqy2MDJR7Uj9xvbM8gIzBfEwgjdPDK+l7YDFPIBojffBv4YrUi5b0G0MJuEXWyHlQVyLfOw/PCeIPdOU3ZdC24In84fmygSTar9M8J3CQlnTILL1qF9JRBvNFhh1+j3zgW4ARXhj8gODgbxrOj7Nv4IW5p0zoie8ph+/ZzcuCIngb2hZDB0YRDCTgGFjY6eSzbqArVdM0V9SZHZHBM0seUlraEbe3yGO0MTzj0CA7ozXnqTzyywEck0+GCxoEV8KonochrjSQ/AhDaSC5Cj/bOmkaSvo62773XI8PDeT1X/t4NP2v/0vT6X/8yXD6Nya60589GEr/y5+Op//J5yPfiv/7f30u/Z/+m7fstuu/8fm4d6V8l2Hk+eph+j/+J2EYoQ7/MoXSQFKGMpShDGX4kPDfPvlzM73e2twpoayjYqUhLmdOEA7E3CKs2fghRtrMfJsEIzHXKGU59JuVc1asKy0upFAccYhhQ3nAALNaG2OIWGMJPghsXWl370Bp21K1R3OWGOPT86R0YpwlAHFYJYdqWxklGBBiUDwjXFGOCg1jgyIMuA/mtfuSUAAbXgmGPdVeMfMXZt5Xlle8mwCFO0w6MCIg2Gig37DowEFQkf5tQUplW2Gl64WEF1bqoSTd2t7xQeKvXr1Oq+vrFjjwR2yFtGBEeMtufCw8KVpAF35yWeCWdODNz5Sm6WLLsoifOl0IbsCHa4I4Y4LIb4QUVqQjxNB2CGoIRyiXUWwjIJIXCmmUcl4NKFyCI+omiK3YcRtSrtJ4N4PKARPDEswePLiffvKTP0qjw/3p8GA/vXjxLC0tvEwb7ETY2Rbc5xKu+tLt27fTR3dvppvz04mVZFlRTBuwC2R5ecnwjI2P2kBCWx0fH6WV1RXXB2EQxTtXfqPAx3jC2TEIXvj1npmZtYELw9f29pbrhhJyZnom4WMZRfby8rJ3oyDkIkTaB7Ng4Td+soGH78Ar8EGnCJ2sjsNdEkr19k62/IehAsMLAh0h/E6H0h/FOYoF4AXn5Acuydu7k2gnpQsDQeweIY0PbVV5J25LaFB0rPRK4nYmHX0ShQH0gKIche550SbQBAeZI9iSb104BI8I1ChkUGJYyWA3QKpfBWNL7BSiv0IrNpKo7Wg/jAr6UAIuB6SzWhKFBkoKXEKxul794hw3e7gqk3AumhgdGXasShAmRL8692p7doVwz4GjKALsvk9/GEfYfYUR9FhtSnvwDpziQu3Ro8fp1evX3k00MDRoBRPn10xPjek74b8N5YpgoUD3HWhW445wBy5ZBcuuMowbnAHEuMNY5vFMNNMAPp4BK2OOom6FjzBmCkFgN7GRnW9IT+QdY5F3foFDK6c0HqotcfWFKxP6FLtgvPpWv/1OaeyyS/cYRlBhuc8z1rizQSuqi6LbWc+hgUw/oXBtjTldRB7wFy/0oSIgopjxb98VBfhZvlcorC/QVaTifXzBO3/Of29Hh+ZNccf/jF1Xb5pXnvFfEa7urofW52EgKX60Bp69Izp7YlEHh5ZrE66We4+1+vPYxx9jssdl+kgYSKDNTMOkpU1Ypc1qXRvcMJYVCjFWSaMgwu3WoPoQq2MH+odSv8ZB3EziljKUqBqjhXOvZNc4wgG/jHX8Nr2ITkgXhhvoQXXin8q98M6SwLNIlcemXULUK+rTdEXEc//PZ2SS8RNv4u7q/ur52/F3GzItFz+aJb59deB9Tvveocgzl/Me0fjLv2kQ8sjPnFVcA6fgHdopxmtH2u76NwaiuHWgAfVffk1oJm19eC3w0VWeOf+rsoNPILhXQ7OmmevffFdovqJeXFyeb65A1w10Gfm8nVeRnvD2qyIw4rTC4zL4jHz1DFwSmKeYX62obYaoT9zxyVUhua5+z+OW/P1c2fjqpxTGxf81I/83r8X3DvHRtff8j5HHfa4og3lzYnLM53ChxD5tYGBntyGuYINGmJ8FqmJkys7kMJDEORGMA1ZKCw0ciG0+VWkzvhijWCxgl0kam8jFOxX0h7HExgjlA9/OJ4xRYSAJV1qMZ/CB7EDgnkSMZ7ynLuZ5ofmMTwPLTgWl0TgUBhC1jXjhuufxOL+kR3MhuxbsOkmfu435VoM5u5ZZLMDiCrL2Qh/lh/HH/IrHXKVXcu/G7GHhQb/nVSJuvcibneWM3foXdAJp6J4NjzYiq67wE4zdKOItC6ie8IjR9kosPJkvoe56FgsnLoR3zeuRUoS/AAD/9ElEQVQwO4IbIwtzI3VF/oCHg4emBcARARzYMEKZ4mViMUbDcFB3eD/ew1fC8wUfHwYicmjyi0rPeSGUFbtKJG/oW57RTuACoxVlkB95sOAHnhjcUy48KbwsNMcCI9LQjtACshu0Qdtvbe347DQMG9Bj5lvZsTOoCGzkdyJ6BQa381nDcFJt8IArLtxKQvMsckEWBC7c8ELD/b1Bd8ah6kYkH/AAv0vbBK7DRRhtKEnGcJYGkh9hKA0k3w4YGf4v3+yk33yzlca62lJ3V/vfyTklBAYpdpag9H8w22/DybvibyuPg9f/sy820//uH79K/4s/X/2XzjCSQ2kgKUMZylCGMnxI+O/U/7kY0iTBBgVqRZx/p4SeOKyYHSTeYi4GGgUgDC1Mb+Pk2Mx1rG6SwNIZhzrjcmZ3fy9t7+6m7b39dAzDr2/q4n/r5x2pq7svnaWudKiMdw8O00WHGPe+4VSrN1SWBIZKbxoeG0+Vnr60f3iiiCubo4TLre6+gTToM0B6E5vCD1W+3QpIAOjrH0oVCVgc1Li5uWPFZntbpwSIUTH/vRLUOm3AqKnMusrCtRS7DzgsnB0fuO1CqRrKUAk6KEYV2cVyome43qmJ0d+t4V7nOHGWCocyb25tp/WNLR+KmQ+fbyNK0JMskAS2hA0hDAHIokQ7sph+S5CVgGCBVnwOBhIESAQmPuQ3v2J1fCg+LFTyXHnFCnZirHojoExH0LTBSMKhVwhKQObgbwKCFSv9kA37+zkrQoIjW9+BV3kiaCKgeueI2g1XMLgtwxXUxx/dSX/8R5+nzz/9RM/305vXL9JXX3+RVpdfp53tNZ9nMTDQnWZnJtL9+3fT7NSYz6jw6nkJSgi/KOExWLAzAxdYGDpYZX1Q208bmxs2hCAAYogYGxtx/VCYczA4hix2Lk1PTeq7cRs61tc27Ouas168y0F0gzId4wdu1BbfvLGSHIU1OxBw/4YQiIGMs0pwD8FvYGRlHgoHhFyUGCg9aQyUmriOY6Xc2OiYjQYYjhAIWV2HsQJjBM/Jnyt1RTGAEMlKuzMJmhhJaFuMFD3Faj3c6SiRmgPjSeEaTelw9sDqTNxrWcFAg9GmNgBiSFHac/VNwTnYr/4yNJAmhLOLi1Ph4iBtrq9JiK/p95mF3Ymx0TQ3NZHGhgfT+Agr24fS8GBf6usBBtHYuQTY80bi7JGBvm6l60+3b8ymUbVfVTz91vpy2lxbSrtb62lmciTdvTWX7t2+6QPTO9txZBUGhKPj83SoPls/Vj+qn4tGL1XGYJocn04Dg+C+BxtmqlR1FclyIDpngXDuA8YNzqR59Phx+ubhQ7tGo91u3ryZptR2tPfA8FCq9vbbRR/jQ7WnP1W6+1O76PxSY1bjoi01NF6dqh+dq79ftEsu6NC7NrXZZYfHIMadQ90cCr7jxqWf8R1u/i7aK6mi/DuqvR6Xch6XnVWNMYpdVXUyCe+Cv0tjCuMRrrtwQ+hzTkQ/GE4k+fs3fd9GGOiAfkm/V/A5F4LXUff6QG1cKOI1lnWoP0Y/13NoQPll4zMKCr/jXm1HtCIcfU5xb9dUuMtiX0IbRmnRV1vcO/Ibmmreo3gTTfk+YrK7LYDlXml1tQuuHNXqqrCuEUiag0Bs/m5eecZ/Rbi6ux5M60W4sIss4ABWPfD1e+751hlzX3znZ60x54fySv3sUmOw6gL+hdHiT23B/2pLr3oWLeDyBH/8VV05q8kH56vdz1HwYYTT3ICLl3PNI5oIjTJaFVcxo8MDNiqPj9L3BtPQQG/q7UZm1djQOE7Hh5on6+y0OtT3x8pfdKCO3642UXO6j0qsDhwyH9hAwgwYTuRQZuHOjve0iN2yKVpZz72REgqqrBzUWz0j8i7fvx2v3nH3uw7AbBohxoO4Klwr33Uqbj8k8h93uYz3jIaLvpXvnRuv4urg5/HsyjAV13h9/Z7E+b3bRPTiJ810V+m/FZQ20kfwNyrTSne1+VUebvUi//ig9V2+vjO4jKCt1th8qWAo9d+782kFsLh+K8QLyrEStiiDesBPsjCB34yd8C6koawMFwpo/iKPqyvpuBKv6D/ekSyn9XPet8b83JFL/MohVNrxhDf+A/cMwA6RggUgM9Pib0ZHbSjgTLX6iXhEjRekjzw0X4nfgG8GTp/dJT4WXoZdHyjuqaPHefGIGCYCBxqdlN6Kb3g85c/imA7v0EDhDN7gNeLMCt4Dn40amkfgcdjZCerIh3mHOco728Tb8HHg+dLGC/gc76AUz1M/Okz7+zUruauCz9ghH6WtaN6ivBHN1SOqwyA7rtWOuO9l3OLsLlziUj8Mxij99cq8DHwP5bJwAx4UGmCcjbEwxmZNBi3jr+ZX5ceh7xcsXhA8/i1cUj8brVUn2oFdnd7lqYisEsaM4JORZ8AZlTDfLDjzTm1wQz2Bix28wIsBiJ2xGDFIQ8AogREDd1UsMsEQhlEAOOABcU9FPvC9URdY/DAUkIb2xdgOjWN8AZ8YR/gW3LPrCCMGRnN28Hjns3hKcIVBA14SmIABmHHDCo7Z1Uo66huUyoKPMy80yrwzu5qACdfEGIvY5criGGQj+MsT8d187yjaMK2TlzJj5zeLjnCRBg8OTVGf7NKLtuebA9ELRrRT5knF2j5pJdMJNmgSl1uU53qLFplnSwPJjzCUBpLvDpxR8n97sudzSv5Txadv9lPtEIWDBhwJXt+1o+N3EZa2jtNXKv8//tV6+l/9v16m/+0vNtL/83Xtd3YQ/A8llAaSMpShDGUow4eE/975X4ZAgsAiIefsMrZMYzCoo8C0wNKRLsUcexU2K4tOjq1wQcDotWsdDAIoAlGexcoscfViqGPL+8FhPdWOxNTrOfnuH9QkMBzrfVfqqvbEan6x3pxhgIK8q6tqIwtCM4JIjiHcIoQiNOqZykVYQWHY24VP+HBFRAiBhxX74WrALk7EkCPIIOwhaHgFsJh6BBoU69SNlWcIEkTuEQ45v2Rvfz9t7cHXHDqdXe6IsbcAgoCsegIvGAAHwJGfgwOuRGrA+/ybILksBHtFhEmEJt7xjEB9wXWuWxbwqI9XIRffki31bV1ViKEBWN2mwjnPvbJQghVKQEJWGhBi5Ri7IjAkVRJnyvzDf+1fTffu3bUBg0O7nz15lJ48eSxBa625i+jG/Gy6ffumXSgN9Pekvp6Kt/qD3+2d7bS3u2c4WQXIwewhILelnd0dC4HAQNujVEBIRejjO4wjCN4YP0ZGR4wH6oKAR1sCI9/g1gZcrAomdo/QTqxWZBUn+aJsiDNOdt3e0DzuLPgOgxl5YjQJVwHhy5lV4MMcxC9B0IoEaEKC7LHSYkCk7dmlw8GqCKW0PzRF3tyTD4IrdQNuBFoMU9yz6o93KCdMc4rk5zZ3e1y6j+W2gc5tBFN7IpSTdmRkKI2PjaZpds54d1f0EegHY4qVKkrHastQqsROLODz6ma1P6tdgQkXFhymD4ys2sTIsrG+rn5RSz4rZnpacdLvIVvcWeHui50rJ2cYAoAS41Ao6oDdq1glfNeFb4xS4B68gWsfWHsaB5riPu31mwW12woqX7uHYCfSjRs30uTUlNpv1CsoURygFHI/EBDQv12P6A+FUfgZxz1FuG/gnCJW5XJmEHX08544ZJ93fq5IfZ1WdIkihT7C+JINE6qK24gxIqLGD9El9IDiJiv3HEBOS7CRQ3imzY13ZWZlHDFS+B4lGGdgULes5OYd7UaMb8j+6t5BV5dclM+5Gxg7fN8Kl1O9fR+/+T/yjvxteHEZRZkk4iYHzRGc0cETR9I4Kn1+qn/FMObAuxyu7q6H1ufeQZIz4EUztvx2yDdcr+rENY+2zcCnjgFnRfOP5zd++xmhpX2gZcFAu9H/igS+DyMVtB4PPQaLHqEJFKGME9xDz+SFC7ne/j67MRkaHvQZNaxqtoKO+VXtRL9mMQDf2qe8RFYM7NEeQYuEJmy6UsuL3BZ+3hKdmhq10IEuvGtW5jtDTpPzeQuXf8fBMBGbcOrapN2WYNgjXKvrb4v8vev590YKibKaN7roTfP+7efNd8Z5cXstfDceW8tuZkN465OrsSZiNox8K5BMkfTN+lzL+HrIeZD+uoHEj4ugH0p2PRd+tSZquf+O4kTWcVU5zM0x76kuonGPgUWfYE53P2IQVgLSua8Bn57lOfLqefwmLWNqDnrq/JvB+CgiP4tnzR9+UIT8XX5WvCd5DFE5L+ZeVuRX0+zMlA37jPtHhweeK+HZ7NbRPBuLCsJoQn0HBobSoHgNFmxkA4mLKvJlnqR+pLVxRPM4i3/gp1hMwDfwdJRH9ZknmfOY33jmfIRTDsnmTBDmTfgTcAuvhEtKYImdrLFTJPOCwfOfhCFY8ze8BWdjMU6RpqE0GFNYXAPGYzRC8R3v2dXJjnDGWpTnjIHwoOCKMY80lEe7MdaZZxfsXtyjulAmPDj1B4fs5oSHxxjBfAyvSOSss6YhSvWl/pRHOdlwGbJN1AdcMsdDQ5SPgcW0p0gNeAYyzQsoD/BCPeFFwDX8FHU2rqhrEeFrggYjwKtRHuUjI5EGOKg7yRjrM46pMOlsVFEda7hlMzR6o2+z/CFwDAOEyMIj+gP1hVeCNsApO6wpCziZL4CDPOHFWYRC2/Iu6tLlhULw7NQH+HCZFvWhbQOnQILBZmJ8zGlpBxZIYSChfTBCkQ8LcDDiBA4Lo5Duace8c1ggG35gBz76PHx2aSD5EYbSQPJ+gUPW2aXxHz3fT//nL7bSv/9XazaabGwcpc09FBAX6eCYQw/P/1a7TTCErCm/RV3/8slO+r/+bDn9o//HSxtp2NXCoet/Vwe+/xhCaSApQxnKUIYyfEj476efWyCAQZb4lU5sIJFQc3qe6hcohdoThyCzUjp2WiAEiNkXh86uEvzMwq1zmDG7InA30yOhrLMqAUh5YlTZO2DnxYldzeDmpiZBhlXj7Z1ioivdVjZySOX41KwPYKbMja1tM/ooLmGaMVhwRoKFxM4OC1ghRMKEn6WBaiUNsI1e6UmDMYDdArxnNRWKbJ6jAI+Du4/1CkHk1AIHvxHEKAdhHGGJfDEucOg6AsXB4bHgR3nF4g9WqUlQVB64CwIfCDsorCjTRiIrLtotqHOlPIQFksQF4SAEerth0jUMJJE+KylI31Sw6jlKcuoSQhjfh0HICmIJy9SVdAghwA+8pCdgUGDFYRaaeJ7zQvDFIIFwhW6BHR537txO/5X/8r+WxsdG4oD1R1+lp08e+1DOvZ0dC9RDw33po/t3lPaWt/ezQrpbdMFWewS81dVVC7Nsn8eYgbGKuoF33gM7igEMGbgIoH4IfZwfQp3Jkx0nrASkLrxD4U69hySkUQ70C3zsRNgS7VA/dn1gIIFWMH5gOKF+5El5GD6y2ywEbM7F4T0IR8nBCjnKZhViGAM4zyKEYNqeMDY2bpdgGAN4zq4V2otVgQiWRPoXMAypXVDAE6BDcHJqRUUYPBCAUXoiWEJXVJBnVoOazkLIBedE/IdzeDt4A167w1L7YvQAv7XaQaqLrllpadce0KliKGqUpwRS91cJ1t09+IPGFznfXrrvgE8boCR0x7kvvYIjqb+GcqJhZYTqqHGCw9BRynhHUooDX3GDRhuvrq6ljXUObN0Nw6PwhABOH0LgX1absYMI4X1UdaGs+Rscxj5iYxpKIIxJ4PaUHV1qI77bEw0cCo4496dQrCmqEh4b2BFH/aw80liFG5NutTdu/NhFNTA45IjLrxyr3b0eixy7UDhVlTe7XJLKYbWoZJe6xkHde+cB+ERJh34PrR/91moi3SuCY9Lgkgu6u2ArCcpuRVRJRqi+8cpgFDHA7zxC+W2lOO+Lvm+6aPk2ymIU0L1e2bDg5/Es0hB03xLzO//WNfIOpb9hoVzuueZvnF53l4Jf80TAwD+eRzrf53R+XkT/i+fNZ/7/6v7qedSF26snOV7L9a3f1+8Jzee6ad7rilKZHSIY9CIIS4GoSKv/bDhRX8wGFI+h6hso8byq1/R2ZSShr9IvUTqyqrlxqj6AEkx9nHT0/f7+3jQ4NGD3cdA1fc4GOeVJn/UORtE6u89CKXxVvhXhhi/ueU77X6otIk2889WVKerEQJmD3zuX+H0t5Odvx6DG32UwTIZLgXEv7t4dinRF6vcLZB+X945XIX4Jc76aNltStKYN3H4b+piri3CtOeLraLdoO+eYM732mf7IpzV7J82Jr4Ln85Yyi2IUrqe9BlcOme9oCRlOh+L2rZyKK6Hl/nqiZiAF9fGiEvgPxlDdU042+ARvEgtBcn3CmBL3zUhuvucSZQOujZoCwCmcrghFXbj4rvgdofVeofmRwrVXYD0eMFaGIZWsxDv0dKe5uRnv4OTd4eG+50GMI4wN8DfMwfCzGCkYA4aGRwt+pNd8L/wMhQfeOesjL7TAXRJurFgIEItNWPnPThHGF/hECJR5m2cDfXEIO+MPwwnz8r74KhsaPNY0ghdR/pRFGeAdeBsYRBQZw8yfCFbqY7xSF8398EOn8AGaD51GdbuEv1Bkl4DzUTxWOvh4FpIM9GvcEy8I/tipwCILZADGSaHRdeCwdBYuUAa7HlD2wyd5bD2Ls0/y7pbDA/HmNpDAn8e4iUGa3RDwhuA9FhPpO8FKncnHhhDXOcZd4PcuD9WP5/A2mZ5oC76nNTACsHOD78mH/KirrzZsB69NHuTFvMA7fkPPljOUN+mgTtohjBDUn7FcvIbwBY/FjmYMS6YCfYtBgvYATsts+mZ3b9flsHgFfhVY4WWJ1AnekwwoE77pqHYknKtNhD925EB/0AgGD84NZAGRy8ZAApwqT4gwLoAD96/w45y3Bo9IOdAQ5bKDZAD+qk+0qHT0a+Ymy1SqZ91GrHCfDL+BUQTYIwb/1pb+vb9u7XZl+BGEy//Nv1rc/e5D2//hXxR3/8UI/93xanowijX0+8PO8Xn6D97QEcvwdvi//6P59G/+6Uzx63cXOOD+wX/4sPhVhjKUoQxl+LGG/6jtP4Cv1b/LdHLRlvbPOiysHDbO0/4Fq1uR+iQIiHG1IvASxTC+ZlHG99jNjl6Zse3u67Pi2UYKMbsIKzDvO3sSZBrJynF2ldi1jgQ2dpAkRYSdwaGRdPveAwt5e3sH6cuvvrbimRXgrHh682bBiva+3u40PT2dbszPGwYgR/i4MTyQpkeGrSyGaV9fX0uvX79W+l6vfn/w4GMLL2/evEl/+Rd/mdbW1qysZVfBjvInWnCSwBFKJ7bdS1CUgGBhRkIOxhzw4d0BYvZh4mHsEUSpP6vJ6haSeEcdUXwhACAGsdI3tvKDRwQGBCZCFkr1X+q4wFd0KMxCmA5hC8HZ/nlVTghirFoL5XsItHXjN+9mYLU+53MgNCJw0i6kzYo1FNngzkItBaAUkQCGMIo7J9zBfPLxx+mP//gn6b/6D/+BV0F+/fVX6de/+Mv05PE3aWFhwYLT8FBfun/vZvrJH32W7ty5aWGsv7sr9fdUDDPnh6yurqiANgtUHOqNQtsGBwl/BAR+rzoTjOAEmgF2jBrUxfWS4IeS/EDCMIr2y3N8Nfd6twH1Q4GwwkH5egfexsfDxQXCGgIZtPNm4Y1hQmgeGeFMkV7jHuGaXQx5lwuGGHZTzM3OGC7aY1PvMRpAq7Qd7Y5QOT4+6XxQBABb3oFC2yBcUh+UGexUyeXRJluq3z6r+JQXUieCIgYG8gzBN4RqhFVohnxQMLCa1EoDCbD9A71qp2G7ocKVWaXaZTX1/sFeWhPOv/7mm7S9hRHr0sauvv7BVBEswACNt3VUrJC3SzgrxcOwgEGBs0JmivrTPtAObr/ORRsYik5PcekAXfalo1ONDxdVC9doYXD19erVq8CZ2mNpackK4yEJ8LOzc/ZfLSAEg/qu+iSGMGBC8TB7Y97+s9kJciZ6xBiK8WlpZa3ZR+t1VlEKBrVzZyftkH2N4yYQ40GscmQXEPjMER/oKJjAM3Ui38BpoRgSnqJfXa3opBxWUkKLrLzFDQbGV8YS2sGKDfquvgcf0AUKJPovvTt+o8wI/OqN4SM93+XVxKQFDv3TKxRMoUSr6DvqQoIYRUJ1EMbTQpHZcg99oFCLPs14rQu//KAlUCAX8i3GhChf0bD7hVLEh6YZbvVfuw0kobTJgXsnbwkZ1niXX17Bkt9fhZbf2R3Wbw1vFdoM1KW4feueQDtU2ioqMitihTPRLn+GVdFXgxt1Z9xCSZeVOtkozrce191mRV76Y844vUSZxcKBrlQVTbOrDdeHbRqzyO+gdphWN7fS5va2XQourW2mXY0jjCHnlxjZMa4Ru0UHFZdpAxn9VfCdXXAuFmN5rmBx1Ttjz/8F5eQQar4I8Tx+O2nLuxzaLnHT8mEeGEyXHxAyfQTMYK/I4+18aJd8Lb553/Be5NQSTPPGUFGOLs16GbR476siqZpp3wqk499vC1El2uuqHF+KMvI9dQ86jTKbv78jNL8tMsy/c/6EXDZjD0rdd4f8Aderj5v5ObR8ew2kqzScyeYcdEXJm40enmdE77GAQ3jQs+hb4QKJYnjm7+hnemZjf8YBY5eu5nN0f2WAIW18l3GV888RWPW0gJKCfPPtwLe6+BufyRW7NzmbjzA42J/+lX/wR959i5J4cysWiBjWAjfKIh2I12LuRdl86+79NDd/0wtEMOazmMg44QuVAU8LdBgNSINRhLkXXsaLPDQuWAmtcaN2eGzQ4YvYQSGkprrmq32NNRsaa5iPm8ZuXRv6rk1wkpdGNc9/zMmxuKLheuJGq1NpvcNSaS7EB7Gg4fhQPIzmRu8iUdoOjRW4gnL7Mf6JZ8OIsV/XuKl5l0Ur8CzM74y3e7tbaVc8+P7Bvo3VvT3wgkNpfGJCvNWY5t9GOhQcBweHnuP7xA/2Dw6bL6AVOMcQ/m2PqHkZl7Xw4/AQ7DomgrtsYILfCH7qio6gGRtyBD8yhXdgqw7UD9djmVbYwcp5JkPi5VhUQh7wyyzyMV9Q5EH+zA/wcfDs0B87JxivaVHkAwL0CV9it7aGCb5c/ILwgGGEhSDwyLQv8weNioEHWmYhlBfbCH54VxbGsKDEBg7BwTO+Jw1nuGEkgm9B3mGnTU20sL21baMKu5DB+a1bN9NtxfWN9bS1qXloGzdc8HoNu9uNeokGxWt+8sknaVr5vnjxNC0vLZvPF2BeTDQpnE+NiS7VlvCDngfFD5NXXogGfnErB39Ou7KLG5o3r1nuIPnxhXIHye8u4P6KXSe/Lf5y/7T4ogxvh3IHSRnKUIYylOFDwr9b/dpKUhQ7jfPLVD8X1w/njyGjswf+Vsy7mOuzcKElflwChYQvMewoUhGGWR3dIyaeVehdYnB9aLoEBIQXdpxcJA6T5KDFPsc+CRgIOuww4YwPGGMMJJNTMy4DYQI3XChpx8fGLPQgBKH0h0m3EC3hT/KR71lx1yXmHH/HKOgxvsCEL4lxX1pc9M4BwyshAiU8yk6EB8rw6jiUWsi6qpyNH/phf8aKeqUgAUmCLGcOxCqn2B1CAB8843cI58CWXQFh6JDAoytwkk6iu9IKcO70zoo2/UbxxbpxSUtKG88ND4DpeRhNyCMUerzjuWFRQLGLMjvcJA1YGKGeCEt8C17sfksRhR1lgku28nO1kkLCIMYFztKYn5uxceRPfvoTCTE9EoIW05dffpGeP3vkXRoH+4d6Xk1zs1MSlh7YxRZnhyDs9LIqWtW0MMbKMoEKDFZKV9lhEKvz2JrPszhYcsgwAS8CMwIivzGqsCqN+pIeZTXf9nT3qfxBC3b+ZnfHuxDAG4Li3NysBUsMWZsS3mLHyaWNJmFIGvFvBDYUk9AceECgRMgDnuHhQeM7BDtW1B3ZlQDtw0HM0Cb1gtbsg1llkUemr4uzc9UtlBhE6sPq8GgXCZ7CNwc08xylOu1i9z0iD4Rm8gJGhHZwxDkn7IihnfVCeGDnU/h/Pj4+dPtRZ1amD4oOUMqzk2V/b980gs9zVoraDYXuoS2MOOAPdx88p0xc/4AfjE8oZMApaewKQ/Si5rPgb4WFyqv0DKbu3iHTPCs9FxeX0ssXLyWkb1oQ38UAor9BtRf5oWAmP4xJGGMJ9EvwXlG+wJaNVovqv0+fPUvfPHqcHj99mp4+fZZevHyZ3qgMlD20+eraanr1eiG9fPXKhhnKX15ZFp2u2m3XMldFzqZZXWM3+5Zoc9dwsQuFaLd/R7jNE16KPs245h02GtfYXTI6OpbGxifSJOOS4uTkVJqamk4TumKQQ6Ez6h1Fo25vXKZwkCn1cmTc68VQFgfPogiLPhER5QtjKootxrcon6v6vmgD+ohdJvkakbHpKoYyJ8aVGFtax5hm9HilcUbjlccmRa7k4XEqf0Njt4RQRTJWMf7FOEY6/Rf3JPI1fxfv8y9+X4XW5wR+RcTQ42yvPX1XjDyIhGvP9N/VvaAGjtZ4UShIY/B3enBlXOja3Mnl9OSFIbPop+DMacCh8ubcEKWP7/TMMb5DyUm/Oj0LA4tdqygv3uNOsKr+hjuekdFht7/pwLvANE6qL3hVMvOvxgSUrITcpoJIkTE1AvWhRCu4fR91JwY81NmPi8CX+et8JeTn+satHuX+zoLrEsHgXQfyKhTpcp3eNzjl+yeP0JI+sHAFE/etvwkkJ921EA8DXv4KuFvjVZr8Qf4/gmm0wEe+EvLzHLNhLgfnXYTWe+dxHfRrZUegP7wF51uBbCK8lVnr729/5pBT0HcIwGSeS/QefSQMx615Ud634Mn568oz5pZswOTLVvy43iTN3ys6jdNFVs18vwtwAt/7JnDOeA1fZUO2njGm37w5L/6kz32OnZy4pYVvKUrjYyvUGWeZK5hDWLTh3b3KjzGIwHhOYSj4qROGBS9C0rzLLgv4AhaKYPzP9UYxD19CZPc0uw0Y71nsw64BeBkbXf1c44L4BOYfxiDGftoAfsjwamykDtSxt4rhYcTK+GPxHBgDWCCgwUlltGvMkhygdz3i/+DZOHMt46Ybg44iuMFoBMJpX5/FoTxo7xhbWRCBYSF2OcOXNk7C1S10gXGBXaTBa4VMwoIN+JqG0iJT+BwM4dS7f8ULw4sBK20FjuCncN8FbODAB8oLJgwgGLDha1isAS55T7tCFsatxn52apOWABzIEORNs0IZNs7pG7eHrtAd9EIZ5EGAN8u4yfRA22eY8sIL3gALeOE3kTxwXUq70Ebwk+YV9Y6dzfBVPCPAz0IjGOiyDOUpRBnbgAIuCmMLPO+QeEt2GMFT5gVMwM7iKS+mUl2o+4R4Q3hbFqLBX8IjgyfyIy/OzaJvu3665gU/tDN9LdNnyETQeeCLepYGkh9hKA0kZfghh9JAUoYylKEMZfiQ8Ge9jyyMIXjUxcTWLwpFWVd3Oq/0iOG+9GHDDfh/M/56L+a+U4IQykMEOFZc4b4mG0eOJfjhcgePxGxd7+ySwNGHYrAvDQ2PpFEx1ygL29tZRXtmJSCubsYlJCK8sar2uN7wSiQUtQhsrN5H2WoFgDhsBCO4fBhyXCFdiJm/PD8V846LoYrfr29spFcvX6ZXr19JzgsfvTD21O/4pO5dJChqESpQDCJ8YAzytnJdEQYuLlEsBU58L6b+ykVVGCtCv4ZCAeG0w8KdDTV6j4BD2qaRRGnyim0EHQuoxRVBQZJE3POt8kSYILhNnDae5xWXOR1wcMYCwglCHKva2NGAAIVhCMGaPIAFYRpFGwKPlXX+HgEIt0FtFpI+un83/YM/+Wn69NOP08Hednry+FH64osv0pvXL23AQEidmR5Nd+/e9E6T8YnRNCiByYpfCVAXyosD1hHcEMBC4O2I9lMZCEs1wWeFvr7jfBNgRYjbVv7ABtwIucBNO9mn8mnDQiTGkf6+2N3AFn+MMXyLInpKdMTKQerFN9AB9URYxsAATbHKEEGSlZIc4A+NgRu+xxBBGgR9jB9WcEgAR6DkG3A8KAEcAwJwsfoRgdS0cH4p+j3wd7QNRhTyCqPVsWmY/IJuMMZdRJsUgjE0nVcUkgaaAH8jo5w1Mp1u3b5p4R/3EnmnDQItAior2MMI2GvXYxhSoJOdHVxqqG+rT7EaExqPsttS3Ss8T9IhhhPBjCjP6s0RwR0GC/VpNRnKHNqHOtFm9N/+gX4rdPsGRtXug8bR0uJSevbkaVpaXjZM9EXaoU+0iQCOUscrNpU2zmdJKodzXEZ8Bgh0Qb3W1tZ90D7Gka+++io9f/k6vXr1Or18+cJGDw72RzDf2tqwwQ6DzGv18wV9Q79eX99Qmk0bRUiPoYXdYxhWMJzyzcrqmncWcaW87e1d9xmUUeHOK9x50Gfp8yh4fJCp8DI4OOzVsOFiLQ4shVbDVQrn1uheaTjnxsoaG02GvYsHY0uvaJd2JU8bjfO9rowdNp4o0p6Mr+AZ4xH3GJRzxIiCQs1KMX57nGn3c+55ztkmzd1sXHP0mSe6Mj4V6VFU6D/30YQRxPfFTgmiaEajV7wXLUAPkfYqhvElrvGM0JqGUHzr7+P3tejl/lBj/t3y7q147Y+ylZbxNY+z1IF35BFp4oo/MmjTYxLPXN0YjzF4NOHTP2CxEk24au+kfpF3JIlxOUcbSPS9x9tCkcYcw5gAzWNoxFhJ2fR9dpSgnGSXF4sMPIaqrak9hhFWYdNnuQ+lMSHKCldt7CAh6AvqQ2P5GqBnGKPepIrAc7cxgcQ5+AVpnUD/Mw69v4GkJaf3DwFMwJFhaYWpNRR1Mf75+R6xGd718rvibwsZZoVMK0ET74j8ub2u3/tb/rgvfjeDUXGFg+Z9kcyUq2c5tgbyLG6a5fhRkYxv830TDl3jHsornjefXYUoK2ITpGaS4gHh+mfNEPDGPTRMYJ6yW0rN0949hcL3WproqxnGVpj8nD+lc99V5J75M8pyba8g41vyAEA9zGnezpfQ/Eah+cbfKugbyvAYrX6uYh26uyvpxo1ZL1QgP3Z0MvfT/zuKsYPy2GHNuMuq/zCQjHp8Z2wmjUuJgjwfwT95xb3GC+YIYl+P5gzNDYzxJKU8eGDGHmgRF0rgA5jZ3cycjEEh5hG90/NO+FWNOew24XvKstJdYxRQMEZhFOnRHDgEP6aBcld8h3lntZOGOr2PQ9r7e8UPKC/4OX47Mr8pb9xb2lgjODF8eGGSx0GNLXrI2JqNI/ANlEuAHtiBAI8Wc3LQR8RLz9fwhReqJ3WCP4OHY/EMvCWHiLMwhbbKvDkGEvNdjL9KT7nBO4XxiUUivAfnNiYVMoBxoTz4jja0u1tdbRjXvBv0FwYldiKDX0d9G3QSxivwSeR3pifn6/chi+ixywV/TqdyyJ97G3CUgHQsbIldWGEgweiEYZ384LdIa5ek4nNZDERgboSfc7u6jcSf4fZReIkFQ7Q//B5EHfXEaMNiAoz37NSnbTmnjp21uEoDbgz+yB8Xag/ghX+UMCjY4vxK+GNqa/pU3Qjgkd+5zUsDyY8wlAaSMvyQQ2kgKUMZylCGMnxI+B/0PZdg0ZmOTy/S8Xl7OkyVJIkpXXT1pkbXYDpNXem0TbGzN7VV+1J7d78kmZ501l5Np5diZvX7vK2S9usSbjuqzmP7oC5ufyBdKo/jhpjfCgLHYOrtH0pjE9NpamY+DQ6P2GjCyrLjEzHiHV1peGzcW+X3xZxzdsnE1JQEmYG0tr7mswYQehE6UNXk80hQIo6Nj6fT42Pr1HDzhcDC9/rAOxFQIL9ZXLTxBSUjB0BjTMDosiYGH6V1VUIIhhF2vKAsphzcEZ0gjCElSzABRpSISHM8ymcOILTA4DsikKJ0FPOPcYmAktJKTkUEAIQlBKIsmHu1LwKRcuWAZgTTrIzOQhl1RcggfQjxCC3xG4EJ/9WkQdm/urLsuvGbtJSLwg2BCQGV8tgNgdDTg1siCe34jj6q7UsA70k352fTn/zR5+nOrRup2tWeHn79m/T1l79OTx4/TJvrm+lcwuZAX2f6+OM76d7dWxKWUBAP+kwMVtfxnkO+OYgboQljBEpiBHfcygAj76gbwikwstME5TRGDowWIJjvUB6AS4Rg2g/hC/cJKJ/Ba6yWO7ByBcU1RgvcsmHMYNv/loQ98JRhmJicFB66ndfm5qa/z0KzDUy65xwMFPYIiaRDYYARBhiAFWMFq/IIe/t7hjv8YXPQPwdfql7COYI2hhqEToTZHcFTUz4ImrQ1igFWHyKY4nbCBzarbRBMO1VnVu2hHKUdEUanBfvc7VupW8Ls9sZGWltbTbs728oLowW7ESqGF+MYwig7HvoGRlK1bzQ11B2O9V9d/RxXcZe4tju7VN87U98/Sw3Rcl045Kyh3gG1lXCBS4xz5X2qb7nSf+mjo+rDPf2DqbPSo1poDOjqT2fq9xgfMGKsrq6L3qveVTE3w06eftFgVfXhzBiUwL02ACH4g+up6RnvyMDohOsVdndgzHi58DotiZa3t3fUN9ntcqH6sdMlztY5rB2l3b190RM7izB0CqfCs7IWTAj+/YKvXTR3ng5qx2ln9yBtbu06rqxtpoU3y+n5i4X07Pmr9EzXFy9W0sLCmuqxnl6+XNK7N+n58zfp1euV9PLVcnr2TGn0+83Calrf3E1Ly2tpcRHjyo5oCWPVgco5SQ2NeeClTeNip8bKisbIAbVDb/9oqvSp/v0a+wZHUt/QWBocmUxDY9NpeHw6DY5NpoGRidQ3PF7EidRbpOvX796hUf0eSz26VgdEL2qPSt9QqurK7+4htXXPgOioTzSi30Ws8Kzar/bqE15EixrLuXZofCa2dwpGjdfVniGNrV2pcSZaOFEH1BivAd/X07N2P8elE4eCe7QSDbGrThSVzlCCoGzXXNLWWVHUO9HwmdocQxwu3HhP5JtLpSOtv4fWNY6Sht+4lbrkQ5QpPoCcqDGT+7eiRlz1LY2p+s4rd/3HPW8YZ/lO46WiSMvjCr9tqGZxq+YU3QoWaOdSMGA81Jivvsd4e3F5pk80zup5m9IQ7f5LNblsE6Hpd7uihjKN64roIpvpKJC89U906Xce70MRfI7bklOURipDsU3P+9SPRwYH0ujQgM8sGtR81l1RfYCCnSQNzXsoqpS+XXAyE6gmyvdUNT1PeJhTcs0jgu9CeZKGqPJxB0TZKF87O9o0xjBy6DljDjDQf8hP741LXfN3jgr+XVxDiXv1zLU1kv92wXkXUf/5Cv5an0eJHx6A7r0jdSGqvByaMMWPq6vvaeOCtvKz74n+mIKuBbVB6zMXQBHFN3zgBPrNX0t+8b4ITsZ/kTIexR8hP8shf5vrzNUpi/sIV9+Tg//nopiV3P5J/Y0HlaJrDs7TUSSn9NxbSS764x4YbNzVHA9vkA0jGE9y+lx+3OnP+eldkX/x0s+8yMU0zQNyir9mmtbnVCS3W07jaxE1ZgSOIuZ0XOG/gJXxAtgxjLBgBF6CsLu7bcMEAUME/B98AuUxB+Jia2JiynNjKMI1hwmd4ICyzlUX5ryeao8Xf8APwcfxm10d8A3AEruAz2M80JeMflY4C0aGuHx+4Lnme1AL7PAZ7V2dqUs8Ee6WwBeLFOBlQjmPsTYW3dAOGAvgWU70HvgZIxhHMo/Zy64RjApqx96eiviooTQzM62hPupFu5wJBvNLLNbQPWNSl/LvEb56xaexAwR+rFt1A54wnMVChQ7x4F1d4hmpr56dSHaAfnh3oTLhAWh3DM7wgfCX7IbgrBSe8xv+DP4IPhgc+Cr8gFNwyXvciYIjnuEyzIYb8RQV1Z925Tl8HDTOb3Y6V90OIigFDqLHtW/Uo2p+0ON5EVkwgzGG9zao0xbKu0t1wK0mZ7T4TDnx0+xk7lc7AAPuvfjeu130rfk+PWfBSl6AwvN+0RU7YzCAQJPQBfheXVlNnD/C7mb4U2iFM2MweLCYZ0AwRZpjt4eN+eJ77fJT3zB/4U6uV3gk1MSv1/ZZvFYTfLisvBRtcD4Mu084k6THNELbY9hibICu3JdAlaJ35Yg/pN3hxUsDyY8wlAaSMvyQQ2kgKUMZylCGMnxI+Hf6X5hpZTUbClN2kHCQ80VHJZ12dNtN1jlKLAkmnRxczGo1Md0IPBgMMDigGWpIWOkUk4sCDLdZGD+6JOCcnbNKlm3XveGmBuXz6JiYbPyph2KMXSb4Z2dnCW5vcPfDyiNWsmOoQNENg28hTL8RaBBwkGpQvLJivk3MNy5RLFxKEEJAY7Ubwg7KH1aKWygSA4/S2spoZYAgCAPf28/2fzH9gocdLBLXzb/jbgsBgx0zNjDouxDeiQiIuuo3TD9XCwMIXSonVrqFEEZAfkeYu1r9Fqu+qA/p0aexGi8/5zvnp8CzkChCcI6y4x2CFYI2wgyCjeupP9IhcCO4ckWh5fIl4J6xOlD5s/LPikAUZIpzs7Pp/r276cFHd4XXHglA++nRw6/S08ePEiv0Obixp7sioXc8ff7Zxz6YHSNGv9IitGHcQXgmAjOGIQttgg9lSawAVNmCJZT6VdcTARa4MVLRLhgVcBeGQItRBSHXu2FUF7uCkBjFLgSU6Ri4qJdX//WhjK9YIYGxgHypOwYNG2mEK8rnPW0PPHxLGgRLBFeu0Fa4rsIPdBzODsyUgYBKGdQPGMJ1QLjC4YrwDPzsKmB3BA2PIQZ4+MbCtXDtcpUPsJEfsFggVX6UBV2YDvQXK/3YrdHvNl5cWEjra2vpUO0RBp4Q/FktifELmNkpVKkK3pFJl8MOL/qsSFp9VDhonJkmOJAcQyUGIvrB0AjnlQzErjD1U3YmYPCgDdnJQL/FVQeGIc4LOjzEZ/mhd2r4kPzNTdMz7W7Fgb4JxU+4H+EePEI3KIdmZmdiZargxxj6/Pnz9OjRIxu3cFGBUYudGR2dFeMROrEBUbCDT+69Y0e/GTfwz007ooziOf15W3TCbiJcadUO49DX7V3OHtpN+/vhXgvSO9MYyO6ofQn9W1s7aW1tI61vbKpea+nNm6W0sMAuFNz2raYXz1+lVy9fpcWlFdfdh9FvbKn+ilvb3sWyvr7p69b2jg0z69u7aUP5bukKTLvC3x6GQejjmIO9z8KwisJftMp4w0HxjK0YXxmb2zHUqk069I5x2AZZtzXKMo1TumdXCrtUUBJxID3t2eddK/qtcXhggB1Gw7rHNVq30/OuUzh2VJmxywU89rv9SedD7FWulTkqi/FPiNe4T1CnURswDsYYKHxq/MNgDT1TLeiC37zzb3/HtVDr6TvaEdWgcrLiq0ig/hDfESnL6XO41D3Pi0iaPO7yv7/x83gZCldgi7GXwZcsnFjRnwJLce+o8YvHzkix6QYMEP2iKATjifJ1GtFvGBtCeV5k4HIZd1Gy2c0dSkNWAgsW4GaVLv2RsQGllZWUtHf+XnTPOM4Kat16/AYWXN0wc5EP8w/1YpynnegrfJeV16HIp62UIWD7d8w5+j9qovGnaSChAJJxVcz4bQaVyTeEt978jQP5/F3llWH7kGC0NOvt/30f9ffNtfdg7n0D1GTa+55QFPFWMFRx+x4h2ks3uShd31Vurke8cyL//u0h0vE9ObifuMzILwfyJUuuNnq4P7dE55PxGsXHO2hQP67BV1ydxj8dIkXwbjFetLz8LSHX3yGyjtCav5MUpegHym14Cq6cHcW4yO6D8TF2qWq+VTrcf9K3AQUXTvBlnuM1bnNeH7sQcc3ILmresfCGsRFjBDgxb6F5jHzZAU2AJ8VAggst7wjWM8YT+rjHBPOe58Vz/dY7do8yb3s3hYABN9SBuQPeAIU5gT5PRLmNi0jmao8/GkOAyRXRe/OXRLU3RhH4mqqueTcJi2Ymxsc8f1e6OUcD16viz10f5joWfzC2aIzSuJV3kDC/hKGiU3gr+ELV32ORMOr5RSAAP3XjmWqSzjQOcyUfL2IR3OxOZ7GQeT2VCY9ECFkgxn7gaY7Xwgd8F7jzbiaNzbxn3Mx4yd/AY/Gbb4CZb2hXrvBzGJdaaYpnmVYYY2OcvcJ3jMlEdtNgZEKugE/uNf9HvZF1+A0/Bz2wW8c8qXhi8zzil+GZMbyAQ/IABngkdmwjB0EblG0+l7ZUvVlYBK/GDpDl5SXzkMBAHeFrMWJRb9okl0neR+KRMY7gwot35EdZGOepq9PBI6gYDGvkwb2jQsZdwNwb8lVpIPnxhdJAUoYfcigNJGUoQxnKUIYPCX82+FICbZwxwC6So3OEXAlo7Z3prKPbgpo1QBKiOiUkVcTI2gcvzD6rxTicEkZf0QqzgiHnjBGEKq86kzDH6isU1KwSR4lNQHkWOz1wI9RvJSmKRQQ4dkRk90ocys0Vhp6VWGbCxWwrc5eF4qlXzDirrxCEJDZZQJibny2U2Z3eKcJWcBT+dgEgxp0zBBDq2F2A4pdVVMC8ub1jwYAVdwix1BXFblUCKcw8sGQBJ0fqj7Bj3l/wISQhKGQFPL8tGPpZcfC7niGMUR9VhH9gPn47kGPkR/R7/Ycgwu4JBK74HbtMsnBmGCWUABdwozRF+RwwNdJZAwNFfIcAxncIqn093ene/XvpwUcfpbmZydSQUL8iYenZk4d2bYTym4NIx8aH0717d9Jnn32cbt6Y93kXKPQwRHnHBYKj2gfDWxbWgI86gAvueU47+LloBDy5TRVYyegD1geHrBxAAGNnCbAitCMgsgpuf+/ArrWy8iEL8tTbuBBtgR/KwlDBDhNcDXBuB3AQMGChdId2UUZSLsoDdqVgrGAHEooF8oRmoEnKoDGAzUYw2re4R5CGPtiBgmKAe4wYPsRSIfoMh8oHzIPD7KwJ4RrcsUsFwRzFJbCDw0xjpEFtua86c0j+7t6OYQC/XaJx8MtOHM71QGCljEp3b5qavZmGRzHWDKkbV4Q7fHajjE2pX/0Dg+UY52pISCZacd4fh2fmczLoIwiv4BTjAW6sWGkYyv99xT3vyNlWPemv0DdCPS5BukVXplXBDowI4dPTnOMxYZdnHCLKe9rhm4ff2JXbNw8fmvxnZ2bTH//kj9Po2KQVuj58VPiE1nB3hcsSlBsY0TDQ0c5TUxhUEPYrph1cwmG0IH/qjrKFcYK2RfEEnjFC9PVy3k3QKjSMC6/NTdVPdcKVBMqF5aWltLjILpI36ZX6BEZDzjpZ0zuMO5yJwj1noGA8efHiuQ0+dg+m+KI4K+U156W8fu18FpcWnTfl4K4NAxguQ8LAGufacA9t4OqMuvq5+mz4QOeesbBYzct4Kxq1gl04wjgShhJFDCS6Mg4PDw27T9Cu1BtXT+6vVoD0xypcjClKj/svlHk8R/HHqlXwi8IM2jSdqlyPjYrglMEQYw/3VqxBAWr/UAjpqnv6QARoPSK7gCrKj/5OHtCp0+u7SM4MFUoxHpAH+fIuK0Xz76tg6ivyYjxWFP6yojCXf83wTfnCZ4brWsg//bx4n8ulfuSpZ6x4Bh8oAHM/zoYS6kS70p7QI7sicS1JnyYdRiv6LDvm3B97wkUN0NK/wqB8nhpnlEv7s1Yh3LOYNnQln5ivND5fhHHaanwljnNT9M5jDHWIOkddAqeMZxhHfPi/nutNvCdyrxj4K0Jx/y18/YhDrktcrtertZrcBobeP1zDnYO+fyuLD8vx2wH4m3AV7Rq3b5edw3c9//4Q5cQ1/zY95PJa6uq+rN/NyJ/v33peRLCA8lg/IgNnm9/xtvgjTRTfTPr+ge9zvsWjd+AiqhfwsBAHRTD9Btjpa6z8HxePZD5B3+9pnjaPol8ouOHFGLcZd+Ep4DtxwcjYSj4ExrbgjXD5qvFe/ZkFB2PiTyibVfexM4HdDJ02UDMH+KwH85cNzW2aF1QRxgHGmZp4AngDxo08PlGVdvEEGEgwtlA+YwJlM3fgdgseGt6bejooP+YZxmeiz5vgO2XWqQg/wvw7NTFug86IeI++AeFDvAijMLwZPD5jGIp3D8rgkvyEv4jswGQBU8AML96kGaAGdspUWoOk58otdbCzQjgGT/Av1AXe0Xyp6g3u4HVdttqLPM23MReAP8XMp9NmfMO8a3war7G4KJ7Xw4BSwOV66bnHWOBTzHnyneHUvc82LGJ+590oqg+Ex5jLvT53gH/3Oz3IBhDawu2ve3g4jEHmA5WWeZkYecScC2yc4QePBiF2al5CjqM88B47r8FXmw/xh8eCvr3jSPUBV+QXu2U4S41d0ZwNuW+e0wuI1BfID5qFir2LWnDRnhSaz70z7SkCG+0TBpLgP9z2pYHkxxdKA0kZfsihNJCUoQxlKEMZPiT82yOLdnFyKMb+sHGe9hsStMT4nrdXUqOrP51LULnsrKbL7oHU1TuQqo794balp987SrqqvXo26FViuN3p0rW7b1jCSo+EMwSuUOij8KlWuiUg4pIA9yvnIfggWKKsF9O/vbMlJvo8TUi46u1ltwgHNu9L2OSckn4x6GEgQYnsVV0SbhBeUNCTx4WY7q7uioWkwWF8/uPeq2oXXQhb+/t7ViYjEHz22adW3lqxLub8/v37sYtln1Xmh+nw8FhMPy5lJNiwE0b3BAtRiln4IbJNPQs9CEjnhdATcIZiCkEDxSZwI0QIVAknWchGUSWBqjASWNBH2PCvEECz4Ijwg/LTxh8JLOyiQaDlYE2ENgSVrPyz0IRgq+wCBuA5UbnKE6XXpYS+Rj11dbSl8ZHB9OD+3XT75nzq6+5Km+ur6dmTR+nRN1+k5cUlCUL1NDbSl+7emkufffpxunVjLg0NDShrhDDhwW0hgVHCP4pKG3Es3LFiEoETof3Uz+NASnZNhG9+vlMWfmbXUH3KV3S4ubFpQ8jpyamVCdQb4w+wIPTmlWvsRkGhyzcIdWz9J1+QjBDJ7geuKMtRlIMLtyMKBQmPCNMImigwOLidwywRzNltwG8Mg6GsHFWbSOAUPOAb5QV1QskJvmkfFMnjrAqVkI4gjXsulO1ZgKQ86ACFBO7hoAfvVDmOFYm5rb2aUPThFf2FIgDlADs3Nre27UqLuuJ+gvpAa6w+BQfQjfF9of7b0Ss6V99R32VnF4qKkbHJdOvu/fTxp5+lB598lu7ce6B4P928dTfhBm8AQ5DSqUZuIxS3u3u1tLq2kV68epNevlywi6q1ja20ub0rwXs7rW9upMPagWkN4weuNTCAQMtZ0Q9uMKhxxef6wNCQ8cLOjF/+8lfpn//Fz9Kz58+N25m52XRXMN3/6EFqqPzN9Y20+Pq125b+xVhg1w+6x/UDbsrmZmdElzetIEF5xKpJ6AcliUaiWAWr8Qg8s2WA8WhoaMQ0N4A7qq5udfDYPbS7s5u2OGhe37IzxwYKVuEqYjS7FO24P7LDQ0I+SgfGC9qINmHnCjtE2C2yKzjW1WYvF5fT0spaWl5dTyuqz5ry3xDuMMpuUp53mGzr3abSrKUnz1+mx8+ep8dPX6Qvv3mo+Ch99fBxevYCY8sbt8VrtcPi8pq+3xOt0o/UP+rnjseNC19rxxpH2elTqztyX6ufpeMT9dvUhXOmdH6pcaJD43NXb+qs9vvaUdF9ReN8dx7zB9RPhtOg8NU/JJwN6zoypt8TaWhMcXTSv3sHhzUHDKXu/sGIorsKCn7NDR2aI9pxkyK8XXaoDds605nahnOuvIvxlLGEFafJruFOz3HtpbGxrUuDViW16Zu2Dtx/ddmQr1ZwHj73yjF+895R7ZLvce1Feq4dmic6RENtGnPa1H6aQOwWjDlExQomlSu6spKROUDPLtQfNXL7eokCin6q2KYxyIYQzUPe1cNvXdtUZuz6YX6KedBKLNUdxRCrv+nb+PVXLpgumGDSpcZSBkQUilW97xGcHPo8yKrhHhSjXam7S/287ULz9lE6O68LT3WN+5rA24TNDsYiVi0zfigKXmqkjD1X4c4LN1xKpniZ2hW5Msp0FvedjOG6xu4arqFQfTsw1niuIm0RPH/9wIK6u8em944OcRPVYWz1xdGKWgXnyzv/fVhoxVkO13OJ+2a5vuiPttDvHP2ueP92yG1hbsL/4lrcObSW+R3ZfGdopgcmLsV9DpQR9cylRV/iWU7W+prnb6Ml6su8xjtF0WbGXbyLmIPf+XWG6H1iAUcR3oaBEGVQlv6Hd9N4Af/BnA0PxKIT+IyJsVErs8HI/j4LBhr6pt38KOMA8zVGCXgOL0rQHAR/HHWMujid+iq7yygTQ/W4xljKtYJccxdjCGWr4wupwon41AsNnCxkYH5y0HN4M3gM8wuaL+ErmgYOeEjxIrFrQzwbinf95jws+CZ2ElvhrnGUw9CP6hgsjn3oeyxUUnmX4n01brW1aY4f6NX8P56mZybEL2kOEB46cNsreFicwiKlI8+nx/oUXlHjHd/qL3ie4H/AAbs/mGs5P4VgV4zM44ybGkfZ6ajqufwzjVE9gjXOdJkQrkPhj6tUXD7BozGeUha8mq+CyUZgMqG9Fa3EF8/DQiJ4Wc5+gmBNc/DVSm/jBrAbqMgreH0SklcskvIiG2QP8TPQgA0rGKnEp+fdwr6nfvrmzPxkXeWFHMFvIsYa8qHsM/GbwS8qql7IFeQFf9JQXpQLlQILMJMv9/CpR4IDoDFusOuY9mcBDK7bMLJAfSvLK94Bzu4gvgdn5MHCFuYgXHFBK+S3t7ttWIArdiRGG3rhmWgIox+LBPRCcIUhSf+cjp3IMSeyUzbmT4oqDSQ/wlAaSMrwQw6lgaQMZShDGcrwIQEDCcwrq1cP6qfpoCEmVmzyuZja8y4JbB0Vn0XQYQWrophoC1MSesLdigQ1VioPsBI53LPg6qXpbktMNAwzzLZXhUlgYYUwK5FYXZxXtFngkFCA0ptV9ihWMWTwDGbdBoHBASuU9LkDbt4JKF97LeThs7fbilMLdGK8Wc2HX3eENwsREtBQtOMf+M7dOyGwKB4dn6TZ2VnXZR03OdvbaW//QIVwmKEEEIQrFYzAmleREYE7BJlQUHOPMGrDiQTmEAhCwMgCPfcWs/VfVoJjJOE5CncLGSo3pyedBULjMA6Bx6jDlnh2NGAYYIXfQa3m1VzGsb5F+EEAR/BAgAmlsFqlDSW8RSg9Z0VxknDUm2ZnJtOtWzclsI9KCKunpcWF9PzZ0/Ty+TMr+fFlPT87ke7euZnu3r2rstXmCPHCh4Vc5W0BUe1qIcltFTsfsvEG/CDU84468gzBjjakbqwkY1U7Vcd11trqmgVB0rPqHYMLhg+MCRhNqBO4YIU117OzOGAUhThtTlmxso6D6TlAPbvNwrCAGjQMORhGMDSRXz4LJRQBnG1x4fyBCzcGlH8kYZVyWDkXBp6G8M3q0R63CWkpE7zZIIMSXziBdiifFfscSo4Cgr5HXckHnPAdygLS02fsRkP15h2GL3AWBhnhWgGcQp/QDnXBDRk0Qv3OLztS4wI3a+qzKD3Uh9lRwJkfM/M3bMiwaw/1F/ovtILR8lAwslMEQ8z65pZ3inCQ+dLSalpcXLIrKVxTxapA0ahgo0yMdgjQ9F9WxvKbd5axBTt1y/TLikFgZLfFz3/+L9LPfvaz9OXXX3kMYAfOrVu305T9ePemhVcLiq+9i8k7lJQXFIzC5+LiTO3Tl+bmZtPtW7fct+n/4HlzY8OGDvALrYJPQWsFEgEBnlWu09OzaWp8xqv0Ib4wrOwnzsNh3Ih6sroU5QiGNVz6YdgM3GLwCyWS+pq+ZxUv+NtT+4cbuJqNJLsHh3bzFa6+oEV2qrET4MxXlEG4/WKnDAaS1wsLcbC86v3q9YJ+4+JrWe2y5UPlN+2uayftqhwrrw6PU22vltbWNx1XMMQoLq+o3ZZW/C1xeWXNxi7Guu2dPcd9wXaKMqgNxUWXxjpWfV6kU9WXe3YrYCizcVh11CMrOknvg95FP1nZxm47dh9xMC+uuugPuPPCIDY4pDFreCThc5+Yfw94R8uw+sVgGuxVfxatojRkTOY8qArGd+UfdIrRF3V+m2CJOSVGVdEaUb+5Wr1TvCMCb1zVv5SFPmW4KuKlY/zxLvqgdwfaohwKIOftqES6ko7Q/E7/cdWH+sdKaGAq8vIujRjH83jejMofIzxjZ17FbMOxaI2+H37aUV6GSz3GbAwyGgncB1BW4rbGZ6S0qZaGK9c87h1F+h5bFH12C28FtM9mUQpH30eaC+Wl2YOPnEszkD+VVchzFf+TJsr+YQXa+kNC1EhB38WntJ9vIvi+eFCkaX39fqFZyrVwHX9X99dboPV5EVpfvxWCOrnR3TuKjSL1n959TzbfHTLMuuSsrgdosrgl6EfUs7gW7+JS/C4i74nQWTaOZJqLd3ElxDu/+aAY30SerfdXgXT6vyiHPgnfRt+Fn8LFFvcYRuCh6KP0/YPanudo3rFwh+/o1/Cr8M0spsDlIfNhhoXvSE+f5hBu5k0OHZ8YnwjeSmMIu/gYMxyEk4Aq6u9clA4FNPwgFcLIkOcxFNKx20C8mMYVDA0sMOIZ40wYfWJ8jQPow/UX8xnnrmHkgA/BbVW6CL6XHWqci4QSHVe6oyPsjg13YodHVzt+9zW/YbRgXjVfiuJcMLkNPQYKn56nkw0kzOPMPeADg7Remsfx4iDhGj7oVPzARcelF1/EmS4ssOpxnjZIMIeLPwIPlEWg3JA79FtNLaz7j3sbSfTOBgYF6h/tfkV7/KYtyJP6w5PEc77HIBG7Ab2ARm3o+UVp4AWdN/ybnhkG3XsBlq4sCoOPoDTyQa6wIcX4isUw0ETwscfNssynkDe0ILDNExbfBc8s3kD45Htqi+EKQxt0yi5ervDhdkestvWiLdEO9QRnzD1hpBt1PTF27UhOggcjgAv6A7Tjs1qUP/ww7cZcGDJC4NO7fxSh88i/wIPSlAaSH2EoDSRl+CGH0kBShjKUoQxl+JDw74y8MdOKEreGEFMPxSErbC8rfRKcuhJnFLBrBMMCK+1hgmMXgxjsjjYr51EKw/Ai3CC4wAZnZXB2+2JhQQw45eHbmOtBjQP+DhPubsI40G4mHOUqCmeYZr5jdRPPEQhhuLOPYn7DeLOdG8EUYwFCn1huK7HzylvgVkILJrj6YuU+BgZc4vicgM1tr/hHMGEF98b6hhWVyEco01HaxiqsEDoQNIHLdeK36ooQ4pV7qhdCEkIAsCI4WLgqro4WfxR4zJ+eUQ+EnKxAU0ZOwsos8I2w67rr3gYS4Xxubs7CDYYQ3BtxhgvlW6GmdgAfBBTqFujVFhzQS97gFkUc7chB67duzNs9Ea6Rdrc302vcAuFaa3lN6Rpqs+50584NG1EwJnUoHwQq2k2inMvJZWMQ4wp+wN3B/oEFagRE10XvScs7djogLKJozoeN4+Iq2mYdtLnNcAkEnlA8g2+IDIMJz6lnfCehTUI4V2gJIY1IYgv0tJNwjAGEdgRG8IggBzx7uxL+azWnhX4QNsEH+eNyArcEdrul/kIeKKXJD0U/5WNAwUCA4Inym50oGM9QcEAzGHaoMwaE4ZERu79ACY9RhrLADXVixxJ0QT4oir0KUzhDiY7ShHSURx+wgU/CKkI4ShafWzAQbuwa523psM75BKEswVUSfWtSNIMSgzpT33XcY0nY3dAVZfry8rJdP+EaCndeuILiGe6jNrc2LXRDl7j9oC/jRx2Dxq2bt9KNedyucWBo+MGm7k0DoHBOAOfQBm6pfvGLn6d/+k//afrnf/7nbm9ccnz66Wfpxo0bxgXGgl//+jfp+bPnxvkltCZ6AZcoCFAAzaof3Lt3L91VpK1ov3ADtmIDBS7Fsk9uDBz0WfrlkGgHWr5183a6c/u+2xiDKDvNiChywhAVdM03vtJHofNODrLlgH/cU1U1fnDODzvj6qZ52ta7kdQ+GE0wOMdYwZgRxlBWHWMUNn6E151dzi9Zty9wDuIH39D0xsa6XYWRH/WjDRhfj+v0obqVDPuq6+LrBbUb7r1epGfPntnF19OnT9Pjx48duX+ud6R5jdHl9eu0pLbF/QZtIjDcXmG4qwkPYSiCPoALn/p7+7tpX8/oZ/QTaNCKH9Wdfsehu+HmKw7/ZazF6AWdZLdq09Mz3mUE/jn7CHdqtCO/p3D7pvGYMRl3LYz94BgjJm1opZ9bhTGyGEsVPNaqXcJIDEpRShWGar3n//z8/DLcHFJnj4WC3co6vaNdmAtQWkG/2UDpsZry4p/7bBiGURBiSCoMaMqLAjvU3lFwGJVyUFbOD4OdlUq6orTEuIRSCvo4PKobv7SxXZUJHq/s1lxG/2KldKW3L13qW8YWjLXsdos6o+BTHV03+gvKPNGt8lDJpl8r4fRM/wVQqhEg+hf1Jz1zcJvqY5PSt4NrVNQr14504O+HFoSCDw/6pvkZtBW1K2Jc8vuWpx8cjK+3MriOw4Ly8qNm2nyTYSt+toTIR63jf3H1XW6wtwK801tZ/JZwvdxrYLucXNBVmVaMis6BLeBT5B/3jnGvi3/Hc/U3xmKqUGTE86zEzYF3uQ/7o/cOV7BmOF2Yw1UZcYnf9N3oR0qpPs9Yzpg3MT7iuZix6PBw332QuZo5mzyZA1gMgtGD+ZhFC+abKU6ZZQUy6Y41tsPbjmiuwpgP7uCNGWNJb4W/+ze4YEwJvpP5vkvlcQ8aTljAo/GJOnqBk+BkTG3XmMrYQn1wJ+tzBXXvhSAagxgDMI5QzpbmIrvR3N4yH2PluMY+n6mmscYGkgHOXxsW31L1ewz462sssggeg3kDZb2NNcIL43PMG8AfLpfAKahg7mHuZvyD5/GiG9U7+DqM8FXjlnpJ0DDvMDMz4105pAE/YTgIvj0WCumh8AHPBm9mmtJv06RgIHDh22jjYpeQ8o/nQVt+JlyLaiJv2kHBY6bwwfxMWuYWeIpYlMQYy/eRN+3FD+6pX/zkIHQWAcR8Y8M3/ILag2+Zr/ht12PigYAzL+KirGxAZC5gJ3zws+ITDo8tb2FwIYAf2hrZaHp62rQJX4SBBJxhGKPuNv6pfeD1cLk2KlmBdHt7uzaQAA/zF3WC5uCz7P4LA5ai+4fKAybalISeS/lAAZiRT2IHNbsYSwPJjy6UBpIy/JBDaSApQxnKUIYyfEj4t4deiHG9EBN9kA7EoB6ccHCzGFcJIpfd/brEquCunmI1r4U4Vt3DCFdSm4QClLgwz6cnYtAldLB6ifu6hKvj2qFXoaIwR4DIAgdKTBjrXTHZR0c1CSoNMdJJzwfS6OiwBCwODEYQFNMtcNgF0tstwU2MerXSmQYlhA329aV+MffsEmE1fk8/O1wQSmPL/enFmZj/bsEmAVB1Oj1rqOyU5m/Mp+HhIQsUX3/zdfryq6/S119/Y8UjBy2zcnt9fc2ryNlNEwKcYIfB19UCDsjTlYgSyrtHJMzy2+hTQTbaSOjgHkUqRiKuGClQQrDikPqwQpjvct4I2QgQWZADdlb3IV0AR8Y/BpD5+XkfOs95Hii3vdND5aEkRwmNYQH4EGatiO0ENgQ5FF4XguXS+J6bmU73b99I+Be+vJCQtMSK/RdpeelNOjk6EJ7Zhj+WbszNpskJzqkYMPwo/RDMgY32xCgg6C0wIbie1PGvH+c+IDii4IvDv9nRgSsiDHIYbRB6Of+hyysdUWrv7u45X1ZXIpThlqbRiDNJEKwR3FCYIuQjzNGeGBpQKII//CT7oE7hCkUDbpKUncskDXhEKAVPBJTO7ByyQK42YTE9NI9brbxDyi4voO16rPbnnmcIhs1zG/pjlwlncaBkJmBoRIiF/hFIvUNK+XEAOH0P+Cws0ypqY87nQcHM7g7vAhLuKAu3TeRNfrjr4FB173xRzfjGLrYQPhWh0u7uAeEPpQqCObljULy0C6nFxcX05PFjH4iOEn3BZ2IspKWlRSvjbSw6OEgnaj9oqKONA1jV1zCyCCeT45NpZnomzc3POU5MshK2X3B3qR4oAaIvQL8oQFDiY1hCScGOj4U3b9Kvfv1rG0aAgdWp0zMz6d79++n2nTtuK84OQqn/6umTtL+9laoaECooKvS2fnzk8WF0qD999snH6f7d26LR8dSoH6e1lZX08sXztKl+fKg64DKDA6zVsFbOoMxhp9nM1FS6ffNGunXjRpocHdG4dZS21pfT+uob1X8zNU5qKutMWLPDJUF0qiu7R1DosCOGQ+SFC/UNrrjza1OfOj2tqxyMIqzwPPVuuLyzBzd656z017jb39edxjQWTUyMpiHhjlWal+fsHmi4HnVW2urqMUgwg1fcMTEOcxgu/Ybf/DGqHB+feJcKLrtw18UOoB0fRq/Ijph9jfOHR+lY9HYqOmAfThtjveiF3HGvWBNdr4ouHz59lr5++Ch9obHx60eP01fF/TePnyg+S0+ev0pPXrxOT18tpGcvF9KLhaX0amklra5vp83dg7RXO0o7B0dpl+t+Le0dHqf9o0aqHTfS/uGJ7uu61v37qK4x6vTC52CdnIqWL4RlXGLh3rHSndq6e1M781Fvf+rqG0jdgyOpD9deosHhqZk0MjWbRkSLI9NzaXhyOg2MTzhNRf22Q9/wXXtPX+rQ2NOOL3yNNXa51ak5rLNbkwwuu1SWXX51OZ4lzu1oF57abGhUq6dL3rF4QFdcevmK+y7cfglWXIfhZrKTxQW4ElP+XmygvsNcwtUGCivjUFxqtPS9eqau3tWhPy80YI5VxK8/c4PdrZzgUkVjhXKjL/QwF4rm+kSHveoX3eprVUEqokkNDLwNjXOiNebpy/NY7U0/wLiNi0XP9frHdkzvtNH1ok20pvwv2i+axhH6ohVaOebAoFIEnuY3TvsDCxoa/2ZBdcn1CRxw458OeQfRW48/ONB/i5tmeFd5uR38x7X1XRFbQ+t7NySXq2a7Hsg6Lh8Wrn3QmnncM9delRlwZ8D8mJ85Ex74dfEkV4DnisrJN1F3lK1Ffg5X5cSz/Py3B76Lb1u/yXlQRvzO+VKuF+xobuZZ3kGC4tmHtGuMJuX+wZ6mHXaQaKwWD4YhlbkcfofdchhI7DpUY4VLKMYG+IET9XmUx+GSciSNj8Yh7YwRXSrXBl1F81xKH/NB7E5j7GAHh404egf/gTEAfg2jvt2K9mksZHyiXvqzAUL5shNxe2fHu0fhlzBQgIBt8WXM0yjaTzQfYRjBbR+8NkZh5sRKT0WRHawnmoc20uvFhbS6uJ62NrY8F6N8hwegGTEsOwrx4A5+DAMT/A6LqQ7Ep7C7EteHKNvZzd4u3gcDD+59OT/lVHnhBrEqHI6NT2kunhLfqzFfdbnQuA2u4Q1PTvLOb4wI7MRgQVMs2AIYxkOhSXUI3liI1T07sRU1CMNzwBfCywA7Mg3ty45xeAryox48o5xT1dO0omfUF/4bemGmNs3qnvHe5SvSZubaVD73QVssQgqjFr/dvrQnvExRFrtYMx0iFziNfnvxhPhPdm8jl8FjwsuZD1WRGN3AN7IbBiW4Ty+WWVvzDhLK9twEdlRnZIwB0eGg+BTcfR2InzgQbQMb8CIfGUbmLeQe5c38AnZpH+88FR2Zl9FT+GYWV4Ur20NHFVgaSH6MoTSQlOGHHEoDSRnKUIYylOFDwr819FwMLgdV19JhvZFqDQlQYr7xD9/WPWgmt0tCSVcPZzjEgc0IFwgzMMKXEgRgzFHS4gqLlUUIbShxG3X87YrRlhAA44yswHcox1kFyyprViPDjCNxsIJ2SAIj51pwYKBZa1Z3KXo1E8KCmHwMD0MDrOjvE3MfLrWqfYKNe1bEKR0GABhyjCrdVYQ+5SYmn7NKUPAjILIi68mTJ15R/fRprE5HKY+CkF0KrIrGfYsZesUQSPhDiNKVqHuEX6/UlYBEGgRQC3sIcooIp8YXdRfOwIUFJH2LUMJvDCe8t+AN/pWHy+SJ7snDK5SbAh24zIcr9rtMVoGz0py0KOoxArGKH8U/gg8wWAhsQ9mLoaQ9VSVAgw/Obrh9c85K18PDg7Tw4pl3kHAQd9tlw+4S5ufn0vzcjFcuY5SwQCicIvJ5J4kEUYQy6oOQziGhlG2BWFWxMGYjW7eFw4xXFALeqSRhlybHmMPKadoHowMGjIH+QaW9tLCLcYL6WhCDPtWm5MPZEAiECMDAh9ssaJZ3fJeNIgj1PiRVgmXsWum1EAqstLtdhgkOBHEMI+z0QDhH+PXKfQvbrN6PHSm0BkoRH2g6xOHgVZeFe4ir9or2RGmCooMyMQStrW+4zwgJ+hdGRAxLrLqjbM7GyK6oUEwgTLITgd/QCXijDnzvukGH6i/kw7NqlZ1fw65v3t2EsmB7Zzuxc+DNm0UfQI5wCsx5ZSc0xM4Z4wdcCt6hwWHRwahdgkxOTFoR4evUZBq1S5EwVFmwFmzkAZ2RH3n7AHm1D6sZMbx89fXX6Ve//GX64ssvbYxhTLj/0Ufp9u3brje7oTCiPH78JO1tbKQLwY1Qr2zdl/G3PaBxYm52Ov3B55+lWdEwBoatzY3iIPWFdCCc2fiE8llwmRY0zgEndHVHZbHrZXp6KnUKX1sba/qOg9cX9e2uxjK+DeUJCjAUJ6E0Ab2XahuMlHNpZnYqjU+MuU+eNERHB+wKwg0Jxg0O5MU4Gq5KTk/DpRx9HncVs+yimJ62cYnvaQMOST08qqVGYZzKY00o5cLNHjTHTjIUHF4NagOe+oHqdyBcE+lHuEyrMx6LBlBKMKrgUo1zl3CDxW/O2uBb/MpjTGEX0bPnL9KLly/Ta9HI6tp6WhWdrKsdVhVRnO3t19J+7UjxMO3saezk94HmkeMTu2hjBwTP2ZHH2MR5K2vrW3bttaT8F3D3tbSsdytpZW3NrsBW1R+IO7v7zrfGHHJ6nk4FpM/GEhZQlnGuCGeHsPq5UzTaWRXtqS4V4aIL14/6jfLMUWnYaVEVrro1nkTkbKq+1KdxpZeI0YXnPf1WtLFrskNzIH73USAmIgYSq7ByFCyCSb0VqqB1wgBCFIykubgQxaj7ExlUPINAi2pPaCGMItBm9JegU80HjIcanxjjshItzzGhXAzlGEpR5rce0Vef5r9+tWmFuaVI3yk6ZZz3XK0+g/Et3NegqArFohXOyswGEkW0Z5r2eKqr0ulKAmjwfcOHpP37CtTpg0Kug6750++rF6+Err9VaJbUUsxV6YS49//Nx7RNcfuO8H3vvhWUluQf8sl3h0BGzH/Xg2ktKO8qFOn4/woP3F3HAMHjofqK5xhdIyg/fUx5XKOt3r8m18Fs/S7uo8wCHl3N59GH4duUhP6FAYSxeGyUQ9orhgUlchhIlJY5CMWw+AfGH+8gGdccrzGLOcJweyyAF0xhIFH0rufhkTQm3oE8gYH5ij5u5bvSoxgnAi14obwwjgS8jO02kOgdc62NJIKVMexcnYN8GX/gs9jlweIN+BMC8LC7BB6EuY0dhPBB8IAYXjMv2KERGp6ss9KpOh6nTc3F5ks3dtPRAbwZZ5ZcuJ6Ux29wwz1jHvMaEYTC57ALgnmJXSPwYMgjnO10dd/pXbiqYOqHPxmfsMEJuQAcNRrB18EzwgPCa8EPmM8Cd5qbAUYoIgvjBsok6kXxLOQXfsNfId9wD375Ft4xL6ohgGvyh48kP9LyO+8Az4F2ogDaz++LtGGoCRmA8ikTGc2GuKItcxneceG0tDcRHiP6w6HmZs4cgU8lkB65zDy70sAbs+sV3o7dmryHX2InKXiykUb5eW4SHMgZ/eJRoBv4bPgb5EbjDxhUBlfghFbgAW0Q0fsc4W2RYzC4wRfSJj7vUfwOO6WggdJA8iMMpYGkDD/kcEvjbu3wND1aqv1O46/fHKT/ZClWRZahDGUoQxl+vOHfGnwhljxcHR2dSCA5kzDAiqRKTxhIuiTsELv7fL4H7qsQZrLwhcIGYQLG+EjMMopjBAUUuDDAVv5i5FAaFOCV7tjCj9ABc40bK/JDOEQw4mBFFK0w7jDsHJKIUo80WbAkHQIjilvOcmCbPTAiNFlJy84TJAsFn30SkoifYVxBILBwUO1Ob96gSF20f38Yflboo+BCOLNBAoae8sXQIzxaEEAIUL7chxAQaTKcBAsKCES6Xv1GcEDpBe5CsEZpikCJohO8hGiGgI9QFQIawhDZIkiyspyyEHIol2/5jZGJHQHsgkEZBn6GhgYNQxgcas4nDunloPQC38IXbrVQ0mIkId/tza309Mmj9Pr1Ytrc2E54/5mZnkx3795xOvJGwYyBywYCAUf5NoYIPotKeoYwBrwIeJSHUQAlMN8SeA5M4ALBiHvcCQArdQI+/Elj7OF7Vq1ltwX437b/bNEqaSkbAxd0R17UHSUAOEY5z0GnpAsDHqv5gIdD3/FTHe4kENbAMXilDTivY2g43HfxjDpSBjBAh9CI81IZtB+HjmfXcSjGw/CndlM9gY96g7vpqSkbOra2t7xTxm4JKoVSwDg7FVx9TXdEKDQRInFvhJBJ+QixuG3C2INbLxT10E8oA+JATwLnNlS7+5Uv7cCumHPv2uJsl9dvFpwvNMwumYHBARt4KBeXC/Nz82lmZtaukKampu0CiR0jvAMuDCUYe/D7XVEftPJAeEJxxIpYjIP0+z12LoguUbqQBrcMv/nNb9IvfvGL9M0333i3CsL3rdu30+d/8Ll3RNEmuPh6+fJleqXYrr7QrfxoW/cDFC3KG8PG/Xv30ieffmI8UE/6weLSkvHFb5QH3u2mPOnPrKCknrin+/jBJ3blhWGW80pevnhpt1S4mYBu6LfQClfqRiAfIv0ZuDmPZ3Zu1ooZ6J8+iHsv8EwejCO0PeOGyxctMiTxLTvA+B5YMP4wZvI9Lq3cDzR2XhtvikjfYCcPbYCCjbJRzKHIYtyAhsirwfisb6ExFEo2ePWHez4fDqx6s6sH4ybfYMSCtpaEv2XhcQs6ExyMbQBNvb1qWWXQnzFCcg34ot9D/+AdIxh54aLtodqZtsTtF0bpr776Kn3xxW/Sl198kb7++mvTwcOHj4rrw7SkcRn3aLhXw9UZYxh9Dtr2gbXqX9C45y3FGBtiPELpBp2hjFHTm2bsolH0Qf/LxuOpiXHTGv7qwSHuvDAAQgukpV7MQxgKmVtQUlnBR1AdidAE4wrlgSNfwT1wiM6gNfqdlWq0pfBn467bNNoVl4ehjGIlejxnXmC+xABqw7meM7NYwaRyGHsYB2hjGgZaoi9OTEzaoMp3mrFcB8bBrkpvzJ8oyC7bgzaUR+Ms5hk3rhVwoWzzb0cuNHwowBz4nYPfXcXcN36I4fJvAhb1KW6v3ROoZ37mq/5i+v+gEDgrfigUOXLTDM47inP64klxT2hJ/FZ4Z3u8K7meRa7fl9t7BMaA4lY/4n/6S0sIHieeR0RpHvd8wvsiYUvQD2BUfaDRuEbM+ecrIer9ATW5Vhbh6vtmWS33jMPMAaGgpmzxOeqrjBmjYyyU6HLfwtDuXV/0b42RjAfwGrisHRqJcRhDNWM0QLCDg0iwQl/fjqpvE0cGh9V/NY4IVo24HgNsCIWHYKwQPLk7u/4GX/jRfTaQMM709MI7d6fujq50pnen+oZxBfRh+OCMK3ZTYyAhb3hsvmFOOtB4vLONm02Nt416ujgNIz4GIgyyLEICN5z3t7Oz7TH8eF9pGuy8FNTFWMJYmflD0sPLImMwtzFnskCJeYT6wAPZ8KIxkUO/rUjXM+Y2xmBwN1LwI4yFnR0V4xnjAMp882OMl8ovjDLUFYOGMjeuhE+1TRgDrujK7ez3Gn8FCOMmsIFi8Ai9Me6Td6Y9noNIflMvAt+AR/LjuaOe+3vyVHR7xVM+8ZVnzCU2kKi+LE6jvlAidYBfVxaee21wL+gGWGkrL6hRnWNugfYwtiTDEvNbuLUFb9AobrPgPZgr4Fngr0NG4QycQfO5uHY7Pj403+DduIKHELgiql8UPH7AHvOk6yrezfVV/sBlvr3GOTNhYIJvbEv/3l9nDJShDGUoQxnKUIYylKEMf6/hP775T8xMb0ng2dg/TutHnHvQldq7B9J5/7RX51aqvalrYDT19YdRwsKeGGGEwbP6ocS0OKcBwYlV3bD+MOEIKKwMYhUqhgFW2PcNsHJXwqAEB3zX7+zvmAmHAa90o8jqt3IbhR8CGMqv+lGxK0HlsYNkaGAojU+MFy4GLq2UrInpPpN8YQUqwpAYeASELgkWPV2hyKwizOo3AlOlk63lPennP/95+tlf/FX6//6zn5mZ7+jEXdeYt/fjrmbv4ChxzgRKLxs7VC+EFRtLCgUX7zKzb+FFcGSB1TtIrPBi1ZsEwErVwkwWGsAjMKPEYlXV1s6e3TJRdwSG5gpFFcxvIkJX7H6oWEGKMg/8Li0tW7maDUjUmZDPEABudoN0tp9YCUgcGQglLTtD5qYmfMbEsyeP06/++q/S0uKq8F9P8zPD6bNPP05/+Id/aBdGrNJHUX9Q25fAyEqzTrcBwjft2M2KbcFHAKfGq3CQhTFoAyW3BTe1Sbj+CoEKNw0oQhG2EIipG/hCMEUgQ5Ck/rhZC/cRuJ6KsxigFfCC8QsXYOAOhTR0gAIYQTbyRsEcq+8pg3YIOENw4x7FRo/oNSsuMHZQBjDQ3laCChYUnSgawiCl/qF7jDHsZkF4pI4hlJ/ZL3ekG3Rb4f6IXSTAQj3q9VBS094Tk9M2VAwMDCbcIm1xLs7GRmoXrtjlwu6Ps/NTr+jDJRUKX1XLiu3NrY2EqzH6WX/viPrUmHDFqs4uxxPRM6v1jgSnlcbs0FGEcKFLVs/TVigrOtoxXIUyqrvCGRDKR/joaGdHBDQtWhB5XrQjzCsddC2c07cPdvfS7va2dzXtbO+kPaLokLNMHj96lLY2Np2O1Ya41Hrw4EG6ffeO2xc6fiQ6RKmOoWRYOOlRhBbwa84Yg4D/iejy8z/4LH300UdWJK2ur6aH3zz0zofF5SXRC4p9FFldage1mxXMl96l8uBjffv5H3qsQQny6vkTGwafPHkqHKLUOhMORJeqO/SAezcE9zBitqXp6XHBfVN5/EEaV78AL5ztEed+vFA7ie5UJl90dKJ4UQNpkILG6KP4Sv/888/Tx4KDg8rxz0592TGzon64t3eQOkXjue8Dh5UQwg+GOIxU9+7dF61MmJYx3i2trqXnC4vOq6Z+fyx6jYNtr4wr7GIaHsGf/YQNRYxbjOWMTyj12fm0tbXV9BXvshVQ37Spj+NiqktzAsYFzhahHei3KG/o3B6n9c2JxuFD0SrGCww1PKd80tAXUcKglEL5xi4YcJLTkGeOGDe6e7pNw9lInA0l0AJl8Q1uzKgbtGvDhq4YcAYGOQOFA+AH/C6UOG2pR7TN7g3dGq/Uj/9oXWBkjBOQnh/5i90bYZAAD2EwwSiisYB+rr4LfMYXddRzz4e6J88wcbiI1HkpmAs4OtqYB4ABxWHgkDEpr7b1PWUJDnB2Spm6Uo7epkuhFDxR366ubhv62bmzub3nMY1D9k9O22z8P9BYeFhH+dgoDCSCSuMktNtZCTc/biOgNTwiWd37IHzBdS1SGV2bAUQSWp/9QAIQqQpFC7x/KGrkm4JCrtUz8tP/LkBYUxt9SACPVwG8FrcKzv17ssvf5nRX6a/nA20TmumvlflWoJ567y+a+edACfrVfMBNTlM89OtQmF6Vk69Xwbscee9/wBuRMuPx9W/8XrhtrqDnj6ti/raZRxHswi632XuEMNIUP94KGYdc6bMExiqMAVzZTXh+xuIdXHYOaS67Lf5qwOnW1hY1FsQ8396BkR7e8ihNzcymm7diHurTeM5ObeBn1xqR/n2EIVjj3O3bt9KN2fk0NzGV6vBaGgM6BStuYOFFBnr6Em5oPYarv1Nvw8zcrF/wljssYNK3hKrGRdJ2CkdHmg9ryoPdGuw0xHWoFxksr3j33/yNG2l2di5NTk+lFT1bWHiVXjx9ZN6GxTZd4ilx59Uj/n2kr2IXTP19PRo4TtKhxqLdnd10ecCYF+ddMNdQT8Zwxm/GN3Yu43o1u1/FSGNXkPBQjIOCk/kBt1rsFuSsJngPdvkRwN3U7Kz5K5Ts7Jpj/EXxflg7UN3YIStZgrlIZZrPEo3RbuAJHpS2pAy7rtRvj8+iN18NM7thWTR1Ztq14VpXG2LUTh73gUW4IFAvDNUE+L/MO/E80yljrcdx44D3lAkdI0eEfOFFFiqDext5NKbzDv4zDBnit/Uti0BaF0hsiL+C3+J7z51Kz65c4ANHuDllgRDthQwAj7u6uuJdP+ys6Rc9BZ/cY1pmrof3P1ebw1+Qbmd7y/ikPixawqgCv9wm/BOoF+0UdRc/rno050dd4cuRT3hGu7MbudxBUoYylKEMZShDGcpQht9b+LPhZ/qfw8Hr6UTMa+OC1fwd9vV7WQmXLwgH7Z3dEkJCcMCtVgjRYuQlBKFEguHF5/kZAg/vyVzPfC8BA0U4voURIMkDhRJCBUour8BTXjDeeYcEMLBymNXm+zs7qX4SPn7PJcDhmgZBBuHAbkNUzqUY83bBRzkw96S1EukU48aJmfZuva8q3Q5uvSRoAB/K843NrfTixSsLMQgXdjkgoQxB6OiYA7gRiC6sTFOBoQgUvFbKKV/DjzCacaKr667vrWwXHITsagxlGN9zQWACJygBgRH3OHnlHPlQHxtZVDblWShX2yBM8Bu42MmB4h4hkG8QRoAHuBFCuRIQTtIl+Luwkh43EJPjY2lKgu+IhHpcs7xZeJ2ePXmSXr986bZB0L1/91b6+MFH6d7duz7wHpjtw1n1y3WgzSiTcz+6K+HuhzbiHUJbuAcIoQl3B17ZJ8EtcIUghVIQnITBKLb/syI+DirFVRsCYbxHGMRAEsoJ3tsQoSt1x2BB2WTNs2yg4B6aAI4w1vQ6PcE0Khj5jncYrPoHR/Si3QY1lAfAjPED+GMlNkr6PiteMWQAK88x1FAmOAEurx4UnKzAo+14hvAauzeEH71DXIYmuSfPyUkOzex2WowjuEqiPsDOqkB2R6DIpk3JFxgQdnlHWvJGSULXPGtISEV4FS0heGMkQvBHSX7zRhy6Dw0MDVCPfrtbsDFHdaI9B/rwOz3gQ2IRptl1xE4su+BSPLs8T/Uz3I7VVW4t4TaPHRgoWXyuyeKbtPgm4qvXHAz+WveLhhX6QNGPay0OWR9QXagXh8K/XlhwX6Xt+jvbU0XExopJlE3UZUK0+9FH99P9e3dNzxhoKYMyMSZhJKI/2riqtkWRBKLZOYZrrfv69uaNm8YNSpTFhWdpZemN8L2uurDzRH2pCwpnjImxhvNFeI5/8ps3Z9NHD9j9MZMq1S7V51B1e1mc4bLp8YxhAe9MVhoK9+3QgnCP7/f52Zl09w6H2s/ZTdK+6rr0ZsGHsx/scrh/jHUdKN80LtJ7UPxU9Ix+OD42lm6r7WbUdpwdxBi+qbHyjXDPeEB7MAZZWaF4Cf5AgIBCacFOEnb/cL7PqHCJoayto83jD21Af0GRyepjxplz/MwrP87c4HwNzsfpFn2QFwq4c2Wti0pQHuoHGPY2hQcfki86rp9w4PCJ8FR39IpmpcV4hSGeqwhTeanfKp/66Vk6VF/bFT1TrxXR/MLycnolunoh+nglGnqp9n69tJwWVefl9TWl2Uyrm5tpbWsrbe3upT3hgbKZ244F04HmqO29/bS5vZu2N3YE347Gf123dtL2zn7a3TsQ3RzZTdhJg3kEAwV4Y4WzxoYeDPycx4XruoGIvo9nuOjyO+7tNifGsipKPd1TR8Ya5k8C4x8URqRdaGPe8TzmGZqOxQgYJHGhE64YvQpbH5kWOXNE9Og5WWkrmjsZA4GJA5MxgqKAhWYwUOMyjP7PgEK7ec5T+2aFsuHReysH1R5h2jGE3x2oExff/pa0v6/wgWA1k/sm6mekt4TWX9y7Of7GQWW0ZFiU+J0h49n/X0t6/TvaMZIW6b+vffSKcr8nxXeHZt0LHqi4f1dQCr/x/3FzLWnAcPXnlHrfyge5HylGWTnHHOKdK/S3DE08F+Xxkyt4pS/aaEM56oMs0KCPjY+PuA/y7vioZjDgLfgWYzL8KXMdu04nNP9VND54RwT5wyupniiXMfrDZ7BYYkTj7UBPGKMZaJXKPAPGkir8lvhb5gvKKiBSXgbdYxiLfpgDwB27CbmCsnOVSRnMebiKwnXi+vqGz2PDTSNuwFiI0SMeFYX79tam3q/awOodDBcsLGJ8VN17cHnKLhbxpfVDRQwSmnfFbndcXu0UZhEFvD4AIFewmIcdNbh9NE8n3on5gbRCdLos+CR4ZLtN1HwGL8TZWbjZwjgMD0ZgtwiLBYCViEsweDLqZxlCeICn8A4S1Rs8B+kET29+QfOg/4zLiPyAlw2aLWIzwBcEzgm+L9ITKCN4YTVIURbvKYvAPfQB7mhCyiAt436c7RJ8sXlY8/PCofIEBPIlHXjjNwYU6IKFNOZFwaO+4Dl4Qd4I97Pw6V3mgcE/hg6M6+RPWfAoyGwYRmZn4DGGnRZDE2fY4b4LniN2D12Y/yRPeELTuPAMjORFpG+QLhtIfK/oXeeqa4ajNJCUoQxlKEMZylCGMpTh9xb+bPSFmWefq3AmIUlCDEodDpu9qPSbwbfA1hlurGBkOXzQijIxtxw4jOLQwlyxMgtFNgw8gisKXtxn4fYjBIBg5BGuLKwUzD9XmHqUzxgnELZYRY6LFxSuodyEqS5cdcGEF8IC5XT19vrMCOdxxPkVsQsBxSKRe5S6uOlhRfuuIso7FImsivvii68tICBE1E8QoM5dDwwWCB2sIkP5QT3N4CtQD+DIblAoo5B+jFNgs5JR3+il34O/nEfOB+GG1Xx8daT6ozimHpTrnTV6R1kIGeDQq4WNS/DACrUQlLmSBqEHfCEcYYSgXIQiBNX2tgsJsZ3eUo9rh5mpyTQ1NWUl+JmEHQ7tfvjocVpb2Uqc7TI/N5V++pM/TJ98/LHdAIUhS/hRtFCjNMCDQAeMHCjOanCUBN6hIVhynTEU0e4YHDhjAQMZAeUceQIndWJlG/XjO4Qx6oHS1qutURgrtgvBKCgoEzyzwi52sMTuB56DXwwifEc7kA9CNYpG2g2cGL+0YSFggj8EdZQCPf0DwisHxu8Yj9AyzRvndAiXygvFPMYEDAvAikKf+tlAAv0oLUJwnK0zZPpl5R3GLOiiQ+XlfsJuHWAPpcmU4L+wop/dBLy3EKt6cOgmhgjq551ZyhecISgjAO9LyMXwB37QAVyctfmQVxS8VpCrPAwqd+7esWHixs2bPiwWPNBefao3/ZWdHV2dwpNg6pWwzOHzPVbkIIirxRVpsxPhYr+2n148f54ei3Zwp/Tq5Su7xnr14qVo6ondKj1/9sw7XPBzbeFc+QM7rrU+/uTjdOfOHbVPnKXzzcNvbGABpzasik7a1b6Az3/QF66/7j+4bxdZ7GZZW19LL16+8I6TnZ0992MMvBhkccsBnXBP2z74+EH66MEDuxCjnWiTl8+epJWVZbXhnvoPCmNWlqKIAGfxm10KXRXya7NxhtW/9CXah/M5qOfy8prGLFZt0j80RlTD1Qo2kq72oD2U1rMzHHA/791wtCVuuV69euVxifyinHbTDOORjRqs/BStQSMYlsCZXbToHbs+WPX7ZmVFNHgcY6ZCh2iEPgP8tD10C/6BgW8/+eQTryClLRh/WR26LDzgbotdN6CcaKU5iirhmlWr0BTKEOiM/kUfhzZMO6JFisMgYmOi3scKbQwO4DIUOyhVOPgVWIDJrsh4qUjfZSzEDSP9gPOQaGPcdvmMqDo79mL+cDujNNM9+dPWNpIXV9Ki/FlfW7dbRVypPfn6kWmTM6iePX1S7Px53jTgUR6GSMojssLWOziKulJvj8nsgNEYyHhn911Dw2l4eCSNjHKo8qhddw0Nc2aWxm3hywaOAqvgw+aHqLJoMfIm0E5Bu7RduxNQPz9XudBRT081VXsqHtsO1OfZJUJa+jpu+ui7rMrmrBVohtiptsNQQz4chh/GaeYom2ccMZaQD2laDSRA7SA6IgCPY/zw/Q82fCBozeRFnXIdvx2u3v/tDCSE6/m/q7jWZ/n+HckU3GuV5tuJvivfoiW/I7/3Db8dCfALEYryWgBq0lQR6WcE5hvokUh/18vmcyI0WdTY73wt8n/f8HbqDFcTntZ79Q/gsIFEL+jLjF/MlRMTo8k7pdV3MRRQB8Y3CIQxizFkYHBYYwTj+ITHdpT/LqvguYN/OfOczS7HYRYsdPfYTSZzgkqOMVDpvGtX4zwKdsOW0QNcujD98B2MEzC5LCWAB7lUGs4iYuzn/D3OGWE+3N3b1/jdsDtGxmfGEnih7a1txQ3j3Mbb9kuPgdR3UOMROAHuE/E48NTUo60hXOmP8RKwYow+t2zAXI5x3nyHygDL8N7sOnR7C94LwZrvOwo5BF4OPMGzUD67SuCDMYogOzRdVYongg8znyi4iPBnYdyB92ReEozCVNBXGC6AwwgsaBW8IgPxE/zDb8ab4IOCBIMWTY8KXmiletDeBNcbGHSNMTfkJAK4UdH6He1O5sADnoxr1Z36RV7ZQBJ8CVASLLfoPelajSPMF/QO8ACOmXeZP8iTeRiDCd+AK8pinmI+Iy1nDrKIBp4RWsd1aK3YlcM38BngAx44vulJJyxME74J3tWpSHkY4lxvhehDokHBDBzwMCzIKQ0kZShDGcpQhjKUoQxl+L2Ff3f4jf5vl3B0mo4bEpLOOiSE4N9XgkqXmFUJIAgL7e2dXvncKSa7I53q/kL3Ymwv6uLKJXw0cD10KImgLhkQYwYr6Ot6dhRpWXl9gbGinhr149Q4qnm3yaWY43YxzW0SJFAgSopT2s7U3zuQjg+PfdBg/ehEwkO3mGwYb1ardaWKmHCUb3X9PhVzXq12qtyzdFzbS/VD5X1yLMEgVDtkjDIe5h6F9CkCqr45kvCHQWJtczO9XliSkChmXfHsjJW1Ej4uWCGIQCdh5FzPdCUibHpVtvJDuETQukDA0u+2NoQmhCB2DmAAQcrhf9KGgNeGC4Wuqp4h+IFFldFZ9QrshvDDym/cJyHY4JKBGx8myRcqV80heDgUHTdcp7rH1QECFZEyhVPB0CGcO0ooB3KMIwPdXWlCgszM+KTieJoaG039Pb02jiy9eZ2++frr9PrVKwlW9TQy3J/m5ibTvfu30/DoULESXvl0Co8ob7tQ1GFQY3Vf3IeGSAJdihV61ONc7X56xopstdfJkeoYLpJQJvT0IqyhxMNlAsamTgvvCFEoiXGzUFNEUYoiD4Mdyj8UvkK4BXsrn4WUTj3HBQO0imDasLDIKjXRdQN3CxjrIg0uGXAb0zjFPYLgUlmkJyuJnG5/ykSpytk6KNFzZOUju4k4ywZXXrhqg0YwSrCyDqUAgiPwI3xiHAk3Tm0WWlEykD+COEoWhFiUCCGMosQccZ/DhdnOzpbg4zwR4V3tzsGntcO9tL29kaamJtKd2zfT7Oy03yGwcgD4qdrSxkqV710QVQn7HdCF+k4XKwnVFzouU59gHxzst2BKXelXKEJ6+nDNhtENZS39gf4j4bl2mLZ3dr3jChdhPnh7fSM9f/XCbq1+/etfp9cvX6XtjS0bkba3lG5x0S619qjzWbEiVG0G7SJQz83OpgcP7qdbN+bTgITrNaV9+expWnjxQjR5kjqUll0XjCnnFxL8lUeX4MXdx+d/9Afp1p07aXBkWPDXfY7Q06cv0vLKhn6zS0ZjGYihNygP3Edh/OIsnQcPPoqdG+oP4Hhh4XV69OxZ2tje1RiIIomVom0aJ1BAkIdoQh2UcQAFwK0bN9Nnn3zqK7SAQWZ5aTUtLiym3Z2acBzu8ZJGyQt8kKmPoyDqUD8eHR5KN+ZmbWCZnpq0YmttbT29LHbXoJhinGNsiXFDdIIijn4smoFO5man0q1b86KrEY1RGstEE8+fPfY4tr6+my5E9+CuSvsLvoqouqJxgiPZBzVWjg32pkm1/fTYcLp980YaFi2oW7tNV5bJY804s1GDscfjTyiRqhqT+qodabBP47DGdnXZNDMxmuYFE2cV4Xbl+LgmeuEQ1wOPaeQjRMUYCTr1m7G5p69HY0CsVK0ILsZSjGKNxrHplLHt4jxo+vBw3y6rLtSODL90VlZPM+R04IJFc8TQwHDq1dzR2VEVrJoT2rvU13vVty+F18O0sLiqOq6nldXNtLO9nzbVbpui6QPNMXuab7b3a75u7R2kpTV2omwriuZ399Nu7VjxKG0dHKbNvVpa39lPS+vbiqJz0fzy5k5aVdrVbeW5f5j2lOex2qEu1KnnaT7tSV19Q6lveDwNjE2mvpHx1D04mtpFT+edFS9OOBNyzkU35+qorOzWKJoaqie7tC70B02AP8gaeogFDBXQqXuMvOH6jrEGnF+oLWg/zVqeC7o1bqO8ZVy/OT+V+vt71V4N0eya86zo/eBAt/vahcZtD7OCIdoLXKtvqI2YU9SUDlY0AoAAo6/Qx6Fb3TSjlWH+009VwldH8mbMJfLEPwvaJ/CtKxuRQvnNl/mZQ5TpqI95Zxhy1G/NnPrLcOhPBbT80l/A3vzLcJLOAPFLwQAS41lOF49pI81u34rN5AanGQm5HsQMQzMCMc9y5Jk/Ku75cXV/PUZ63kd0ynyrd3H9dij6vWvDPXdXf66p6hRRPxUvxVvE86L+ZJPT+Cv+rvLSsCG+j9qq7yqDfB+fqOWI+g0dO5LGv2lDBWer/5iwufoBteMvvlUp+r81XFX42l2BIy4ZP2/j0YEieEkqdRYbGjSmBU/Gl+JpNN/jhmhMc1JVfRr4Dg8OfKVfnrGLQWN7m35jkGa3JjsBmYMxhhagCFPwTg3daHzVGDYxOqbxFjexRd/W97iLguc4E08CD4IhHr7IYBKKvHIIpTv8NYtExEdRB+UF33kKDnWPu6MwCq+nI3atqnzmhiHN1cP9A2lPc/re1mY63N1J3YKlR/XtVP/vYvxV7NUzDVbpTIPeuXiGi4banPGvDn1oHhKcylJwgLcu8VD94vUHU7UieUO88IXGQLFC6USxzlCjb04v21NDkZ0jXT5TrU84MNVIbtAor++4PxK/sC+Y9wtDsXcpYpwHIW4vjO9h7L3ELyFjJ/noardmwrMY8eIZCyFYJAKvWdEcdiFeQDOgvrfLL93DxxNhjE+FRLFJfn6m+3rjTLyr5JcjdkoiG8SiAmiydgiPz67nM9HChWA9SvsH8I3n3ikN3nHveyKZjDTnwie4AyYWG5zqGVf4EWHR+TL20340OHWkriwwcNfQcxtE4Hsl/7CDNu9Wgh5oIPj6C8lx7W0NvWcOqIpPqYo2B9Lk5FCammSHMrtb1Hs1H9c9v++ZN8YARL/s6cVlF7sUMbZgBKK27JqB/6H7wG+LhxNveqDvkMlYaJTPpeTcEhsVSwNJGcpQhjKUoQxlKEMZfl/hz0aWLCzUjxvpWAw6h7S3S0hoR8FUKQwkFgQVJQR2SoLtaj/XVaJL23lqP6+Lv0YheyQGuy4uuOHnlxhD9BvlFj7WUahcnJ3YKHJaV/oTvkPxJiYaYRhGHqFF/Dqr+burvTaM1CVgoNzGOILLksPjYws7CC64TjlD2hJcVRbfqayj2n5qKI2FUGXWie9/CbGcdYBAwBkM4ZMfNwBtyuMkbWztpDdvli1Q4L8ZXaAFC4VKR0UCAQaP83BF4FwRkCMCi7fqw/4LfCsxlQJ3NDzLfwgu2UCCwNVR6fXvCwljZ5f4f++xqwCJVxY4EGatdPLXKLoiP2Qa53/OKjHwiwIM44deG3BgQWkZrlasSJQAdMFZIcLFsISX6aHhNDc1nabHx9M4ynjliBuzZ08epidPnqX1tTUJ7G1pamos3bg5l+ZvzHiV8qnKEriOKAQwCtFwwOQzFoRntsufYQRrsGJP9/qGdFw5r8RuFaAhwcZKSyIKXwtIhYKAVWasXGfXCLsl7NpK97xkhwkCHvcYGU5OcX+mn2pPaMKHduo3gjG7P7jaXYOuXoWvskjHdv+GvkWIRkD1e0u9bkQJ8Zc2ZqCEgJZYpYlxxMYdlcuqRdxOYSRhRThGEYTFvFLReNCVnR24shoZHnF9YofHgdoFgRd3QuEvGqGWlZpjGKwG+m3s4MBM3Mx5dWO7qEDte1xHeD6U8HyU7t27k+7evW0jR13PSAsdYIjAQIKRAoVVtRulyanuz91OJyfspEmpf3BIZQ56ZSgGBa59ff2iHtzbHXrV/p6uW9s7aWVlLS28WUyvXy+khYU36dnz5+nly1fpzdJSevrsmeJTr8o/2DswruhAHMzO7izc5GEsAmcYjICR8yk4rP7Ondvpo7t3vQuH8eDF0yfplfJeXV6yAgel/aVwicHtTHTcUJqh4aF089bN9JOf/jRNio4xqGGoefb8RXouGHCVRFvGbgT6p3AimFAKsGPi888+sYutsdER0+jy8qJ3njx7tZD2Nd5wJoPpEKydh1ESJShnP6CIHx0eTX/w+Sc+HH5ibEJj2an6zEZ683oprQpPR4cYBFCYqaNoTMNAwpiKIaVT4+Ps9JSNNBhIoCFw81I4ffnqtXfYHGp85LwJ6MMjgIDh7BnGA++AUZvduXMz3b41bwX3WaOetrfW05PHD638399DAYdpJqWqbjBqd6r+XRofe9VHB9WXJ5THxMhgmhob8aH7tA00Bf4WF5ds3AIHKP2gexTjGFlRqFQ7LlNvl+inh91q7alP+X18/07T3dfe7rbPtNra3nKfoN/T6FbIcFW9GKtQgvYUYwCriKkbYwV9SdhWWewqYy6h72l+OjooYImDgL2KF62Urux06ukdEB2Npt6efpWBso0yO9XnUdicqz/V0uLyql1q7ewe6NmplVj76v8ov+qn+PxXv9V3R42ztLN/kGrqFweKh3p+pPQ1xaMTvTuopTXNG6+V3+uV1bRA/1B8s8p1Pa1sbvn9lmhxW+XuM5cxNHdVU7VvMPWPjKa+obHUMzSS2jUe8fxcMF9qLCHaSMK4qbpjpGMOwPiOCzTQx7jOlcFYrav7cLNC/2JsgeiZG2KHJ/MCJ4lo/Ku02/3P3OxkuqlxHSPluehic2NFdKqer4z7eqvuF8xhKIDBL23FHM78wvjHYgmakxBzk0Bxv+EhVBNXIn++1zv/8TMHxm5g1XO+0U90p75GwviOayiqW55xq/9I7yuXHPyaF9xwp/lJfy6f9+6fkab1D+VzcUeqDIhvHQxgEa8F0qgeaiPD/1b06xxb8jO+iucul/KbMBR/+h0u1QRT8WkznWLrb963viPmFer6dXWNW72Pq3mUZp2C3oJviXf5z4ma33IP/lve+f/8m8CcWjwRHPEnOrvQ6CjEoKCnVdyyek/0BK4rz2iPOCcIHETRLt5J+C//KJ4rxJV6N1M33/mu+JHx4eDHUY6z9Ds9UV/iGSGeKwCTaJ2+0qEJisUhNpAwPqvvwp+MaY7iTAbqclSr2SDS1SGeQ2MbBl5okfk+7zKrdFdTh3d/kD8YYoexxnEVWlHfHh8dSwO4M8QgwRihcYHFGER2ROA+j92kzIWB5xzIMHAfBhIWzbSLr1U+uoJ/DLAN8K06bO9sp5VV5uwt81zgHNebRM6r2xJPsK939YP91Cd+oYfdHBqTaUsM8T2q46XG5FPxXucaKy80pl5qDmWhCsYE3HQBHAYOFrqwEKq3u09QauwXTs49XwKTeATlyVhMPFXkvJEuyQE94pWVg8f/NuXbwTcqY5dddIeHlhHCHWrs3kZBD7/HzhPzAyrNiw703AZm4QJjDbsjmTMCZ+InbUgIAwiGDru/VX1UlJ7pO8ZrwcFcjVGEa/BzseiG3TjwmMhX7DzB8MJik8Maxn8W2sRZUPuaH3BHeSr5i93HuPvkPLqG8MeVELTJYhrNCfqWuYt6ALMXcQXh+BnpmAfggQCV+ZZFCOxS4jl0j4sz00lhCIeGOjou1B64QsblGfyt6G4MV7z9+s3Ox0gPf7+3x9lyW+ZnqQvzUlUyGwYSdpZi7BHqhV9xIQLCiy2gM80ruATmLBSu7MLpZ5EO9E/f6RHOSwNJGcpQhjKUoQxlKEMZfl/hfzS25Ctb9VEAHSLIIJCyEqyrVwIXu0nEVIvBtyspFHUXobyHJUfRheIWBSSKkvwcxhwGHMbYQgiCiRhkFM8owM2ckwhmnXS6t1LRipdQUMNAozwkb7Znw9xj6IiVzfpABdnFiQSZs8axla4owb3SX9+geGarOKunyLPpvkXfxmr9McOES5uH3zy2QhzhAzdNGV6U7D4MERiBS1fXUZIrCilW/rEaD+GSXQvUHENST7eEOKW3YUURRRaCjLfw6ztWq8V2fgQt3P7gI14CRlWCooTfvC3f2/ipq8sNfGbDCd96daWijTX80z0CMHVFkCZd/o4wIEFpSgI5LnVQUA+PDFmpj2uhx1awrlm4HB3tS7dv3bALnxGlIT/yQZCKsyYkiCoiRGcYKQOYOZjTvoyFS55BD1Z0qP04m4Tt9l41TlQ7eLWbcEzbcSUPDm+EJr2FH8FeAYEafPM9tAHcuL3hG+NFaVDekQ/v2BXBgfcYWWgDXEbhVitW9od7Cqej3d1G+AkXfGo7BDUrPcCtUtMeeWcI8EJTrACF/jAIsJITAwjlEPkGpTM7MnAbQDp8Nh8eYeA4Fs0gXLdZkBbqTI/sMsFFAQItu0xwDwGM4A16pI64jQDXHPB96+ZNwwD8tEfescI14462ARhW9aEkQGnAe9wgzc3f8uGro+xusZDdbnjW1zdt9Pjqq698YPgXX3yZfvXLX6V/8S9+7l0iDx9xkPkTuyPCbRZuj+iXtA0H1AITbcJqVFzZgbtMl+AGZR8Kl9t3bttQMTkxaYEdN0a4OcJIQD2hX74TBQuboiN2Q0kQn5mdTXfu3rWBAtyy6vLxk8c+IH1lZSXKo4X1rf5zn2Wl4tTklWFiamrS8KIQevnyheuCoRSlQsAZNGeFs7JhLEC5MT42LLzPJQ6Un1R+0ArtuYyS/M0bu6fi7Ip8zoPHUtGbaeLyPPV3d6Rbt24JjrtpXu0HLWEwe/X6jQ0TrN5lVxNjA0ZDdqGZtlUHXEgxTtzUd+wcmpmZTrhdQ6HCuScYebZ3OIgXRSp0q7EX46i+t9FKV2iyf6A3jY2Pp0n1/7HxiVTp7U810dDq2lp6+ORpWlleTjXRHnm4T6nsMPzGWNKmfFBeQlMDA0M2Un36ySdul97+AbcBZ9Csqi4n9D3RgueTIsS4pOxVR+get3wcFm/Fu97ZqDg8aKMJeGMcadQbwnNdVQCOJLwxD1ElQSg4Uczg1gpFizJ2fwZ2jK7sOKI9fbaK+im7UM7UD+h4ea4wnbmebVZc4ncd3GKstKtAjR2MCdAMfZ9VsPRR3N9RV+rM2TG0IW3BGTq4nHv49ddul4WFBdM19EF/7XLdq8X4gLuzfvcbDE7AxRjIoc+c4UVdcdfGPBP9KCIwQWfn52AkYPd8oLxN+zxVXuBBD5Q2nuE2h7HQrvym1WZqf8rc3q0lzmBhfMCIjyEZ3OiVPm9325ge3AIKzjNgssISCqE8PiBNAYPfk9bRb5qRwHPnmdMUf/GS8lyDZt6Rf4T8jtD8Mueha8YFkdSRnDy4EriJskgS6fwr/vez94vWZtNP9ONbsfWv5Xlr4B3/vyvEOwLwNoF/r9CKrxwit7fKa739jntChjsu+eV3wfTu56BKLXOFg7fKcNCz1vfXc9Kvd2ad2xZa5Fsy4XcE47H4HZerl7ks0xR5kDTX1c+5Bsw2imhioB8Gjem9xy94g+40UZxBwlzCYge+ttJa8xD5k8eA5sqRkWHPvzaQwFsXRcPNMIee2wDcZt5gEBdbGnsoj3HrRHM1Z6PBL/ZjPFGfJo+m8luRPu/89B9jIM8YT7yTmXf6XYfPFezwWdvbO2lrs1B8qwzm6uBN+71LBddbLHyA1+bcvF7VlXkFYxHjQ4/mF/DA7lV2iZ6dBv+OopxFTl5QIl6Y3TTMb/CD8GOmUfBo3owdLRepoXo5CLfw3vBQ4BDeiTrimulcc615PgxGwi2ugllc4/FT5TL3+ew/wUaMhgQ3V3ypeVPaU1fgMP9d4AocwGOCD1yPbYlfCB622/nDAzP/O28FDDI8o3xw3NcT7nAJPMdtJTAx97HwCneoPIdf4zkLi1jswhgM/8Y1z/8Ab15X38HT2C2s8sEI4zxVIXhf7l13pYFWwBvGESpMfvChLJ6hbZHdMKQDP4bx4WFcsSJr0Tsv1Pbh9ozA2S6xw2jDc97GBnQSbrzgjyqV2A3KfOndI5Sttop5J+gZ2QEemDmQdqMfwcNVzdtzfo3kIpdWhjKUoQxlKEMZylCGMvyeQlMIVYDRhXElwtTC28Iss3KNA845INixq0NMLVHPiXqX33dJcOxsieh8unCz1XZWxHOvQq4o+nnSM8WutovUo7KqkjUuTuup/eJUzyQIoHQQE39+cpwuT0+8em1nfc1XXHXVa/tpf+8g1Q4QFhF2YPArukdBhi/dgTQ8NCqhphfZSPVl9Voc6jgyOpaGWc3LyjaJBDaGIE0KJ+AFYQPBAgMBB5ZjxOjrlSDQjbJdwhqKqy6ELJRtuDUKt1fU2zgRbniH2xlWXrFKmzNSuHJ4/OUlq/rOJUi0Sdis2sXS6MhIGuIMjO4eCwwILwiGCBrZeILAxKGcCOEo2rw6H2WVagHMuJ5BICY9lbZCTWnwNYxP4anJiTQ2PmolJC5t1jdwO7NsYQ1F+vj4mBWwnE+CojAbqAgIXwjA7AaxwCZ8WWkggQhYURr393FQMSvK4uBGBCd+E/lNXtAargKyoYIt99w7SpCy4GXYURBG+ZSD8pP0GD84VBQjll0PKD1XfrceBJ+FT+pAPj5bg/wQxiRk0tYYt7xrhe/IU1fqhdCfV97ZmKU/8rFxR3VDACSYThQyHkjDeRGkQQhEMM11CiXNFX3FGT3gKJQfHKKOwQUBOeofChjyAGfs8kDBjv9y8sA4YoFc6dCG8A35gjeMSaTPbcfzoaFhteu0DYQ8J1/whoGC8xj++q//Ov3sZz9z/P/91V+lX/3ylzaWPHr4TXr65LENCstLS2ltDeXwStoU7Rwf1tLgQJ/62WDqEV0eqV9iKGN3A2OIuoMFcXYCMHbMz82mWzdu2EjHboC9vZ208PpVWllaVF/eVVoMFBKg/S2KizC0Avv8/JzPw7GiWm2N0ga3cJzhQVtjmGCHkg0UgRDldZkmJsbTzZsqc3radEidEfaXl1fs4gpDC+MeuAbPBBQn0EEYP5N3A83Ozvr8D9qLPkZb7WyHb/b68YnLw5CMwkVZWeAnX2iJ/k3509PRr2g3DuHf2tq0EgaXGpTt7/QfeRAwcNBWKCwwjnFoL98zPkDnHArPrh9WloK3MGhEoM0ZB0ADcNE/OSDYvuWVH/2Zc55whba5sRF+yMGDvs3KI4wz0CG/UWT4AFeNO90aBzmriDQow2pq84O9PRttUJCRCfTPime7AWTs0hVSDRwlzxl9Gvu6lI7x9eb8fLp961aaEp5QnNCEjDOEXCcqQ9tCV1xZvY2xHleB5xpX2e3QW+1KvYKP+aeN8kV7bUqjBJ5HzkT3cebHufo+vtTpX+euF3hmVxNKQMZNgIA+aCPaO7uPwzXbm4UF94elRXYQLaeN9XXTImnygcEYETEq/vwXv0h/rn71F/SrX3/hXU8cEM/upO7efo3Jk2lqZjaNT0ymwaERH4LPymcN/rE6WekwwGHojF1x4IV5WnOtkIoRhQitWXmr59Bf9IPYeUjb0Me49ouGMbb9yU//WH1yxvMaLjDJg3vPXfouz4k2yqucUNipbXWPATcrCKE16ClHcBtXlHqF4paEyovI+EWjMrdx/61Y/L0dnE9rfOsvB97l0JoenEUkXKVpDSr+w0IB79vBzz40r7/D0FoPcPqucA3u4vZddfn+8K70evZu9OpxbgsC3xYRPBpOxv1ozWYyBf+O2+aV0Hr/vaFIGJd3fPUdmQLRd4VmXgZfY6b6Cf0CHoO+kfGOYjxH+g47XrlmYzp1J6+gU37GbgDyYBzlPS/oU/AHTR6sQBDlkFeOfqY/bqMceInAL5+g0Kd/M96zUzb4OY2lesm4EXDpJ/1a7zHMMBeMah6cGB93HBmGV616rKGPAxsLEuBTuadC1CF2b6s+mu/hp3Et6blBf8BhWCnPsBfplKYTxTlzDPOFngOQceTv4lw7GxNOxFOL32C3NHOBdz0KHuZDImMZYyLyDOMb8xg8BPO4z0iEnxPfRpvguhU3lywYORJPwU5j7uE3KNPtLFiYf5mjfO5eYQwxf6h7DEu8B5/wJfuaFw8OaqYNG4aEE4z28F/mMZRvHmdpG+7hdb3bBH6+wBGNCT3wPUYYt5cxAh/LDkz4Oc11+oOXBwbaD74S/v4EHAk/4hI9/zX0m7mP9kOewPCC/MDCosPDY83pNRvN1lY30sryWlpZWRe/wjkkkmXq4B7DB5G8WOgkPAs2+GYiMJ6rHY5tHAl3ubQZO7uBPLwA0N5xRgl0V4YylKEMZShDGcpQhjL8XoIFLzGn+ZoFuWC4UXyHYIVQhAILZRZK/24JLo7V1ivPwygQhpL8TUrVzjCGECsdF6m7q82x2okBBeOJnuMjXc8wkoTBBH/3Eq5go09PbCBpP5ewgPuhzY10fLBnI8nB9lba2+EwRlxroUiVMNZZkZCBQMgOk97U38ch1N0SFBD4VFfciCkdBzaPj02k8YkJuxhCCXUiYQFBz0Km4EeRV1Elelnp24+RJAwkXYIToQtxDfcz4dIEn/kS0CSccb4BCj9ww/kfGE9Ojg+9QgwDyWnj2Mo8vmW1FkIbK4m9glkCKPes2mMXjA85lKATgi3tIrwJ76xWxMiBkYTvBXIIuxJks2so4EORjyJzUHli/OBgaFwVIXSyig2FHi6V2CVBfhhGpqZZYR7GIwS/bKyBHoJWIsZvlHLsWum04hblPQIiZz6AV77PESGU9Ah2CLYYMfJqOSICIQppBGDKQ8hqGlVUd+8uUXqiVwyKJhAebeSwAjHes8o77/6xMKtyI4bg5p0iytdnmqgc0vFt3pFhF2Z6ZuFegmZchUd9kw0/xomeZQMSwq/TVDnYPA6sBEfUj8hq+NaA0hkB28aWQpjORh0bU9TORJ6DG5QKGLjYAQRt8AyhF8GYdmDlI9/lgy+tDB8YEF2oI11CMxUr6Ofnb9jYQL77e5x1spNevXqdfv2rX9sw8pd/8Rfpl7/8Zfrmm2/Sy5cvE2dS4Cprf3fXgj6rAMFPHEZ/akU1vsr71UdEgOlgb9cRJbRdp6iuGD2gRQyMN2/M+wyQcdWF9Ns2cry00QXFLf0B1Qn9K2iaFYpV79q4eeOmDziHhnArxsp8Dt7e3orDzem3ua0IjGH0IQwkGDfCMIQR58grIaF96k/7uL8U8BJRGkBXjAvkNzoy6r4BfWNkg87YFbCpsreVBy4z9LlwH4ol6gvNIvSz2pZdLBg4xscn3N6HtUPXGeMU7cj41Ax8pzbFQMQ9YwC7DNj9wk4daBj6PKjV9P2W6qP2EL03V8dalxTjOP+z4plVu339fc6H/s8Yw1jHbqU14YI2hv6A3Mp1xkBgUAwjicZnlcuKYlYD96oPMK7QthzcirFsa3M9Hahdzml7vtd3jIciFEcMJMCHogq6YY7AHQ0GZWjoxvxsmoM2xsaFR3ZIxM4yvskxDDhBG+Th8440ljLGYozGMDI02JeGBzT+4LqGnTQa1w2D6BVjyTnjPMou1R9lXhieNQ8Jlmx4DgPopekcQzLucqBPjB8YQ9ZWVtx2rKqmX2A8if6rsV0wYohjbGBlL/RBH/vqq6/TL375q/Rz9a9f/fo36dGTJ+nN0nLa3T/wOUpDHPCuumO470fJpmdQELubiCiWWDUM7YXBlfmA9mZBQrQVBquIRRtCAaob9E1davv76nPqL+rD4PzTjz+2i7TREXbynNmFVrRJzDmME3negR4I+bfHPeOJllE/13PPP0Wk/SLSjzC2YCyBJgWTPsljXFaONn8XsTXEV8UfeXxXbP3Lz9SH4z5gv4qRs/+PSzO8Dcv3Rlfm29/E4+vPWt/9fQSKysHlvqNgQfStx3729sMivI2rCG+ldZq3vy/yLL5vZmN8ZLxwjce5nXzv/yPkJ1zz8+vX4k1+qBCpfdMS4gfvmu8Jvr2W0AGcRA0CTu6YWzM+gB+lsHkG9R/6B/wHybzrRDyXlf2Zl1I/jfdF3RXcPxTpw5n3YsU/z1De42oyFoeIp9A9fQpY1X38jfNVzDSW+bTMvxHIK/p1RMYFeEaMILxzPRxJjDJdY6fSY1iYFL+MkX9qctK7YBgvydbwoehXXzcPrXKBHb4Dg4frCHzgoPht3k3fgHv6P8/ACWMKRhW+I4IvvyfoAodog4y+xf0r7nvhweEdlL3GbhYFMW8xLmJUEP+jOYcFGfBR3T1xsLz5Z/g5eG2N+SjqWTgjaKy8P2XMBUZwovJ10bvYvc43zKfmB1nk4t+x87C3t8/tCC8Hr8FuH9qKeZtyaddoFxYAQSdhzIDPsWENuqHNBYfL5D9wU7Rtbt+I0baUBw8AH5TbkACdwF8wP9n9sNFc7JahzXUlLfw7V3jw2sGh5nHNddu7muvW08ryquP62mba3eFsPnb4C/eSuXAPhpHEBpMGizREh9C4orqGYfKObs2h0G3my6Fa8BrnrHV4bgvqLEMZylCGMpShDGUoQxl+DyErra30bVEKmTFHKECxATOr65WSJJj6zKRbMa5vUOREft1WSLJKinetaRHeIi2CgAQC3ZvRBxj95zRiqr3SXwID3wIHDDXKIL4leLfBcd1bvtfW172CGyVfKDpjJTiws2oKhVVWGvOMeqA851vym5yaTJ98/IkVl+CAbfAIGAitCE8o+O2fWN8REETAA4r6A+WB8GPBhzpLeCRPBA6UkLjD4SBqlNTAdEn556E4YrcCCnnyshAl4QFFGgIUO0g4rHvIq7wH9f2gDRVe4aX8vZpbkXuXW5QdghaC5JUAjMDDc5R1w0PDPochlObtFoA4cwTjyPHxmQ0uU1NxLgEK9OzWiu+pN1dohe+J5AkMCNIEcMZv0tGeCF/sxsgKfwJtbqOPaA1hGzpoFQ4pD0GTXSiscMfgwm/qSx41zjUgL9XPOFDbAJsFRNWXd0RW4PEMGFnd51V7+o3CMOOEfKkHbn3CrVa724Y23dsNhSd5IRiDXwTbEG7xKa18lB54aSuvNle9yBPjCApkyqP/mAYlOAIfZUCL0AN50a4YVFw3lceKc9oO+MAlRg/oEdrAkDc9PSPc9Xg1nl06icYJwIgQjAsFzkAJJQP9J9zVEVA6YxyZ5uwOvSc9u4deLyzYfRar27/84gu7BELhi8GMdMBog5fagnqDe+oG7qBv3EZxzgr1297eSlubm1aY8xshPOKF2xIjx40b81asALN3L6ws20URbUtgDFFBhWJVQrNgoHxcvs3Nz7tPgCfgxD1W4CGMIzFGxSpLykTZAM3jUojdNDynr21sbtg10t7evhU6fKd/jnZRJ9xZqXueRGMYpoZsMMSAiVGL9mK8ebO46J0oGCiyYY9AfqwApe0YQzCK3Lp92wYWaISVmfh7f+OD3XfcVzhQH0MnvQklBf3K/Us0A66hM670F+iJ8lndiUsyVoWiLKcuBHDAd0R21HR3Y7zEODKYBhVpC/AMjqCDnZ1tu58CAW30X31HCLxEpFP7ogCt4x6LcQ4Y6ee0A/7F8Y1/KrrEeMZ3zBn0lUtF5hJoH/j4jvfgiPxyHYENpRh0DH17PFb6rCDLOM71Iw/ag4DCamZ2Jt0QnbNTivGK94y1GEG8OwkYioqQL/dE7sEH5UKLROYDXJJAN4wlXFkhTZ82beob+qoVnboHHtJwRfmHoot64UqOfheGnw4bVr788sv0z/7Zf57+yT/5z9I/+U//cfr6q6/8nLEL5Rt4AC8ZRvCVx04rDFtgb60DYzvjInNoVi466D3fU7+VtdX04sWLtKU2Y5zF/Rz9mPGMehFw7cNORuYznoGxq7zQlxblqa5xDZgifcxztEuOVsYpHyJ4Bl7yUcte/el7XZqRNs8xt7eLb6mzjR+KzrO4tkbPvfy1fkPRVMjP8/3Vs79JMOjNGHWJ+rTE1so5/q5DlOGiW0Px2/AVQdA2//j3rpDxl+//hqjyZ62fUhx9qYkzPXEa2s5lkqo16Bn/t7546zai/r/2PP6Kf0W8ShD3V78jFMgIsBT1nx8Vzx30DZ/xSv2PPt7kTaBZfUP/iLEhnhE9NjbrfBWoF7RO/6ffQ//QMqvv4T1t0FD/yvRNXyTm8Da+chk2zHAlKv/cn8gr50cAHN5luIAHOAb6BmwYIeKqkXnZPDJplY4r4yE8F/MMuyYZU0AMeZB/zKuKhjvKuwoF4EW5hKjfVfrc5q1jAnAyZ8PDMt4CF1fzV4IPGOzWS5Hf4BU4McIz3xOD9wxDh/lGRXaD8Bv+kG8wysCL8S35cI3FFRiPqnbPCB/LnGrDuWQEeH2+BaZw4TjseQ5DE7tRJ3S1GzW9J88MX277Zh2LP0LuF/B4OU3gthhf9Y72BA54JVx5MmeBM/iXbDBmXoYmCfCqecxmzoU3Qj54s/gmrWq+wMhPfmGYC37WbYqBTb/h81n0wZU0RAwi8NPwq+CB/Gmr6Bcs3AnaIlBuUGMZylCGMpShDGUoQxnK8HsIMOAw9TDkCAasCEZhzUrhOBw3VmZxqHozsvtBEVccZyfs2qinS6XDfQlb2sWme8UqK7n4zY6KswYupY6V30m6ZIfFxakiK9LEZHN4u/Igr1PyUxkXp/hfbzhfIqt/L8Q8c2gzPvDPxHQ3WI1Uq6WahJDafk3MPK5PdtNRjfzE/F+0peOjRtrdOZCAIHgbrLLvktBaFRyXfnZ+jsuiwXT7zp1048ZNu9xCCLMPYv11VcPgIBFAQmnUNeoX9Tqps+r7VMJgJc3NTvng5Fs35tLk+GianZlMt2/iLmY+jY0OJVa0IYd4VTyHcCov6s7ukvpxLe3vYeTZtQCBAh7FI8IWBzmj2ETQY3VaGElC8Y3imXZClsStCm63iPkwT9yusGKut7vq3SNDQ/j7H5BQ1S5hKVavI/iwchxhZ3CwL01NjXu1PeUhdIEHBK5Q0sdKbujGSkG9R+mVd3TwPu9iQDDibAMEs1hZLdrRe0QhhHQUh14l2FUYHtjRIRpEMcjqu94+/P+zEg/XBZxVEoYp56FMMFphSMu7QRBKEXbJnzYEKSjHu3F9oDxJzwpsXCUcCB5WtKHARoFIGsoCv9zzHQp3Vv0h1CHMo9QARoRL7rPSD7xZmBUc9CXDLpgrghl4UcxSd8oioBDJAiz9DrdnCO3gF+ETYZK6IvSCbJQhNpypDIRodg+AY58Do7RZqYTRJQunxg9tpyuK9mq1J42OjpvG2UGBizCUp16hfxbnf7x+/drnJmxubRkWC93kDczCqlem6sp4IKLzjoi5udl07+4d0fkN7xo73N9LG6InrqRzPylcXrCSf2Yq+sTU5LjKb0+HB3tpZXnRK/FR9rO7oJNdZXrH2OMdKuenNhjOzsza4Mg9yggUu+wcwUiC4I+kjfDPlX4RLuYubKi6zaHsYyhqKsb97s5unJOhiEEJXGGYUBUV2EUQiq2g98s0MNCXbvkQ8hkrOKBbygRvi4uLgh0DBeOLm8xtYaOyYKAe4RqLnTvzNjzSLtR3bXXNCoia2g2Fh/uu8AQcGFN5RhsA99joqJVS1AdDEOUDPwYuXHdQXyV1/VsjOEH509fXI9gHrZhhbAllP+NA+BZHGeIdP8rDChPGbtWfcReXG6qgYKF+jH/J/vBHRYvsAmL3B3PD3u5OOhZd4rKKcYnvhYTYSVhBYU++5CVcKf+K2lkISidHtdSjsbYfV1sqBEUN7srofxheaDOqFrSueul7j3vKq6Nd47SyrSqvoYHeNCPaunf7Rro1P5MmGHeV/kzz1cmh6qcru0eAwfMT+CE/weJ7RdyNHB+pb2nc4pBzYGbXEy7kwCHlYvzB+M5uoy7hil0nwEab8xx8AS99KJSkqrvHCI1jSsvhu2vrG+mp+ts3Dx+nr755mL5+9Dh9qeuTZy/S+ua2xjmM5T2pb4CdeP2porEHd1vt6rc++wPlEqUI9hyBzXhR3ZjDvWJa8HsFNfhT/WgLcM/8ubaynHY2N/z75vxcun/ndhoZxniO7/7LNDczZZpxX4CWVT8CNAV18dtKNoGBgcj1VSQ9ijfGJeYP+iG4YQykT0GrfNuqJG2NWXlnxVmQ8bVAvkQMQfkeVDBaUR4hf9/M51qgdVpDLuTtdP+yhKK+LdX2yJ4fv40OhWvv8807w7twm9O3fvd2HkFDuYkdmm1JjEdOE7cO+Zu388tN3Jo2B9PEWy++9Yz74ndcnKIlfBt+461AHuV7VXw2UlAX9QEbDYu+wDxj91vqH9xn4wh58VUrLi71OJ4V/Yv8FNntQf+Br8DQmfkyjJK5/OhH+l30p/yOUBTXzJM+xLhOnowd3DN2RNS90uT7Hs1D4Wo27yAU7wX/xdjGoiaNbRhgY+EJxoCRNKz5hrHPGSvawKCygJ2rervrWgAUaRizNT6gdHcd4bXYJcKYoe/5hnTwdLjgwkDTJx6c8X9cY/7UxGia1jzAdWxkSDxDv+BWGo3j7LztYZ7ROAUeaGXjjfYkP/F3VfFwuDfs0bjbrdjTN2C+MPjeqCdXMAps8LrgOPOB4NxnluB6U5H5lWfQQT4/jzaDDwP2zBN6IZjHRwwPwGbE6F/QCrSU6Sk/g56gC7e18jC96D1X+FP4yWN2r+gemSAWpeGyVTyp8Esp7K6BXoALegIf5AvfurvLjknJWMhQJ8AGrWBQU/Q938KvJc3V7CQ9Nj8Dj31Qk+xF5NwRyYunKoOdIpwL1ilcMZdxvoxnXnAg2hVoZShDGcpQhjKUoQxlKMPvJzRXTolZtaAjgcfKQQkfuNrABRR+fcN4gVHkMB0f7qfj2p7P/jhhNf/xoQ0mpLWLKeL51fVM350cH6SG4qm+x1hyrnhxyjcYRBRRYB3X0snRQaofEpWvnl2obHH5RWykdoQMceLn9ZPUEON/Iib8RMz4oZjy/b3DtLWJn18x+ScSCs/a7HZra3M37WwrTzHvHe0o0RFgWD3PAd0N/e5KU9MzaXZ+Pk1MTljR4xWwlxIWOyWEdKAblEBarwn2YzHw5IOSEPzUfaYKgtmdW/Pp04/vp08/uZ9u3phJ87NTipPpxvy0hTbObMFI0tkh4UPfYCgidrRduO57O9uJ8xRw5YIQxI4EVsD5gEwJUv7t+x4r5NRAKj9W5aJMRbZEAOKd3Qh0co9SH5c4fXafcnX48Vna3dtNS8uLPkdib39XZV5akYtxBDdOGMwQnhDk8FvMqnuU7wipCGQWynTPs2OEMAlXCGRsscdYgnCFwp9V2PgzJl2r+ywLfwh4EkqzEcOr/CSg2tggwdFCabXbO45IZ0WD/iwYU09oVmm6ETT1PYI4rtMkPSstRphwg0CefIvRA2Uyguve/oHqVDcc5NPXP+DIqngEVwRxr4CjXqoT5QIfhgWCjUL6PhS4KCTD/RaHTmJIQVGIYSPvoEGpH0JurPRDgM3GSdoMwZSyMMhkBQrfIFCTntXkKLZRPpAOOqHtyQNFB9+DbwT2UL4guKJouPDuibn5G+nmzds2BOFyC/xh7FFCuwxaX8M90pb6ecN1ZAePlQgoNNT3UPSjuEYRzvjAeSP3791xnJ2edF/Y2dpMG6KnE8HGuQ8oWTFwYigZEN3dmp9Nd2/dSCP6FhdHWxtraWnhddpYX7X7IpQwGFLQo6OsR9FO+ay+v3XrdpqbnbMSAgF8Y33D7rVWVlZNd9TXO0j0lxUwSeWzivX+R/fT6Nio6AGhH8PGVlpZ5vyUTeObHRm4BkSRTHnZOIRLNM4YGh1VHvfv+yBydq9QFjCwc4Ty2S1D2biNwgAauIp+iaZjbGTE7r1mZmZNW/QRYGDnlne/CAYlM76JXnGseni3g64odezWZGrKiikCRsflpWXBsKk+xu6zWInrT1EhqR4oowSq+kV2fTeSxsbH0lCxUhX6QHmzuxv+0enb1BvDCcoyDAQX7HxSu3OobKfeEVG8D2pMGVe9MJCgdKfN97a3dD1U2sJYwxiqWBFeuz0miS6B6VJjqGDEqNF2caq54TD1d1dSnyIGDHagAJd3Q4kGGGfAOVm6hQWbgHL+0Bj59PV0pQm1042ZyXT/9o00Nz2ehvt7NG+oj2rOqh/sat4IA0lb4dbQEXjyvSJuujgn6lhjMi6rhjQmTjImDg/bvRiKpbryCb/tGEEY19VfBdu56OVEYwKGPSFf/Tp2f7i/0yzc66YmGtzY2k5vFpfTwuKSr2+WVtJX3zxKX379ML1aWEx7B0dqTLXb4HAaGBqxoQQDCYokIG2qkgR/NoyEUQ2aU1vpdbi4FHy66p9ps1PjPHROLns7W+qzG6K/I+FrMn2kvjw/PZV6RC+4v7yhOcwGMNWbeYB+5ZFbREZ9oBfqRmDMwdjsnaGK7kNNRbDgFYGTFkUg46INJIKVSD5W8vKsyJOxz1fVhcj3LlTRc0CRb9NIwl9xfVcw7eg/4ncFiohC4v5Dov73dz/cUFTcOIj7Vlw18cLVP1oj/19/FnUm6Lc13G+H/Cx/Q/h2OujJOPQ98fp3TRzrl8skFhcrVos0+VkE3UWC5kPKyffXQpHGcMRN8bsIzZsM0dVfE0+6+jMBkmmWYH4lR6VhXoePMe0qZqS3FOE88u9sDCHk3RKURD9kp3TwC/XUYL5Rv/G3jtF33jY+uoYgqyiA/BjDgIKxg7EQ93oeN+AldeU3C5O44rqQc4swZjOWR1oW5lS8cCfzM/CrGEhwYdvPuAUfoTzgrYHC8CNbNMcTvdSYdOlrjC0YRHB3W9dYWtccYMOB/kxqSsfYggsuFtX0i/8eHuzz+D8zORp8t+Kc5oIwkgzqfb/4YBbCcFg8Lk2vDCS4ecIoQJuguMcYjZGkWhhIuPIbPtK7SfSetPCFGPFtVNDADs/JFeNV3g18oCuLWWgL2oi5lp0YPMPQAj0w9jGHwycf1zEIaaxVPtC2GinaCdqBN+Ab8Svce3xVBF9ua+pQ0Bk144wa7/gwH3Vpnh6ZgHkTV7+nagPoCX4OYwmwwvNioMZNcePk1IaRwxrutBiDoeMuXXF9yeKobCBhp7R4UMldh7WTdKAy9yUf7h1ErGk+pR3pFe3w7fC8ih1qPyEtjCSKzGvFrFaGMpShDGUoQxnKUIYy/P2HvA0aBeOVgKUXigiAWfkAnw7TTBorfPUNilgEHCtOxCnjd90KcQSCA5Tih45ZsY4QAcOO8oj7fLA2eWYFCbCw4onDfnFrwjsLAhIQEPB8/gQKeZWFQg/hBIHk8JAdJCj52C3CdvJ9u4/a2tqyGx0OIGbFNt9mpTewcbbCxsa6y0RYQYmIAIRyB1ygyLHgIxywEjhWx4ZbK9LzG+RgmMCfP+d7cM7AGOcc6JmFDeUD/K15gjvqlgVX8ECd9gUzQhK/+cbGDgmdXBE+2W0w0D/QhJE0tBV5oMwFr25PhJGLONiZ3Se4GOJgaw53ph64jaHei28WraBl1bPPTBkIV0rkj6KLetO2zbYTXETaiiv1MB3oN6vdSQ+sfM8OFBt4JCB7x4KeU3/yYkVbphVwD7wnahvuj6ycZLUadMkOgqBLlNsYHlBQgwcEcXDiVXuK/KZcdqNkdwh20yYazuWiVKAMyoYWqAPvrO6AzhWiTUK5CX5dV+EApUdevUdfCOH4yIpcdhKAd1YVstofARWlLnXiuV1qqRwCxfAepXwWcnlIuZEmlBi5P2B8oZ64qgBOaJdyUWRTX+qNcEw/A06U26QHdoxhuEvjUHdcDtEOKBqgNeiG3T3swnj4zUMr65V9KAkEF+1PoH0pE1yBI9qVM0A++uij9Nlnn6XRkRG/x+BAX8PwRl0ItF3+Bhd27KDATRjPcAu1pH65srrqvkwrUC7vPB4IxygD2EV1796ddOfObSteoBmMevTd3V3cVzSoioPxp3+0HwYDjDwYFdhBws4PAis7132Q9obyYhw7a7YtAbxD83x/cQHs4RaMPDAcAiP1ZWxhF8DhEX0NuhfOBC/wgytwgKIYV2I+00d5AD90uLO95cO8oR3wC7xZGQYsKIwohx1uwGV3HFOTPjuIPFAe8y1Grd2dPdEZZ+8wPhdKNMZr8lNdgIcdWNSfcYAxgJ1SPGcXFQe8MwZAE2410SN5gEqvOqZbQLP0P/UrzkfKLkHo38AJLLQJu2kYf2n36JdV0zi/wavpQv9Qg7BClf6Z+y64JT/UQrgmASb6KPRPyH0DwIArK//IjTKgecYajIi0Gck5K4dxn7Nq6DPe5aP+gYIp5+l+Rz7OP2iWAEy572Acg4ap2+rKatrd3kmngi1ginzAGX0PGE3HakP6LwZO6BljpA9/x2e/+q2NmoUCi/Fj4fVru4t7/Phx+vrrr332DzggX3zaMy4zhoZROnbrGXa1cw7gjn/5Ql+OsSbmLvLKfRJ8kQf9CRyR/8cPHqQ//dM/Tffv3XMbg8tRdq2J/qgjcwxlkicGQfBJfjwjz8ABY0fspnPUvQ0mgp05kTSkBXV8x/fQaaYR/y4idB67sYp0PHOdY07OebXec/WqeK5FBA+OzbRxJTYJvCVEu8Y4/P6R71rj1buWh873evzdBtexqCLzx7eCH8XzSBp/xaN8eWdoVukDw3Xckwf9MHAY4epdpFMo3nHxbbPweJHvHOORQvGk+K0Smo/ybz/LD35rECwZNIOV66GgLKBN+LtsAMx9k74eNBn03+SrFZp04vpnOCLfvKDCNKzfGvE094RrWcYGxkl4X4zxZIdBF9qOPs9CA3YjxhjA+8Cz+g9/uod/z4p7IuXQZzNfwdhMPuRJ4B0LqRi7SU9/5RvSwmdiJLHSX88IzIMsniEt44/PpNP39EUWyzAuUuPWvulxyuMoY3Exxqt4Fr94oZDGQtwoEvOZfbgtnJ0N/mL+xg3vlL1x82aaF887o+fMv8x9jGOMc73iH/k+8/uuq+Ayzyj4M28f41zglHcsNAEGAvIGYzfzNYtq4ONoD2QN5gny5iwt7zwV74M7Mp4RaGbGSWC320zBBO/AMxZIgCPXVelzZP5x1HOuvPcZhUqLsQc44dn4TaR9zWtrjmd8dTuJD4AQYlcOC9hiroNe4cnhyYA983ssAuGeugUt5d0qtD2ygGQCxmwbuaF95AIWp4QskuUtZD3gAZ8Y0wwzuIY/L9qadjau/asMZShDGcpQhjKUoQxl+D0EVucSs/Lbq55ZmStBLLbWe7GWfp55RwgusOxqqlFPHIYbBxoj3J0nVnvXj1lthNI7GGuYZAuMEv5YHYS4yNrdM313jkApdpht7Sis2BXAqlglFcPNiiIJdl24X+J8iD4JMLhJQqksxrrC7gYEvy67H+Fw9pM6K3o7fX90CLO/n7a2dtPGBgfqrqeN9a20s7OnZ7iyOhCM9bSzq9/bO2l3b1+MfMOrmGDcUbghSCBAWnkqRLA6nBqcnYeLFnBDBB+12n6qHewZB21trEBv832ttuf3XnE9oDp04RpLwoOecWWldaMuAZLdNsI9wkRW4HNvxXyhhEICR8Bglw+CqF2hWbgQbhFMaMs6O30QiNjxgAubcA8zMjyYJrxyHMUoivHwLcwOEoRtJZbgyA4F/DazUg7DDwJqCDooxrLwbsEaoQjFlYQaBCbwZcES4bZQAni1ndouC3fexaG01MXCcaFEJiJkYXTD4OVVdMf1MMKpbEelpXiMCgiG+IVGoLVrAn2PoI3StB3hUrjxjhTc2aAIdZnhuxu3NShieIZQDs1x5Vtgwv3WoWCgfOqAQEh9syuDK+H/SsGXd6WEcYK6dzg/yotzD6ChUABlJRCwIZgjILr+BS4I4IhvjGPVizIxCKFcpZ7QBkoHNAsI8bQdBiaEUQLPMNJgCMPd18TElCNCOGUjrHIAJ7sfHj58lH75y1+lR4+eePcIebKa0ApE5eWVqCoz4FH99HxItDSLu6jZGe8igda2N9fT6vJS2t3eNA3mVfnQN6s2Sf/go/tpenJCQnpF/bOWNjfW7OJnl7MvNJ7ksSYr9ulD7Hq6e/e2zx6ZmJg0/LizYtfG6uqaVzzS/kCLQlqoc3/lSj+ZtlurORssfc6L6s7OEw5m39reKvDO+KWM9R1ls5IWmmNMq1Y77ZoLBQsGAQR78Ly2tm5jEDtQyAPE0W5NY5fojd8ojTiQfn5uVt+PmNZwZbUs+In0PfBLvamcDWkql3EVXKPwQiEyg4IHg0R/GCQwIG5vbdtIU6sdiS5EW2wcUDYmT+5UF66cPwL9YGCLs1g4W6hi2twW7jEWodihzu7LqgPgMK4ToQV2I7BiuLenmoYGBmwUYzebz8LQN9Ajeexub3sHBQYHNuN4blD98k43dlgYJtWLHTtc+3q605hgYocGh/yz84jzb1DW0CdDyUj9wsio4owvdkNAY+yGALZutVV/Lwo8jUF6zk5H6HF3Z9OuGHEVhiupWA0NbMpX4ziRe1xt5TwZp4eHcIs25UPjGTvZJYJhGeMWbsQI4In2YjcJ7cdvEZSuwr+ujVNW45Jfp8+Tog0wOtCnTSckUzxRPffUJ1fWNtOLlwt2uUV8+vxF2sQYI7pgJ121m11yjGthqI0CgRsFLPM1isZ4FkafgAVaAn5WextOPTeZCPYT9deDvV3DOKc+/a/8yU/TJw8+cl+lDenjGEsozwY80XZWHDJmMUblMdVzhL7x2Kk00CqGEbtC1HzF3Mpv05iJHnDUtopccyTfb11VBtf8rDU6H3CuLKHhHK2IVjlWvPGbq+JVGn/avDqXyK55fd9gON71jR9fvWjec3lX+t9BUE2Lu6v7qzrn8PaDwFEk/Fbid4TWNPn+Hc8uuUK78ftSv406xxZM6X2Uz308ag1Fb3O4hkry0btrz+JhcXf19FooPuC90xS/m+EtOMBjpiNgJWk2Nni+zP3CiZUu057pj95HZiqJOkPbXEFCJHca+gpGac/zCszB7AZgoUdeBENowqHQ7CM8J1Ju8Z78/V79P3gSwag+zXzL+IpLVtzs9mNA8E4R8doao72nQ+m8Y0TjCOPCucpvCA7GP8YOlPWMa/Q56k2e8FF23Si42V3GWUcs0uCA9lPKpXzBAr4Nj+4ZGzy+qVz3XV0xsGLQwD3lCGOoxlL4GeLQ8FAaHR9N01MTmicn0vTEeJrUXDsu3oHdb8QxxRGlYyd17KLIO9xUN49F0S5qoOZOBuQTXD55d4l+wysCO3WD32NBCYstrPwXnllssKZn8CbUGWMHhnp20LCLmdYgLTiBxyda5lD+1JlGh4+Gd7V7WXYzq379uvKbHdLMAfDRjKM25hRX+OLg+67OL6Gd82I0ymAep760F25LcauF8QsZAjpADkRmi8juJHaGH4veWKzFLhXGf/hkDCHCCzyHphhHkaFxJblNF7cb7UdXBzfUjd/Uj0UvuNYK3lvziK58C+9dHtJehjKUoQxlKEMZylCG32vAjU24suGKOy3cmZxZgYLrknCpgqRwqndilo8P7Q7lvFG36xQUTUTSogRD2XJ8WPPuDwtwYngROMQZpzYxxY66v2wTww1zrN9dKH5wk9TT5/sOBIAqK6PwA8xB3aywGpGgMSwBhfM4htPw8LiEBgkPejY2PiUGvkuMf7sEoKHUoXt84e7t1tLuzn7a3mLF+HZaW910XFnZsOHk6PhEgs5x2t0Ll0u7+wepLoGlHaFBApwkPSu9w9UWK8Th9nGhwoo9DjM+U70xxuynzfUVuwraXF9NB/s7qjur/PfT/u628HGQcK81OT6SerqFh8tTuytrS+y6wJ3MXuIsEsQylIkoP1nxTPSZElbYx44KlF6s5MpnjUjmsHSCkhrXMJR7ZqWchFnhvVtp+iUwDUrgHRnot4JTLSUBbietCebl5UXvPECwRXmH8hRjBoJ8FpoQxjEUWVEq3MS7Cwu3EnuEF9wrhNsBFGGmq3OMShhzcH/AQZn9Fu4kERVCp+paCIRElAkIiz7QEQFNV7vpKnYrsWKaVWlhwML9FjtoqlYMk6Z2yDeiN5FqZ1e43XIa1QtlyakNJBgq1KwIksAreuOK0Q0D3pHK3Jfgi7GMK4obG3tEq7HSPdx/ZQMQAilCMCG72UKpIVnUil3DrDrFc7WucGbFhd4jaLNaHkEWpTiuulCskI68s2GI39nVGgaVMLqpfwlWFAqqmp6FSzPK4lvaMsc+9Z9x9Y9++oXqyW4L3CYgwD958iz9xc/+Mv3n/+yfp2dPX3gnAvRlZYrytus2/dZ/jhjwUEbjLgrF8fjYiPr8Sdrd2khrS4tpfWXJZ4+gSMF9UjtS88Wpz+P56O7t9Ed/8Jm/YSzZ5pvV5XCtpf5Dn6h2qaXaMAqFobavpzPNz02kn/zR5+nmzVveHXCsPru1tW0lBJGzItAttAsuBH1o1IoePRweHkh37tzygfAo8tFJoZRghSfGFQ7hF4CgUO0iYV9wq3DV9TI1hCfqPDTQk6anJtP09JSNDKSDPl69fp0W3iymza1NJQ93Ulm5FRoB0aHgQen/8Uf3060bs2l4cMB0sb7BeS8Ldg/GjjGnRXmhD33mh+hBBVkJhSuT0aGBdGNu1nnR54FrXzCsra8n3HVAZy5a6X2+kcYku5DiXnXGIIVhdHxy3O61cDnGi/3agQ1F7MRB0YNCCxyiJKMMVH7AgGG4Sze4XOojL1btDg5qLOm2ARZYOdy9Ltzimur8FG3JpcYytaXnFfWBU0XRLtd2AcuZJVa+qajBvp40NzWRxlTPXtWPeeVA8FBH+obxqW/sakY0RR1pc+Ydvq9qXO6utKcejbE9VfXV9ot0hsvCrfW0vbaSDrY37cKxQ/lW9G2X2rwTo4giYzi4cp5FJF/wPjE6YtdxUxPj/k3ZzH810TiuSVi1i+GBNjvRmMV75k27uVKEDpkTMVrQh6cmJ5q7MuyKhe4rouzQeNXeWaHHaA46TAtLq+nrh0/Sr37zZfr1l1+lpy9epm21Mwqq3r5wA8jYxdlNVrQKN9mYZuWl7q2uxQBPHxRMzBM+jwSYTfDAp7ZgzjlrpKPavpKdag4YSj/9yR+kzz75KM2KXs41n6BUZAU0Ssszfcdc0DSQ0C5qf6KVryorFLCoPBnuUYqpTdSuXqFNRKHH3KU8rJRkvKEDEYoLIfcnrqFALcqgPHBbxOa4KoQ6bfEdWCDffAVeop/5d/G+pcwIV/l8SCy+/PY7/flf8bt5z83fYwAPbwfqfv05D4qYfzff63rNmKFHOTbTQY8t6fP12rOMd6XVfc7CNJN/ZBicJqe7Snt1n59Hvja2+P4qkC6C7oofuU1y4DZapHje8s6hJcsoCdiKOih63tdz5geUvCz4iF0k0CwfoIBnooq0fOv0+i9i0DX3hr/Ik9X2GNnptxiKgy8Qj65+2KnBz4tlNA4zFoEueDIbUBS9AEX5BrxE3Wt8U2m6I2ps4H94XOV7KZgxoGKkHurvN8/YqzEaN1sYlpm3mdeRBxg3WIhzovE++AIM1CzKUB1VJnMJinV2ILCggcUinRWMxJo3+ns9Hnj3uXDFmAI/eKbxyjylxqngC5EPMBJhNOixIYT5i3kMV5HMYwOcqafnI6PD5q8nx4bT+Iie9VXTQG81DfaL91V5gwOKunrO6tK4ozpQVrRTwEG7wbeenl2kEz2rC/4TzWUn+n1Gu6j94Pm863JzM62uraedXckR4s/hK9jRw6KJ1WI+pf2NdX3LPbt14zySAy/M4qw38iAtBnCfv6H8cenVK14Hl4r9A0OpR20R7mPZjYlxoViEJN6TCA8KXPC60AOLOPjN2Ai9QAemKmhONHam8Z6xvqebg/QrdmmKvBC7ZoUH8SgsNjs6gveGF4N/7VJ+eBxg9yKLphiDoSrxv5d8L4o4Zz6gr3Ya1opg4XwY3GgRGfOJyHz0AxbAqQLmv8H5/oFkHZVHDmUoQxnKUIYylKEMZSjD7yWgwI4VR2JiUXbBRIujD8VoCG2skGZVEaudOcw7by1nh0NewUZoKi50hRlHaEOp6+3UKGxVBgr0UCzHKjGeUz47Aljtzn2v7jmI2e6ZJCywJZ6t6LhgmZyc9DZ6uwxiG/2NG+nO7dtN9z2ffPKJD3L2QdQqmzwtYKpsYLIgpPqE8JK8EwOXAbxD6YzPe+qBIgUYswIGgRifvFwROJAzEV7DxUwc5sxhhAivfIePf1Z+s5KfOqEYu33ntl0BxGoyttijJLvwlnZgAgbwj3EJlye4Xdne3hK+d41z0rGCmd0+tBGwoBTHeBJtEavvqLdxNzjg3RYImJSDqxcEJgICHYIr5bB7pbunmsbHrwwkBPBxUMOPcuGXWHUOBRMGkFBOoVBwuyrSrojflAG9gBMesKKQdAhgxrHKZmUa6agH3/ncjoJWvDJOdMFzQqY/6slKddxWmUYVec5K862tcBMEXaJItTJMQjs4BS8oF7hHmMTIEYe6hyss8qEMH4auq416+gZ484rGoCWMeLF6GwGVfKAvjD/sWiEdFQYvzk/1Q0FCAB7yMs5UHgYlVgZSXxQFGKkyPoCT77kHxmjHaBP6Fu9oD3AJHjnjBSMW6X0gNEKncO6V2/Rr4YEIvKz6x2BF+z179jQ9ffoira5uCpZel0M9qBtwUoaV0grARP60C7sQOKwc1xCkgS6J3BOg+ayIRNGBa7ePP/44ffbZp6ZLjF+ctUN78V2mW8YLynB/E/z4L6cv/+Ef/qH6/5BhYmcaBiIMPNvbezYMoejke1ZRMr6cS1ivVHq86wO3WBMaM4yzOrDiCmo1bYv2EcYzvQEvZZNXnLuC4Y8+obpqbMF4SBr6EHBzMHy46KobzxgDEfJNa8aCxgs9Z9y6e++ud7+AW+Bl18cy7shWtwQPLgKxH8eYyHdefauH0A79IsMA7aF4yuMDK1jpS5eX52pn8A4Ooh7gHnhpL9yJoEwaHYndC4xH0DY7PjCQcGA9q0WBg/KB33TapF0UgRHpU4zHk5MTHlehFXALHLh6QVmUFUO5TauCgfEXeFDe48oPRRVjLwGlDgov+hXlYggmPww/HkAIulyc0eeDFrO7w84u+mE+FBhDbJ9pgLHHMIleUM6RQYdww7esfG2cMiaovUVn9BdgpXxH3UMXuHIhXwJjDDg3nQv/+RB24PUqXcFs4yJ0r+jdHO5zFeMcV123bt2KM2QEow2oyoexDNj4jgzpO+CM97g+e/XyVXr65P/P3n822Zkk+YJfAInUOqE1UGqqukfde21J3iV3jGt8SzN+ZL6jGc1otF3eaVkaWiSQAqmRAPj/eZwnM1FdPbd7ZmdqX5xIBM45j4jw8PDwCHcP9/i6PXz4qOaATqPhJamr5oO00YvqhA/9DX7t9MzAy8wV3QPOM5Sp8MBDqivUtGVfaMe0A33wVJpOvyjf/Ij+4XwwQqivdggX9HK/jq/Ad/dKfdvpaAQzGgdfXweEvweOwvtPcu3qzvOFy8B5NhegSdqm/CHrb3XxbqkxmDqHPKQ/KatfHeXT5JXhtbPl/Jvy2b8z13+p1Jv/cbt/moKl0bc/n3rf/ysSABRfVZzByejvT1OH5WfrOrn45yH5+Tu56saff+00ffTMx3g5IaWkMnSEBtFi5cz5Q3tO6M7zsupH7R4Mih+lPIMfGZ/GxUCz1iHmhLt37tb8yHiPT1k/mFvMb/g6Bfz2m6zVbWrKmtHYVJdyMrraxDkefJk4UvEQQlQ9vBCE5qz12GhuzIs1xoa2DTzf2VvWYOYlqfdhFXkCbxlP84c/de/f7mni2fIgSe7K+W6okIZ3JfwAzzCPWaPU2jo8FJ8aPNOE8ZPVYe2AdpU/tLlSylQX2M13NQ8/FuLzac2l5nUGDwYL4XlrDsp8r72VUk55Bdeml+7Zix9aj5jPbbgwnywtLhWvVJ6+YDThpfn40ePanNHXq0L/Pmvff2/99Sx17XYelnlFPw48zXqU14k6baKB69pANMrWgPq2YAx8w+YdSZ/Ab+EP3x1wPsKJtQU8DmtX9/WN+RhvluDUHOYddZlPO6y8Snq5HefWDf1PfWQc4dQY72qOSRl9ndXLLR494tPK0YaSK1P22EAyTuM0TuM0TuM0TuM0Tr9YOh85RO47UCMcUZ5kkUuQoHizu0z4ENkOYWeDyNtZ5G9u8JQ4KmGgBBaCTxbUtbMpi2bhsex8uiAkSPL03GKbnk/O58zCUpud73lhabWtXLzcLl290ZbXLreF5dXKi8tr+Vxr8zxIVtbaSu5dunKtrV260pZWL7bVvLN68UpbXrlYSijxiAlgFu0W3ZRUFucU2IPirHb4ve1xcnkflFdCWlyw5z4lDsUmgdXusg/BjUzEI/ZRtMMNgaCEijzPu0Aqr5ngiWinXgpAwqbddQSFHm94pQwnJVBEQCAQdcHIDq4IoCmbgEQYoXAmpAmHtfPGIfP7J0p29VDK9TMuGD4Oa4fwQsoWGkE/6lNu9HbL2Ulsh7x+pIx/8sTh1k8j3O1Vm4WTYcSh+KSMphQlBFUoB/0PF6lb40rwrN9duCnBJ4IhnEHTsAvN/VIWJlP2CumjPYRMzzrUfNhNeaLgS1kENsKv3ca9L7n3E/iU24VF79hB7Rm7/hxwSYFJeEwXhwa7sa8L50mpB11W2SUE9v6u59Iou/cqhnJywZJ6vVdCYGAaaKraFoH1pP15X/vBaxwQ/ErAzTOUCdJAc54flASeRz/luZV7nnVf31bZKcezaIVxRP3qLqUnuslzaAY+0Irfwhp4Dm0Nu7y718tMrhGAp9K3q9VexrFvvv525IWxX4oY7UDLdrxTrGpHgDrhEZTaQlUIGSVcBfrCC/CBrc2NoseukE0VeY+y99LFtfbp/fvt3l0eIAtFhwx+zqtwMDyBeDAigduYNeDAK6Z4KZWvXc3v87Xz0g5MhsON1MfQkmqCJ0au4CRl60fC/eUrl9pXX33Zbty8kbHfz/3g7fEkNE95xDOr9083JPRs5Bboqa/VmL08Mk4Yt3BNceJwdWX0nZ+nu+n1H4WJArSDIsf7Dlc3JvUbjw+K75cp401goPyQ4Lw8d4CA8JLh9+LaWp33wotFCBMwUOZQuOhD9RuTcMBYoA1wrJxu2GjhjUt1dsnK6nL62M5dXmrOHumH3NvZiubQfW9D8FJtSBlASZt8nwo9OqAXDVy6dLkMEvqMYYQyiNHq8LB7HYG9wu1p06h9xY+S8UOeMOiJdwKj3SL+HDziT2iKB8kQRq46BFyjT+WZo/C2oRxhoNAaow0vivfvj8uYjG+ib3RZ8xrPFn2U7Hd5jqSRdhXjmXZq54GCkccOT6qa70KzQmtthdaNu5oH0HpyKqvnBrx511zKE4e3xpXLF9udO7fKwF/4N2aD/26A7MYkHVVwBaaB/+zuHbZnFXLrhzrbBX/DO4QsNFb1mX4U0rJ4Rr3t/87/BsUqHqgu9IdHVXgZNJs6ZXye4fDN9lbg4k3IiBx+p2933lQfU3bhEVLx1OqLPk7c722o2wVB8Sk4qs9u9CzaGr1kvIDNWJW74aYr2+TBUDWMzV7HaVJWlT3KNfaDy38pw5HPAZafpoLvJ5d/Uu3PplMcKGMo5+OC6veZeye5LvbrpST/F/IJDn+S/9WpQO5wf4TfnytydN9z/a9+jfLPpZ9eH57tWRWn1eBTyennXk/uj3AytM/ngJ8TPI2uj544U96fSz+FSTrzVhUIBPTZ80d4SaqWn72Ueam/dlqOb/g6Xq3PjOWal9M+Hi7WGIy/ePfQlpOUsoueQ6fmPGOAYTPQZDxmLZL5mWLb5oQbN25kfrtZxnfhI81nNojgExTwNtcwolofMIBYy7nvms+6HhitIXmm4gm8QGZn+trVnLVkTU1hrm/AlDHNM5CRWChNnoPDphXecoWJtOdk3IWnaZ41kKQ9cGWdi0fjPUN4X0+UhzIUJ+M/A817r6+zeMzwHmYw6nPcwEvcxztcV1bhEY8MnGXsCMxgsZ6UrLvwRXhwYDqvYXjRd3Bf3hnWQ3hm1lHWT95XP3lDuC9rQ/1o3alfrUfJGzYzgOuE74z61NzrO9hqHk7dNk1ov+fLaJw64c06mUd7GUiSfect3T1WbIzZzRzRNxJYW1tjmpPML4PxBE3UWjpwouXaxJJGWJvNzUU+CZ8fPEbhG99HY+aJgsccHnzV2jsw8D4uT2zzZ+Go82idVuMmv7VBOXV4fuaqMoqRS/K91sn4fI0JRhNrfRujurd3hfOq3hmncRqncRqncRqncRqncfoF0tsITcJqZSVdcdy513Ojf/82195FwHsbwefoIILRuwrFcbS/V+E4hMh5+uRxLcTtNL1y9WpbvXipLS6vttkICBemZtv5ySx6p+fauan51qYW2+zylTa3cjX5Sltcu94WL95oCxevt+Urt9rlm/fbnc++qs+lSzfa/MrltrDmuTy/uNbmly+1pYtX29qVm21mYbUdvY+wOJN6kt+dnypjDKFrff1FhMP1imFPQCBc2qm/srwWwWYusoHd+ZS/3MSP2+uNrQg3B215da3gX8nnLIVqBLcdu5nEcIk89Ta4YISwo54AVrHegz9Ka4pAysPasZVMQUnYoKCivCuBMdcJJpSmSxEUnO8yCKaEFOUKTzYI1eqgyCJU2aFGCUb4mYmgQ5jx7Pb2Ztq4V/0n1NFC6rq4ulyhEfTXwf5u7h2k3yJ0RBgVGsGzr9J3v/v9b+tA4KOjDyXEXLlyqV27dqXdvHmjXb16pQTQEmKrvVrahV6SJ+GolOdJhClGoDKARFDTVvf9JlgRLoVUI1TB8y4hNe8Jt9WVbuIP8245KqHQ8wQmZ5cwDPTzZwhQETg9m5cPg6NIYm0ucF+6crWeEaJgY2s7AiTjSQTmwJXiKkyCd8DAoEJIq5jQEdiU59lzEep82mctM+gVDU8QFnv4MG1hmLFLsB+k3xUM5U2UP8/wYNBuwusg8BIY0QiFPMU/4bm8CUIbDAp2ecJlKQcDI0GUwAznBPElO/7zrC6gSEAbQ+oKJTTYd28qgyBMMQk27/TdoM6dieCa9qyuXgos++3Bg0ft62++DW1tB+5zJ/RZu+lTbqfZtxV/fIhBLpb3/Xt32t988VlgmqxzC7Y2XtX5I5THZUglzO+HHvMu5TfjyK+++rLigzOqbuR5YegePXxQChwKlmEXKYVJ7fIvvE22zz7/vN3/5G7G9kQpzJ8/e9GePHlWuzVfra+nxXbA2z06Vf2wu0txcNAW5qfa55/fa//j//hfG6+oUGTo76i8PuzGZ1xwNoSwXHDvMPaJ4EcoEZ5hb8MXJs5nXMyHr12+WIYaChHjUGgNoa1eb2wUP6CkN9a78j8gBffwqO8ZNa4LzTU7nWto4E0T2ouBBA3x0KAMKoVQXq1scKQIKrGZ9OfNG9fa/bt32rXLl9tiaBa+vv/2u9r5ylgjGTN2ZgqhphAhyoRCAxs6ZDgwrnmRwPWbN1tl3Hn89Gn7/scfw+f2ygjMwFKG1PRDhkPo6XwT+uv46F3Bs5h2XKlQJpfKE46CSGK0Ymx9/Woz/aDto3BOGV8MEscVcktoltRBkRIaBh9jyw0Hz4euhAI0/+BPr9dfts1XrzPP7BY+4AVOe8onw73xle/ChCwvzaef0sYbVyuMinBg5rO93TflJfNmazdjTbjH0MFhNz5OTnxok+njiXPh1egodc+FluZTHp6Jf14LTzzY22nPnz5uO+G1G7yekvW1uvFc53D5jVdXaK2MoynKOooiHRtc3koffvHp/TLC7L7ZDu2+aG8y7ijAagzLSeATAg/fEjamnZtMPx20h4+eVDg3u5svMrhdudKWFherTjuhn4UeKQAHBRZ+SrGlfyjszC2MH/hNbYLIeKEIZQwSjnFr43Xo6VG1TXhM6mucUPuEEzNW+lkAoY80iWKPUlA9pSQL/Lxl8KxS6CZ71u/38DR63lhDj35TDHsGz8ILp3jOoIHANhhKBiNJxbNPWT/NEmVr/aW8UoimbBlPVNeQ1V3KSIrpzEX49KC0lbw/ZKUqvmd19Wd66vf/9BlflPNnjBj+/cz1/OufgeUs/Hj42efOGoDOXv9pPgHvTBrgOwtnvuTjzLUzz/WGjD7rKX37c/n0/ap6lCsVHKdl5KEqqf7yHe5llNb5/UAzo7GQgnRP5dHv3v70W/KgZO7P9WfVXdWO8ln45FTV8yidPnsGf0meNd8XPMZw/hWkozI+KivfvRZQ6tN77lvP1Jom/M+6U8hPZYEZDQrTuJ/xqD1w0AtO25Mp2imK4cW8rX0gMDfPZG1SHtaL4cOXr4ZHORtrrcaOItC9tYZ1CkOJ79ZljAE8gW0uePjwYXv6/Flbf73etnZ4JmeMZ13GEIInC6s1m/KWs47E71cyj89OZY75YA35rp0LzzsI/3ofXm1teZC1EL5hTQqH1qk2fmgnePAH1/vGma68t0nHPeOyj0lzVtZ0meMKvzASfPXNOdZS+gR/obTnaci4wevRfIVCPhQ/rDOW0FWy6+rY2thsrzLn2sihZPgrD96sxcqLNzhFi3ipNZ75dHlltWSBpfDQ2ayf5m3oyqc13tVr19onn3xanrHWzvrJOosRwFkh1quLS8vtSub+1YsX62B4h7tfyhy+lt/WoItZT7iuDmFe0YDNOxVCMetT4aesXXcDk8+j4M45VWjGGtqczaCzZS2a72U0yfWD4NOmk43wdN498FNnhYXHmvfIRearlSXekQzoaJJhJeu/PBuKq37oBnTGj+Az5FcbyrJO6gav0DxaTbs7zaLd9E/6pXh46uqeT1MVFo0nJjzxQnSmyuystX3H6WLoeHHRhgthTG8AITCM0ziN0ziN0ziN0ziN0zj9QokwIpdAmMUuQYFQUbuqRrtHeT7cFtbq00/qsGQChmfct3OYEEY4uXf3Xvvbv/3b9quvvqrwVzwSKIMZTwgVdmILCfDpZ5+1L/7mbyp/lu92iTvE+crFCBWXLtZCmvK8lOIRiAhRlDsEKbueKSntVn746FH77rvv2vfff18HLxP+HjkXIJ9vdnpYqBIedve64Ja2EcR8J2xzWa+yKXXzLAGUUppinoLmZAdsKVMIYQ4yXyoc/MM//mOFDbKL+viIULpXZXuOkN89BM7XNYrVjdd9V59dX2Iu912zfSdVKYMIdkmnoUn6DjMKFwKmHVmeoRjouOgeJuB3XciFa9cZN64VjBTrdq5/8cUX7de//nVg/bJ2sxMsufn3Q5nT5gutdjbrl8/z7JWrV6ou5YND3RRYaEDIIoqsLpzakUxtQCF7qtABDymUoARWgrCQAsMuZ20edrSV8otwlUSQk1zrArVyO9494/kynKR/vA8HlILq1F92VGo3XKoHTAAh7A6Csk/lFoBJnumCX9+tqd3aajczYXz0WCXv9ue7sm3Af++rDrvvdqvbUdnDIHT68q52wYl+1x5tozQsWkzb7fD0PjwyUGjj0FbCJrjB6pmeex9QfqBffWH8UiowtNhRijaFyqDosQOSEC6MAQOB8WKHPdi9U7s1tS80IX55KRyCc0rcod+MSweV212q2ygv9IE449pNAHed3KwP0YywctrN6AMnaIFxgbJGLGx1Uxy/fy/E3Yfk49Sx0v7xH7+qw9mdO4KGKPQpiI2jra03ZQhjmNRF2sDQppyF+Znwlc+L7tErzzH38SnZuT6UIPpEm4edkpRQh4fC9vTxi56cXfLpp5+m3KnAlb5OXxrDvEd2doZQUp1fel85jK9wdf3apfDMmxlPl4uu0L/3jD1wUO44l6iMEvmrECfwh+6S7KyEa2N4JWMZ/aA5/edgde2gaOreR11JVO/nzxjAN9TL6Cl8VaeFHqYN7h8/flSGZOOoFE+BXc1VjnGXMimZ9OfkJMNe3zVLwWOM4E1lMAwfXg9PpoyzU9fz6Fs54GXMOHeeUqWPvU7bPRwK+qI4cT4HBQ76hWOGH2UxasHLCV2Ncv4VjcGzMaJtxr5PShnvvFx3ztSrMqyBxfzWPSM6z3GYbBVaqe9QHhTyPG6UBWb3GA/Lo2Wk1Bt4iWz8yhpXn0n6QB3go4DTZnzAGBGm0hjoZw4pv8NgbA7GEjzAjuB27l3g7d6H6vLejz/+WPOb1y5fuTzyblotmNBVP1/nWc2TvKxcN/aF1QPPwKsqBVyKMLDiKfrQvND7voewAm/3XuxeahK0eQe9y2ABs/voAi93v/LQvhF+Spk9wp3nhwx1wzvKBCv6QGuUmZXT1z7xxMrBi88ysGSMegftF0yjVHAFHm0a+qjX3+sd+tP3Aa6a1wA0SidtqUxpLfd2Sb1tXUN+5vLo+iiP/s6WA84qZ7jm72e+n6T+6L85KftfTB9V2X/U/0Pl/53X/83ppJH6IPm0K/5D0kc4/xfq1q9FV0mDJwP6MWd2z1trzb5+UyZ+OhSnBmNsoEHv5eHTfJJOv3+E9vxQZp/3utet8YEP4gmU9z4ZT3hQeh5MvEfwERsa8JEXz1/UvKwtJ+uaIWdu6N4U3bMDbxzWysbxMHaVbZ1l/JUH6oin1DjO71rD5BpDB69HPMXcJRmv1pSyjVZ4nXFtHgTvybiEp9FaZBhTkvHdcWEd0O/haWXEdjG/1WfutUFC2/WCufVa8EMucdB7eYekf/rYT8Ej+MGHv+Dj1tTDPCPUl/VNGawj4yjP/Mjj15zmHvln6AtrCWtsss6dO7crHPDNGzcyP1+rzQaeV662qxPOBl7X53Oyy2BgNm/g3fo++A188G1+snEEjs3N4PY+/MG3/i0emjr0Vc2llXtbi0ZTD7qUyEO1pkyGE31eeM87+pPsgkf3g+NTZr6D1RpX3cWXc80L3kXK1mzaWGvbyt3LxG80pG9Oufc4jdM4jdM4jdM4jdM4jdN/cOqhl3g8jIQ8C+bRdcozu0yF0+FVINTN5cuX2vzCfC2QS6myuVW74Xhj8MC4d//T9tkXX7bb9+63azduVb567Ua7fPV6u3T5aoXIupzs+8qq3VSLEfKEfaFMP2hcyC3ueQT0kEz7pRx9s7NTmaBDEWTBT9H75OmT9vzF87az63yOnfby5fO+W5bnhJ3jR4wkuyn/uBS/tfM/7VK2eggbFCgEPwt+u7sIQXZBdYFhJKKWEDERoWUuwtDlOgPlXtp46dLFEhBgjZKL4rqU4nmxYt2nXEYRbRBeh0LbswSKOnBxJHwMQoTnB4UN/FJWEvQIH3BOseM6YbGE73QWhTVFqvj2V6/0Q4CFwWF0+srZD1991T7/7NMKQyNM18OHP1afqWNm5kJ5jzir4bM8w1giMX4RhNVJyew6IwyhqYTktGMQUktojWAJl96R4NJ9imUGIkK4tlDWMXwR0LzuHYrmQVlIGIPrMhqkjbJyCE9d6Orv2mHJ+KUP7epbWFhKv63k3lQp6bryuisQQFmCH8BSdi7X9153301choW8W7vfSlAbKac8691k+PI8BQi4el9l/GhIHqSsZhTRZgpQygY7ur1bigBhGgJrPZtyPK98eDnb1hKQIzAKqUTxMRh53B/g1ffqLiNL7pUXQ/rqRKjPe+iYxwqcMC4pm/cCD4znz1/UGFKunYKUs75X29IuCZ6rb/MewV/4tcuhd9d5iPCIEFpLCKJShid1Zfu5ZiconsGYSEhWF0WF8FQOWTcmjfGOdzvTz7ej4w/FBy5dvtj+4R9+3W7dvtVm52aLfspAEsHf2GeM5Gmj36VS0qQLeJOsri62v/nii9Dz3TIOdcVBDydlB6nx7/mu/IczRhbGIcoqBgbjiYHjaik0KDI8V4eGJzMswWHt9E8ZEnpTP9yD33i8dcOZSDfLe4OCnEHj+dOnhfvNLYd8U1xPljKHjqfTEUPa+cLf/PxMxvKVMmraAYpHg4ECRGiyOhcodKYt6K/4DcVGGjAZfAKIIeLmza4k481DMWJcbW5ttgcPH1Y/6ANwq9e7Rgl6gp90fO6JQ36hPDPWVleqPWirwoqEN+uPOqx2oxuenIGirLya36HnQKJ8NCShUUqbrgDqRjwGEoYN9MdoZ/drGRCCo/LIA4e+Cl70j+z3VODSx0tLiylnULJ0Q5J5ggHInKGf0Le+RrunB6SP1L8pvw6iZ0BJhq/V1eVcDz5rnPXzWhgD0T0eXEqkvFfwVNt8B2eHDQ762R3hSRfCMw/Fj98dhepK+8KHKfS8V5wp7znTo8ZhfppDdInzWvSjZzcz1n784YfQ34vCC7oA68XMu1PTsyngfNGAfjDn8OzBi+CfcYyhtAxOo74IAopXoE/0xfhmnOEtxQsCg9BbZSQJHvEC172dV2vswnfx7KQ+54WX17gozNT1IQ20pQy5nk02foYxWahI4eZFZYNPn8mDEaS+h6cwAg+KuEEZ55535JOzTFIWvFYGOFgC61kYhlztS/v7/cCbz44v/GLU7sqj+WHUxnok6fT6aTrB9ygNz5Shxd/o8ZPXToutdPr8T278OyUwdWBGddVHXR2ls/eHfDb99PefS6fvnmLIKDpNP8Fc5dGo+5Pvf5r/NUmNH9f6059D0q/Fc5M6fXVvD/OncWf8dJ7c4and9zU2knPNnGNM1SYN9Icek2s90f/1ZpRb4ZBqFJ18ognjpBTPPEDC563RGeYdaE757zp+1MeCfuyhlra2e6jL7awF/RZCdz98Yz9zs3MmfAq5h+fhg3ibDRQHuX500ENWMWJ0T8i+2QAv8R2IxT4DKdx0j+T3ZWy1WYABpvhyHjUH4pXmA5/GLj5hfisDVJ4bxqpPba46pOCKNzYchPPm3plxnsqtwc1T1g4vMncPxgO8wkYv2foIbvJix9HofXXpI31m7c8Y4T1rymE9an0FxxViOPBbp/s0rznzi+GDp4iNBcJc9k1j6Zv8Ztjm5cezc2mxG16UU4YinjzzQlMJPdU31aC3ob9rHZ3nauNL2omOtGt3t5/vZy3jzERhbNEi71p0tsBDJWszXuswKFuzVciytHvgfa6rZ8DFCe3k2eF565fa7DALFuGywquTwWutYW6Go7xW8xUY9Q+vbOvgwfhSc5B1WL5/SH/12WScxmmcxmmcxmmcxmmcxukXSEJmvY2wI1TIhfMf2vTkRJufjfCQBe9EBDPhYVYt4BcW+rkWWexyTScYUFC+yWL85esIH6822nGbaAurl9utO5+32/e/aLc++aJdv/dZu3LzXlu7fKPNLV1sUzOLWXnPtIO359rG1l579PRl++O3P7b/9tuv2//nf/19+//+r79pv/nd1+2xUDpPX7THT5+3R0+ethfrr8oYI7yNw9At1PcO9kvRythxQTiYydb2D960t8cHWcTzLBB3105mcXr36z271yv0QATBt4Qvq/eIAwRUYRC4vK9dulQeLBWCiYBg91yEI2G8CMEf3p+L4DIfoedSu84AdP1aW1lbizAw2/b3jyps1+bmdmCLAHlEaU5w6eF/LP8nJykI51P1ROplFCEkd6U+wwdhQq5diCWcfqjQARSEXXn5rvphdnqqQiKsriy1q1fsZFtrly5GGMvva1cut/t3brVffflF++rzT9udmzcqjM325uv27bffBAfbxOsIaHPt1q3r7ZNP77d79+6kX+faweF+KVH3gze7qhlHKOGEByOkUjh3LwPKQOdydIOOTBgjWJbAmnulsEv/UKjCNeUqARLteI9BAV4ovEvszzMEZ8YHRhVGs+FdQtQgyLkGv5vb2xV+4EIEU+77zsDxvnAE74I3caTh+ZwQRA7ZzydlfNCe/ufFkZzPlmcYdbwv5BahM6JgZd+UKRM8wVp9lexa4WGix5umaOjGt+7xxKihYYTwfohoNxxpX4XYqbIDQ/12SHt/loEBDdbO+rTXMxQuXVjvuDAGCK8ETII7YZSSwm/vLS/Z8bjc5mbFgV4IfK09fvy0/fjjgyZUFfgoMfQVQVpTqk3vIsimTZQuBNbJlEnRe+vmtdDYpfCJjLM9XlEv24tnT0rpa+c/OClIKJop9+/evVeGREoIQjtDZu1uX1+vvjPm9GUPrZIatSX858q1K+2rv/11haiYSFnbGbcMepQblPqHR8a3dvdzYRgWjBO7UBllPv/i0zLmoNHu5ebg2idF04yj+rPqG33CLWMV/jc3G3pfmW2f3L9doa2EfxI6zG5b53U40NXOfHV6t4T6TgIFizIpru/aJXrjRnjnchNmSSiyZ0+fVPu33uy1kF31s370/of0TTDRpqvvzrfVpfkysly5eDG8eKZivjOMPM/7rwPLzpvwr/CMXndvy2A4EzINKA7ev5sxLcyYcU15gac4IP+HH38Mn9pM2zvcRUvaoKTeFRnb+v58zQUriwvtcmjg6sW14KiH1BPi48ULeHnaXr3eCf2+L0UJwy8+9/aYQqfvPAbnQKt2xlLSOAicdwx8wYXwYYxYL54/b4ehjzokPjQSDJcSTFiuQfmm/xnEFhfnmzOT5tNW4dkYgHZ2dzJ/PK1zXng3BSv5o0wNnU2YE7oByfw2ZCHBZqed+TPdrl+93C6Hj4Yympj7Qm5tvF5v+7vbGRsZzwwbPGOUig6q9I67gjNlMbQszc+2WylrYWayvU8ZR5mrtkMHG+svSvGoLHXohICQd42fwJg/45Cyf9jta3xtvn7dHjz4sa2/fFGhMdWNl66uXWxXr11vN+/cafc/+bRdvHwlOJ+s+XKbMjJ00vsk8314DnwYd/qlDO/pE3zM7nKGkFKU5Q/vMk+W51Zo3tgxZgeDXBlI0k68D8Eo3/UyCOReIaW6q19zD082JwwK4fpM7oribgCmlDQmq8AhKetMAjt+91Mjydn80b3wXko580cfp9IIrtR1mrsStvj8CDa/PVftGqXOP6rZ/q/vPs2HaLPG1Mkz+fTqkCv1Hyfv+5JcPGX4G/2uJ0af/1FJ/QVXfSuucCZLBWF9/vdzUrX7J9e1KbmPnp5P0dSvy6GE/t2zZ96Rh/dO3h89U8/9m1KgqH8FeH2Xe6uHtocVoBn30u8MnGjE2sRGH+GOfK8xkb+iqaKvKihzgDl9CD0X+s+Yl103RqtORdf/vYxQa+rA9zNhjDAjwwbatiO/DMbhqQwOrhnfDNDO0bocfnTt+pVSvJsLbDB6+eJZ+NLr2lhk08Ne8q7vyXs2GzGSZC798DbjP2vC/Z3t8KL1zGmZx2vuP6g5DtcoONM+ho3uSdMzvmb9auPSW3zk8ChlJueZICTjk8zhTIyp9iE4sDmLUdk9bbNQMbf5zuA8GGIYp8vAkvE9Jaxv+J5hCjOn+CUDHGf9b137pta+W1s7bXt7J/NoZIO9rFnD0rvn7WwZHYxjm1tsxqgD23nJZi1qbVeHpWeuEuq188HO/3yXyQ02pAjlKrSr3jHP2xQlnJYNVbV2yTV8TH1CvnqesWVheaEtriy2eWGwModcyLwt1C9eO53+nc9cvLgsFFfmzeDLPLwT+aLIKnPb+fPOkcv68APPxaw9Nns732U+XnauY4UVy32Qmf9Ct9Zszs4q5GlT2mPtj4/1eaJ7P8M1mrKWmMlcP5v5cjby4vRs1s4zrqesZBsWGH1s8jFW8HZr4vfpW50jXNfhwVHbC9zWoe8siAKvNc3AncdpnMZpnMZpnMZpnMZpnP7DE+GMYnYIi0EpSqFZO6Km+4407uR2Clk4E/hqd9TaWluJwGVXJyXK9z98337/hz+07777vm1ub5ZwxABhR6pd43ZOf/fdD+0Pf/y6/e53v2///M//3P5b8j//82/qt+vffPtde/jwUXmGMGIwZpTXxUgxEwBKGLFTWNiY2p21sloKfAcZX2eoWFku5TKFIPd1zxBG7Com6FSIn9fi8+5W+2v3UimIIqSlvdpmR5cd/BV/N9LpoIxZTVkEHcrSP/z+j+2Pf/xj7Uwn8A4u45RZhGS7je1cUy+jh2fg13OEVwKEcofDDynESsEZOIiZFLCExLcRJN07SSnbTjaC1JUrV+ugTrvMKcq0gYIJrJcuXizXfopqwjBPmhcvnrfHT57U7mqCqrA5nrFLnncI+N7s7BTuwU04gse1i2sR4iYjiG2nr/tZKOXdkHqqDfmNLnz6LRaz0EgE9NqdHLhK0ZQ2SQOchE3053sqq/opA9Ci62WIiZBcnhZJ8EIhUUaHJO/ZJT2ETYL78hjJgx3nPVxV7eoLvGhafxPgyyDjwVSYanvdEYolfdWV965FjMxzQ/ZbG9HU6W5lYSUIwvS5+tCzumr0TmDw3KCYA3dXiqQdqRteSnGSd8FCAPV81V246t4lPj03wAFXPguGajvF74heg3uxn0vgDk1TQMOnMBOPHvcwT0WTgakr8wYcnCuDhQaAkxBslzpvCuHb8AOweF84n37Q/07VC1Z1C5nw6Weftvv379X4gyc7UtWN9oawR+qSnE9zfoLwPtNu3b5RNM37Bc0Yp3jAq/I8eVXj13sUx/V6wUywbhmfF9vnX3xeZzToOx4EdttTuNs9SgGMLoZ6Je1n9Bz6Zj504uyQ27du1w7PosOMBWMCj0NvlFm9j0Y7LFNX9WHgXVycKw8Y3nbGjnb2w+VfVxl4AryiEZ/uS0AacO98iQqZNyqD94B3ezte1I5+4TY83+kPrTDQdSWvsuze7F5k16s8ShBtgT8eMBsbPMTepr6qPqn3faftrrjRNvPB4OlR5yflsw4EDvxVVnjhq7RN2cqoUI15j5IYHD3lurZRkmWcUMYoDw/nPYI+GIQdou+MlvWX/VyeUoB5L23r5aXAGlf9GqU3WqMQZCCssHsU+nAVPDHCUVhpu74p4wD8BL6Os7CdCTicKJhqXkmf46cMN+qD5zISpEwKMuMCEIEm90c8S85V7a6xF1jgjCffzRvXq43GRnkzpqyBDruxm+J0xBtHbZSrfeGv+PrQJzXGlZ/rdg93/ihM4mSNdeEs7967V15bt27frrEHMqFX1MsoC/ziUflSho2CXGIowIPCX3KfQdOYBZt509grXpx+kl1XVu9r+VSZ5rM66kwKJxx9OXN9uOQv12X9o2wen/iMjBY+yumTAYaucO7tkQoGYzP9Sak34Kp2W0/zMDn1QuljpxvwBvjhXlEdnj6eqp4z2bWhTs/mlbyLvof+6+V0vCSPfkO1tg7v13gtuE/bf5LPXJOGz//IBORT+jhNaGpIf3r359LPPPUzl07aOHycbX/9/++f1HOah7rPfAbuwkvl3t9gNHfXYx1p6dvM8VmTDCEwzRkD/SgH7XneOsP8N9C68eyz6Ey54Q9Fa1V4h0PyG8/oO/7dP01hj3VvGEPep/zHhy6uZm66er3WsnimMe1cCl6Nxj6luVRwpgz8UYucr4RnGSveoyjv/Bnb6h6x+BEPBmO0ui1Z3e6VEj5tth4jMyhjGBuug4dMYVNH8aUUUONm4PtJ6hnCSrn2PuXCrWf7WDbeegso4I+O3hXeAakuvNZc/DTrlm+++bZ9/c037Ycff6i5ufhojdeJ6sv9vZG8wGs1vJ+R2DqkPFlHMoQ5waeMP/ot5KSQwzz4rIu2GalzjTxgTW0OUNdB8O63/kE/4C8PmmQ8C3+Cs6It/CL4h9DOU9J2MGY+sulLWe6VoWWGF+X56gtG7cFr3XvuKR/+Ch/pX72rL81ZvV/7ekL9ZVTOZ33PnK98PHW451r3Yhnx0pQz8F5RBqwVGebA1s/H6gbDopXML9YxvCnhjJFE0q6+EhuncRqncRqncRqncRqncfoFUg8X0gWjrLuzyO1nMTjEldLIgnphZHCgQGJ8GA6KdeiguLyW2c9frLc/fv1t+/0f/9ge2eWcRe/m1k57+Ohpe/DgYXvw44P27dfftK9zX/4m33/4/vv2+NGjimFfIUyy2OfOXyFLCIXv7WR/X54SdjGDSeiZpaWFtray3C5dXGmX1iJYrS63a9cuV1gcIWDm5nqMW7vJhcCiLCSYUPhQFFmYO9dgEFTtbhMax+KeYlk4kkGAI1QRxijZHcBIMn71eqP99ne/b7/97e/b48dPStHP84AA4l2eJM4yGARjQm4X9OF2usqxi0tIJ+WVEJz7HvGU/z1fQnPwUX3kTj3zoYQOysoKe3b1WluNYEm4c/aFHfMESQo+IbfE0ydeCs/ykHI8+LYT3w5EeBQPmWGJQEOoo1R2xoF64JCimlKUwEzpSPAiJFHgErjhDJyl8Ms76GVluQu7BD3CKYGot78nQlIXEvshngAcwqFIFEfKhL86YyG0ICnDva7o7EYMQiiYGA8G5Zya9KcqKZwJdEW7aaPf3gWD5zxPKKbU8nuoo4wV/gK/a35XeXmeko3xsITN9CcaGmAfYO0iveZ34dwzJdTnfvVrMpyq1LWuEKHc7krqejbXCk8jwRquPAueDmdXaKosj1dShvcJ2zy97NLn7YV+COplpHj2vG2/6ecLUUIoQNsUUbDCUS5QdPBCoKi/f/deGd0I0ryxXodOlGOXPuOUsiglGIsYLHmO3Lhxs/ADJvU5M6i8R0JnKvQOnPOysvt/bW2pDCvXb9yo8TYI+bxGGCIpIdCoturTAQ8g12bxxL/68svaKUv4p8AXksp5FIyajC2UUeo9yd5N/1Pc2+FK2c5gyLiKb4DVuBJ+6PGjx6VgQT9lHAnN9nKEKAos6Xptx4eE0QCjUCI8WHh/UETp90J2ku/GdilX9WGuGbsU60Lm8YIxhngPiBk/4ICyhfKrdvCn3foMHMVHkpWztLhQvE8Z2gFP2rKe9xlIdnf7GRjqQxuFx3wfxqHrXSE1UcZQ5eE5QnXhjd5lGFEepRFFNRiUAYAOWx8TylYmWBkw8T0GkotrF2tceg+di4fPgGaXL9qukFq5V0oyuUpThfM9engthmZlUbrhlYwPjFjojAIJNihsgpb0vd3Z+UIZnr4BKLjshlXePKPS6moTUlLZOhQNVni19B0DzFB/wBllMI6uKSv0r886zhbL48rhx+YyHjLC1sjmuTKQpI5hTFdbR2Xh5/g8HjPMw+ZgPLfanDHNeANvNXdkbmFAMbdcDO1cq/j218tYzcAuHCGe1w1p5hOGVHjp9Ved6R8MCc2id/wC38Nju2GwG2i9j/eWgq1g7rnopvLQU2dS7hfV57OSj1Ee3q/fSQVT6j1rJMH79K/P2lSQ73VGzehe8cK0w7sSvmZcDwq/MpjkEy5lfGrIxqlr8HFqKKliql+GXOWfyf16/xySb3pjaFeVNdDvqNBeVi9vMKb3G6NP6cz3of7KHz30758GPJyk0e/6+Om9j9K/eDPp7P0RbUjVxqHNw6V8OdPsM1///dOo7p/iPb1ZY1//6scaU3kW3Z2sMUKb5m5j1Pqk1nEpBo1NTXbPUDzAu8am5z2L35/Qc94xDsoQaOt9JbjpucZK0fzomueUWeO0v6cO8OKRPPfwcZtFrPPV47wn4bKM/76W0Tc8NS7U2l84JteUN52xsph3KyRU5gJ8zlpIw3jFMQ5oh/EkXKm5oso1DvOpZHytNjHJ4WnWmIzSwnfivdYupYDPu5T5pXg/GctgtIGjr6PwqlpDajvUjJLQWrxxrCELj7lvzmL0EBLyhx9+aDxpnz55Wgr6Muqkz5TFQ8Q8gu/7ZHTnQVKfu/3MNTyxnknGK601rA3MsbLr3WDiEHyeeXk3ODYnMQaUsWDEuyqfoQGeK2/LuNONqBWaDb0FB+bPMuLkGloZzo854aF5UlvIONYd2uCa+YzBAu76mO704h19bs7Sjz71Wf2u9W03KOsLn8Uz8dDQhH7sniXWT4Ev2acQn+hCRkO1CWDUTnwd/9ZvQq2ZY4pm0k9oNCCNDSTjNE7jNE7jNE7jNE7j9MslIbWEdRFK5UIWzueEDnl/3ITc6saK91k4TzYHCdqZ+tVXX7ZPPv2s3b57r924cavduHW3rV6+2s5PzbRnrzbbH3943L758Un78el6+/7Jy/b/+8N37etvfmhPHjxsTx4+bOtPn7c3rzfb2wgKkxEmlxcW2vXLl9v927fa55/cb7/+m8/br/7m03b/zo1298bVdvfmtfb5/dv5vNquX1ppNy6vtMsr8215frJdXJptq4sR+qZahD6hRhbb2sWlLNwpiz405xFcurSaz6WIA5RjlPgU7HYydcGJtEC87MIKITSXCHLJwjQcjYQXC3cKtoNDyqaj9vDh0whZj9rz568ipDhQ187eubZ68Uq7eOlahMO5du68sCYR5s45sPx83ieo2eEqxjCvnPk2mecmCMtCv0TwIbRUygf4Tn93gcYNwguF5aDMm5+ZbsdHh23j1Xpbf/G8HUXgnZudrvBAjEr7Qs48fNC+/sPv2uP0w8GBcEQT7eLF5Xb7Tt8pT7B+lGeePH5cykDCFAWrWMkEfsKeA4IJO4wjn3z6acVWJuSXUB/8EYSV5fDLvot/oowgwmTBM8UoJdRBhEMKu/JSIZxRAkbwKkVzmtjDVnSBt3b3p1xCoQQn+kmfEBzLA4JiKzk/Ru8X+uqesFqMV3a7OT+GoNkF0a4sBNOF3B/CYyhTGBjlENXoHgh0BFUJ/IMhjJCvLwjuhDtCq1zCKrgqd+F+EGpLqA9OlOl3KUJSdgmr+atdk3mfMMlzgWFh5w0jUFdoe06mcCFk1s7E3PNs7UiMoKneimEd+GZn5yLkTkdA3yvFwI8PHkVw3iwhXBieMgwFDjjVZMqIMpDk91EEeUrse3fvlDeIMHsf3h1HoH1T4X4cmH6wz2iDcUy0/YyNqeD4+o2b7eatW2U8Jaw7VP3lS2GunpcyXeiRNHQ0xtBI8HphthS7v/rbvw1PuV19sPlmuz13Zspzobmep77N6nd4g4OOz943QsV9cv9O+9Wvf1XKAMocCmReT8I2MRAyChwGxpM+0vYPXfFA0J+aPN8uX1xpn4YPrawsVX8zOArZRMnRQ3RRXhmOwVb/V9+FbBNO4+bNWxlTd4K3tdx4n7ZvtudPn2RcvihlBXqikBAmRB/7jT7AYwxSZq2trNRZQsa35/Tz5gZ8M7Jsp+/6e3nlJAEnzSpYhBfE965edR6RsHOThQsKk+fPn5WnRinO8vcuBalz1JJQoA/XMg+kLPUvzs+1lSXhsBba/OxM4Ws/POTFy9cVTtCB+RRoQWfaRKkDGedDC9PtfYCscRrcUK703cPhX0v9wHeGMGNRmJCnzwLby43QcMgj/cJAkh7K97yvgYGLKpURfzCOUK6J1T6ZOUpdwrGthzZfZi7qdJYxODnT3gdmUTyO3oVHhB+fO89wF9znHaEHpy+cb/NzM5nnVsMnplIvRc5Re7O1UcZACjJnosBPwZQvOBJ4hMcC44WUJbTWXHgNA4a5TZityfTHu8P9tr+z1Q733rR3R/vpLPhNe4TKyXdtU67yhDaDS7ivTQEZx86Pws95BV0qvr+UuvCU920vNCkE5YNHT9p3P/zYdvYOgpPFdvf+J+3KVUaS+cw9lKUA7efk+Gr8dV4aOIIfPFKLGL14hr3I2MOLhbJE/zVf5r3Og5WHCOtSJTSM9+B9NT5zRz57vxsLBt7Y+aNcRozkwegodeMBXoweUwqYR2XgmfioXDv1faa/ax5PW8FXmZK4eEYfMCc8OW0vJe5IGXia+8YQsHhmyB2mgccHf8mnSuzR72R1lhdOvhePSCql+dBeHTu0L/dPcj0/Ksvn8H1UzpBPkPnvnnp7e8Ir+28jcrjnb/heOWO24DuBcbgnDd9Pr3VqH+5//Hsoopos+z7KP01V7Sj/b5ZGFfvov0efEhqszOjbw9OhO/MQ2q6NL/nkQV2hmEKbw0YZtIT/zYZnXQjf8by+Ls/Y0E6F50xZQ8hV76FrdIwWCpCT+oE4og9/A73gLXmyz+XozYYRBsajrGczRt45G6WvaRmxy8sWn8+aD3+fynfhdJfDX69fzXp2daXWmOdTtpC7wg/ey3r99s0bdd98JQQsA7BzTMBWRo/M5zZR8fKmYA9wFVZL+eYTGwlu37zZ7jrA3KaEPHsxfE1YycsX16rcpfBRXp0zk5OVp4LvsNOsd9+eOTPFWlJoU0bV6qHiI9YlewdCsfICdBbhYfjYXtvaZETfajvb3iPn5L3gW8inrY3t8PvMtcmMIdZBE1mjXMAz0t9FBhAP/8GbVOun4qnBfX7rt2EzAgOGDT3WwbVGw6fQQnVjX69aH/OQtZHsu+8ftu9/eNKeRq7YDHyHb5XICCE0l/Wm9ZxzSWzgYnSarA0wYHFe1Pqrl5njw7tfPM2afT1wHWadvpj1uPNQhFllrEv/Q1QIgFHDnGWeYZhi1GCEN+eYY7uRBJ1mZGZe0uR0deq3ns8cfSHXJ0KX5210Os56PmuGyF/OI6l1MfBHGZ2Zb9Em3nl8FP58FB4a/MOhO5kNisOM0ziN0ziN0ziN0ziN0zj9Iqm7lUfszcKVAF9KCtqfLJ4J+j08B6GnlVfCres3S/ARQomgJ3QRJSylMYXU683NUsSuv97MAv9N23pjR1UW+hFgKDUoIXgXXL92rd25fbt9+skn7YsvvmhffP55KSbr8PO7d9stwtf1a3nuSj6vtsuX1tryMiXdUimyCH4+Lex5Q/gtHi7FplAaVuTaYQe8sFvlBp6Vfd+BFUFc+wiWcgQ3wilBhoIDHrSHkpngSYko133Kj5ROoKW4d8i8kGSUf8oQw/jSpcvt1q3b9Ul4YQDwfN9Z5uBLB5wTLuxcFQPeAcVdsOoC7iBV9B3cYCdYDwoWSp1hZ55+Iuzw4LAjyyGY2jCERyOMEJyePHlc3gPCnVFgap9QYkIb2FXGo+bZ82cRql7X+wTc1dW18kJQruuUxcI1Xb9+o3bZE6hqN9hhD6/jbAEGFYp5uKUMt3NOmxxGSWks5JM0hNfqwrmwWITMvoNO/VIpkiMUU2i5T6galFL6goC5ttaNOEO5hb/0lXfRJzzpG30Fo8q2s9D3Kr/uU4BR6uUiAW4k/Or7QXnhkwDnHUq04YBMfdBhD2wpt8OXgvJPmZ63486n5yg84At+VFi7otNufU6o55Gjn+24Y/ywExDdwBW47PwUVkh5lBzO2ShF4WhXojq02TNgNK5df/rkWasdk0+fVnmeg1dl1u7K1FdCauEB8C3lTFaIths3rpexjLTLWMDYwPBweLif/ss4OJFoP4SeVtvdjF8eUhRGzg559PhxhXbroRSOahd/RzXqVH8rPnIpdd2+c7cOl83N9ia0wxNAKC87NNGG8E7Gq52h4ETLxs/du3fy7q3Q7Er1gZ3/PMbAWufp7I/Oskl9+oxiS/3OM4FD4+wTBtpf/7p9+eXftPmMabHSjSeeDcYN41MZqTQ1qdNHz/gPBZOD2fE2O2P1NeOMkB68YIwFdDLwWa33HTylHMinUIYO2RXWjHICPfM4GHaiCk3RvVV6Rs/FNwIDvqbP0IhwSwyZYtKrBy3xzuCFou8yUgrvQSkyLFzKdiyX8iI06UV8RKgmhs8eqmuicPsq/EDfOCxe/caXPtNHgzKwxpwyUxu+a0cxjwY7mHnJ4C36QHk8bHgSvtnZVkzGH4wELu3M2NPnALVDdXZ2snh6D/PIoNFjuiuLQdHZKluUS5QvH6qwTutg1PK0VwYY/qONeJb2lcddXmFsxPd4IFFeHabvtQlMBZ+CRp+l1s1FfKTzXd422jdflfQwXSkrbSz+XEiHlVF5ydoGV8rpOderTJ4tc72Ngd8hyeiVgdTYlhgE0LY+Lq+ewIxvGJj45lLxtwAA//RJREFUIkPUfGDC04wb/Kx4U8aAivQpTx5jUF/y9OIZKXQMmPAeu8wHYzWAiyfqk6RS7I9yWlHvDGOkUjXytE2VAwujdHksyfk9GBLcP5vydF2rZ5K7wflUjVZ15q9gyPgs+q1xEbykvUN2b5gfelJmb38Z7zJ2ujfJkBlL+vzR82AsOVN32qpM+bTebrQdrg/YOGnHqJ1DGwpfQ/Z39veZnP/65797Oov/4XuHffT1JLl09umf/urp566dpgE7QxraeNLu/mv0+e+YBhBGVZ3W/HHd+tG/3o8Tobs+/+OdcISnSNbPxmZfE3SaG/ig9Rc6rvnDnDJqZ9HMGRo29mrjQ3gIoz9Y1K9udNg/C6LANKKvlItOZd/RWR6r+1pzSqvdS3fgMejbdZ5y+K21tTW/e4yGxo228eqoQ7hHynRel/hTjY3cd898YV1mg4X5w7pfvTxAzRF+89IkA1grL+cZc5UxaH64nLXz9evXS9Zw2Ln1qPlQW2qM1TwjBz/CAVa5xp2+4C15WGsP8+721psyQlj3GZdDBmsp8YMca7fyFgx/tiHFppNak9Uzfd7Q6Z1X9LWlTTKL4fN1CHvmIm3lZau97uEZ5hW51qGpy7pD22sdt7hQbdIWxpTvvvuucue9Q5jbzpvQCph7WK2s87OWcF+2xrGu+zHre2sN6x04srblJW7tZl00bBwZvJl62LPO63qbpkbzQA/15bd+NxfDddFfaKBwElrphmT0NRoPyquzSXrYrSFEGLKDt2ET1EBjaNv6t8svofWsU7XxlLuO0ziN0ziN0ziN0ziN0zj9B6eu3CGcRRjISra7tDMidEVIKYledYULBZEFtMU0ZQRFDcUM2Y7iREx7Qsnzly9rgb+zu1cLXsoUu9qm8h6Bi8KVQpNC8rNPP22ff/pJ+/T+vdpF5mBiCkbu9sJl2TFbO8kiTCxwx1+Yr5Al3UAyG8FsKmAyVpyrhfnK6nIJaBbtx+94SuQaL4u82wUwCo+0L20tYZSwmEygoLT36T7hhVBm0W+R77mRDFsCAkGXkNsFu7la+BNe4MGOuXv37o3ObOgGErijTKToJeAQTIPyEhxk5XfFYlfgEIS1QdgUAhXhop6NQDK0wbN9Fy3vAuEE+g5a7xFw9JXfFF08Q549fVYKRIJhCbaLwi/NV/so18QrFs/Y+8LWyHafi0/tPYngK/zPWj61eaizcJa2Vtz74La7+L8OTvZKACM4Cs3mGQIToagUy3lvaItylEfBpGyGCP2n3dVHaaNPSXu9d/WqcEZXqq8GRYUEZ/DuE76UV4J1srr04aAIKyVDvUWH0BUM7ku977uihqCozuE9cEnKI+RSKoPLs1KvI4JnKdp6SCj1a2P1c54ZFCj6W3nKH+hB3zJmEIL9VgbFsqxN4IIzQqbPASd21FPQarv3hIN4+PBh++GHH9vLFy+rXINbW4sDBK6zcPvOaEVZLLyW/kYn4CaMV7iq0IMd9mle2tkVuwyWwr7duXO36E89FLYMc4+fPG67e7sn/ALCh/oI0s45cqaOUBvqAjeao9B3sDnFijQ3M5cXI7BTeOYZ9VJGVGiu69er/fCF/hgVwLoVuoZ3FfczJzrNeReMcAdXv/71r9o//MPft/sZu+iewkQZz549TTkvg5dOeyO0Vf9VG5Ipka5eudRu3rxRYbb0ofd5XjlYfWNjq+3tHxZuvez+iXI4341Jxh+8g/cVwyW65D0CDwwtFDfgRSuq1f+dfkbKt/BtRt0ao1cu16d2MqSJVf7k6dNSGNkZe+5c52eFFo0pOhgp6JKVSRlGqULRpSx4xpvgVrg949s5H97TDvi0k7YrC7sSXrkZUcW/4JjB2JlGxmunz/DF0KfyCrbwoaCj4zgJfimqCspcrPAd8zNlQAIXftPHd+cpeBVc7+9TvqQt2pQyutJw8DILvQc+Bj/4mZ0dnT0VmHyq065k7WQE0k67jLWzp1SWCkcgFlzmE22kKFQGuIQt1D/C1zBSOw+HAm4Ya96Th4LgQsJ/ByOAcWg8UDhRuBZdZw4xLwPIq2dxbV4RN78b5HZq/kBTsnndHDco/sxh6BCPZUBBf3Y4//D9D6Vwc7aTso17dDfwJ3RJgdr7JWDk03PaNHzW4DhJJ5jqf6N2D7kMPR4ZHvszqZ4N3AU7WNKeAU+dh/cCwADHA78vIzRF3Ig/yz3cUQfyp+WiE59498Drh9x5x6B87jQvKQtO1H02n8WJP+mk3ennAnkER/3/Ed4+Tv/Crf9NkyYN7ZLOfD1NdfHnbvzl6efe1kbo6Pjqqb7/RzV+lE7q9q1g6VcGGvNZ/Zg+BF+nqdEzuX5CC7WWq4uV0Qwass52faBRY6hwXm0NzSS7bryaz4xBdVRR+Qu11l/B4L0RPEXDNSb6nCKjs4G+T2hWHYFPmcJZUeKr1zg3b3UFeld2U7Sj916+uauPE+Nj4OnmHXzEtdp8k/nc+sEmHGE+PQcn+J/2KMscZ41svpvJ++W5nT+w4O03hQnMfRsmyA1VRmDkLWLOLsNSyjRH7th4dBBcOVg98+z6q632/Pl65hUbApy3ZRMPNGlDxw9+be7QJniwyUTb4QDfhiPwSO7jH+CW+7zRQ9CClSFHO3ro4Us1X9Y8kE9zgXXvYHjQPusdXpTkEjDh59Y5fa3grLK99H/fTKE+c2oPgfuqNmy8yFxiXnIeytOsTx5nfW8jCS9Rxge4Uq9NWjZcWOvz4ilaDc7QszlF+/G1opvq035N+4YEz+jQ2g09m+vRrzrqXf2GLko2yRyYdeBQZhkN86ds78CmvmOAMtcM61bGEZs//B4bSMZpnMZpnMZpnMZpnMbpF0ulKMgC9f1x39XK3ZqBYWF+tmINU9D+8MP37Te/+U373e9/2/74zdftD84R+ebb9sOPD9qDR1mcP3/ZXqxvtvWNCCXrG+3hk+ftyctXbWMngtDUbCkvzke4mE3ZF5cW2k2KxOQbEXyuXVxpl5cX2trCbFtZmGnLc1Ntcfp8m5n40OYunGuzWadPfDhsU+04vz9UOK3FmfNtZf5Cu7I6X3llbrLNzVAkTUcgWInAQvCYicC0m0X6hxLSLl+mTBNbfqYW8Hb1W5gTPCi26zM4oAAkxPBMuHT5SoQAMfK7kGK32NzcYrBGMX4+gkYPu0XxubN7UIIZpdzU9Ey7dv1m6l2J8EDYoAg8V6FPXnPhT96OQLcv1vAxYZjyPsJ0snqkyDElOJUwHQG2QgAlz0R4IbQSUgnNe/sRDA+D5wgohFMKujorYHGhwh5sRmB68uhhnT8itABD1eLiZFsLjpaDD8IOQxLhz4HcBDnCG+EHKOoQcosSiwKaFwjhh6Brp9qguB6EQbijnPv22+/KGGT3W+1mHynZu5KqGyhqZ3SETLt0XWMgohSQCGkUssojgLleu5/zHMFdDG9eCrwO7JJ2jeBM6Bd+QFgZHi2E9rnUqwxhvfQzYY0QP5l+8h69xhDn2T35VLlAcBwUZyMFYYRrColBMUKoq3NRAtvQfz49372sumDsN/hKuCekJpf3SMoxRuAV3oW6obxEBOXZkfIGgZxxhFA+CLCl7Kx3L1Q9XSi+1L0HUg64eD98//0PFcJBv6kbLMoHZ7UnnzDQlSbHRT/3793vZ3EEf85AoZh1ULhdim+2twq2yQvBU/6EMfvk00/aZ59/1m7cvBV4hPXaLaGfBwlDR/UPATu0avwcpy6/F5em2/UbVyssVxpTuz15jwjx85yCOvSn39ASuiCIS/A4Nzfdbt64XB5oPDgoCCgYKBCct0N5sP1mK+/CUeCspnYlR0nrSfCNRv/Tf/pP7ZP791vt1H971JXaL160p0+fFU1TgPVyev/L6AP93r59q96/fq0baYwZIbFe1fknL0v5wrCjLwe+g/ZKAZN+mJ660C6HJ34e/N0OHoyVvd2d8qx4+eJ5N0rt8NZ42y6Ep+k+KcXkdbRGMdV37jLSMCDg45TqdtfCy+PHj9rG5k5oor8LBQG/46IS6Pp1ND+fOaArsS5XSBRhGHdDP9Wnj0IDb/ZqzHrLGCp1fWgRPHgjo4IwIN2TazrwzFXYNR5oPO+MufKy2dxqT548DT9hAOrjH0SwJQzVqOS0m5ea8IIZ9xcvlqGFIRvvY6h5QXn04mV5rr1PuwJGef4dpI53lInhxe/PCbVFIaYvGZL7WSYX11bSVvHvuyKPYRe968M3oZ+0sHCFdE8+g6hB+UhpzqCr3yjzKM0Ww0uPw5sPw6N3U8bL0OKOM2xSt7YJpaUsocSU/z58uHZpp3P1HV7e5+K52hDAEN5p6kU+19vbo4M8H8Rn/M6Ely6lr9YuXmrnM07epM+fPHlW44ji0Vw0lfIoXuFFn8mdV85lvC8Vv4O7b779tgyblGL4LR5iHhiUo/A96qCTcVS8AyxDcv9nkudO0uirD2PLuOh8MU+BUz7zvN/4hWck4wwv6DuzT40WQx7GeY2xJPB1/tY3RBhLw5yD57lX9Vcd6u3tVc9gLOn8uRvd/S4YUv9pvR0GqeCt+rpRptqXspXf0wi2wuEI1hG89Tf6/VH6M3j93z51GIbvQzqLz558/ylQP/0t/em1M5RQ3/vvs1fPXpeGuooznOSfu96//xvSUPFQyJnCdMnQLQOd1vdkPG1YU7ou9Cc6QSNgQlfojbIZj+GRKYRdGSRCO+UtkGfhGe10Gu0bdxi60c8pYGeASupw+a/DNNCyx8KlKkzU5PnMoRd6WDnrCbyPp7G5g4Iaf3eWiHd4ZlO2C98qxKFQu84jEY4r02DxLfM/AzM+hf912k/9NYbBk7VTxkh5YeSCsFh7b3ba/ih81YU83xXnaW/mC+tgoaycfYLHF59f6d6LSj5kbM7c6pyWwShtHcBw7Oyq5y82s8550b797kH78cHjCgNpThFOVHiqyUnehtbkFPhgylxgDc4rM/BWH+AlgYvB/TBrkd3Ai287K6OHjOWd2g+jL14dWK2beVfL1mirwiFGvhm8HG2ksm4zX9nAYp7oa+2lMia5Vwb6vOua9SvjNnrZTX3rWX/8mPXbH77+uv3md79rv0v+Ot+dpcLjxLoOPqzVrAFsVOHNajOa3309P1rfBr94Zvf87xuQOp9iAMGD3xXNoU9euPsH2mpzBwOR9VLkEHJUZKyZyF5TQhpnLp2cOtemI7DNRYYzH6aw9GcP5QWfeCWcHkQOspY5iMx0HBnI5iLrIxtAGEo69xyncRqncRqncRqncRqncfoFkkW1hbNdRbXbJwvgbiSZLQUPQeTZ06ftD3/4Q/vnf/7n9t/+239rv/ntb2s3Ordw4VooQinKKTYpqjY2tyo2veuUNxbnQtZQsomrf5nQsxRBIILC7FSENQqIiQhSgUeMWgKKuPC8Q2azGD8fgYtyTAxi3iOLC3NtNULERWFWkleXF2v3OmFvJeXybiD0CZ9DmUMAuSKW8sW12tVLmU/BUYJqFuey70P4ke6aLvzUahkmiKEW+lz4KYvsRvObsES5x1OGUEwhTxTdCw5cd2gjr5J6N1n5BCvCAXxRGHsP0ssIE1wRVqoTSGvJBE6CBZwQtCn8Kc5811+DB4L34Fm77WCn4PYu5eyjRw9LWby7u1+CoTNZ7CqjTFc2mH0SpGpX9nK/rlxKOQYY9HDz5s0S7AiGlKR2szGggQ1OGWYInXa2qQ9eGTHsqoMbeOsHRO9WvwyCozIHpRJa1Db1ue4TLAQ47ZX8JmQy5BAyvQum2vkYnMERgV+oNWUpxzt2LhLcGceGsAfeLcVVKRM+9H7QH/lzT3vgFt4I48oZYPUeuinlRfo3r3QBdJThRZ8wxoCHUKoOzw/1gUeqXXnGQj0/XUoDigV1KWvAiU8JLWmzsjxDAQ0XBHK7GXnrDCFz+i7DZ3VYOZpLtfVOKXDyWW2i+MxfV6x8KPrnBVUGsQi7vA6cpyHckHMshIorjydtyJ/2CZUnRB4YtIOClWGEwcLzQh7Bb69PyAhvooOVUurfuHGjxhd4hXB6/uJ5GSaMswFfxguYu9HsXe1SvXfvdrtz53b1+8bGZnlL8PzQ3s0N4+xd4U14JgqjAW8GNlgoYe7du1swEOzBzEOG0oH3HM8v+DYs+65LY6/Do2+03bkjf//3f19jT9kMGt7lSbe9tZPneaZ1BQUeQ0GGzjq+hR6cateuXm1ffP5FedDZ7Tl40AiNJdTT7h5PsQ4zzwJlDUpr1+Dc2GXINB7dd94Szx1eFc5Lcg5LqqtUSo1JvKezHGlQoqBFO4MZldEA3gp3aIC3xwsGL/0S+BE+mtGX4MikUtf1D5q3Qxn+eXRRxF/GD0Kb+kGG5+ILe3aUUpSfwiJ3Q0QfB/rYeNbvdibDPRxWGMHHTwJX2hj+S6FdhrS8+y58G3y+lwIVrHnHPAfvlHt4H0N6H189rFSdP0MpljGTqisXvsGCBkeZ8WLAf+0ODu7LazHf378LfzBnZB7Y5NmSPhz0471tI36DDihVw+P0ZyncwsuFIfMdDuFhCNtTO5yVEXjyf9EnmsKnysAavMNDKaLC98AHV+XNGFQYuzL4i+/kurHFqP3g4cNSOOo/13o/vTVcOqz566n3y9BPcv5zuedKJ1/q/Z7yreim98OQ++X+1EmZo/eHZ4yVUhSPxt/Zd04SEPJuwRb8dBjxt/5slQGPwdcw/5/mjpfOozsh9rLMAYx9xn83YutvuHN9yEV3IZQBL+qq+oJLddbn6NoAd29ngX2azvyo+6P8k6f+ndKojnwM+P8phKff/n1SoaZydXBd+49OobiT/0/SScPxkvylH4ffkvE50JH3zCc9TFvf0MDgwUPBmKx1c8andcswr1GKW5+gIe8PtHp2jVI03Gsf/R4ZTfxzr57LtYA08Bc3GW3e1maYPh+a422AsF423zCGgF1fCxXIWGD9j3/hSaXELwPASua5vk7E6/BjYwF/wivK0JL1Qg+ra2NDxkPugYvnp/bymMD3Dw72MyY6riSwart1N35lnsCfwQs2SnQ8StlaZY0Fp873Yhx/8tSGjKflLcmoQCbB74Zz6gof8Bw+iScM+JS01xrPWAcrOPUPOPs5Jz2klbUB/jjw1qF/8AxZacoHO/4zlC8VDtIOa2HrI79r3rYRIX1hYwsjC77iPeUzzJTnYNY0YLF+RkP4iPI9633rc/1p7cc7xbmRynPPvOlZ+B08QIRIM69otz4Y6Lb6MG1Xl2ztp33ICB0L3Wo9INdaNX2lj2Xfy1BW/Z2xkLKMEX3V56+sv9L2o4MeMg6RBqLii7xKfI4NJOM0TuM0TuM0TuM0TuP0iyWKRgtmApUFrU/CkPjDFDRZ0retzY324w/ft9/+5jftf/1f/pf6FDbHmQJ7ew6h7AoUOzMtpIUUsWvZp8NrZ6f7zndhPsQTtiPMDrFpwohVd1IX7LoQaMlMYLObtyuGKKS4aFNmiXvcY7wvLS635WTCAAX87NRMW5pbaKt2YS0s1A4myivtuHr5cgkL4HCPgEAQECbM5yDgaAMhiaKLEl6dJB4HODogmdGDUEd5REihzGX0IHhQ+BO6Xm9slJfNw0eP+6HUeW7wUiEUOazRmR/qVm/tQo7gMTESjJU1CFWw43cpliPgERrL+yFweUYu4SNCH0GLApK3BqUaRdKz58/bw4ePaoc2eAk3dl4LAyAcmd8EcoLOxZFAxbOEsENoIsxoP8GYAlsdFIcPHj4oAwncVUiF3IcvQhYDCYWutlAY280m2ZEtdAt8EXjVRzFJwC7BrQTX3kbXSjFI8M71roiHi6506Ac0L4a2Zqrf7HbTPuV4h9AIR4xdlH/KKONAynD91NggfAFFP4VCCs+/osX8VpaxUAJ74AJb7QTNdXQKPyeKL+8ned6YglN1g2MIsVVGiLxLQev9rlQmOI4MMHmulG/J9U7Vx9BCidkFbrB1oXkUbim/1dOV2avVf/CKFu0QRHOU40IFUSzAFfgpCdSO9pQ/HJ5J7eM3z4E7d26lzKUao5QBFbqndrB3RTvvJzs+0ab++Oyzz+psGuHbwCv0RYW4qDHDKIGOuyBtTAcFqWuqFPq3b90uww7Fx0boZ/3lehnhwGx3JyKkPHbuiUT5TfGhrfcdRn3lWsqaTF07wc1+xR1//crB7OFLxx2/6rbDF82iU/0Az3ZZ8tygAOJlREFc51iIYV6xwO3shx2000Pt6PfCfdHxamC42774m8/CN2ZqxyUDCSMCg83u3tuiq8kpfTlR44lxCPzHeF5oh3L+5u2bBcfapYu16x/vEK7weXDobCcHo6d3QkfdeAaPjD4Xkh3YPTc7XV4Qzo2hnE+3BV/hW8E/OF6/FmqEoaf3tHcnJ/HW/ltCD+gO/zemKzwT74PQJJwpx1khxjjFVL2Wd+DCD0oohl60hda64Y9SucO3tDhfRnKHAB+FjzrbgvJHeQeHx+3t+4xH7h+t0yTaA6/xO3EhPA6tp22MsXi08aEeBmlhRl45nD1tVl8pq/GO93Zz97ktnV5Zk8FFEWjuqHkhY8jY1RR4YtTbG4XqEpoNbkrJlDLLu8y4kdMPddDtDNgyB2Us8GbCU9+lsENGqn1eUcK3jNx3knq7+rirSkMLYCuDc943T5m7KKLAqq0+9fuAExlB8TYy55pD1cuIrqzBII9XDbhDeKUMyzhQTvGeZMZ89P7s2fMyrhh2Qqa9PWIkYTAAJh6WnP6pz4ypk9/1hwrO/p1NoYq0c8jF00c5/9UT9c6ZPh+UelK9g29aZ6SdxXeTOy9NTntTWq/1J2UUnkblgKP492i9gn66YaSH4vJbHsruCug+xxY/zvhAWwPe8ADf5YHXe6bjZcTvU5cd8gXzaM5w7Wzbq/UjuM/m/Df6rH9/dRpK/+nn2ZQaRt+SPnrg9MfwRP8EjG8+/RvBW/f675P0cxX+yTUX9N7w/789nYHgX50Kkj8BR8mgPA1X1PlC1gXpy+71Yc4It77Q1yH4NZ5hPFkDDsZLCn/Kd+MT/spTCW9Ht0pGp6EXhoZOi1bkuR6aHDxKapNF/XO907bv5tjBQOK6UHPWnIfHh1lrThTP4/loUwx+z0CrFDwGz8FnhrkSH7bZhfKeF+Dq2sVk5wL2DS7oHS4GxTplPu8D48ja/WTsJoNhZ2+nbWxttjfhWwf5rT3w59nzI/7mWq2NaxxZg4eHpmy83hramsvIdD7UVq7jW846sxnExgSeHtZYxatTRuEuGW1OZIwO/VXG8yTjuxtIMmeknyjs8VTZWgu/tD5hoOAhat7yXZutyXzaHGXNrL/U6bt7xW+L56YP8tt73cBizXq+zWfOsJFIXzjT0LuM4NYjniVLoRH40FfmhtWsGYQhvpq1/J1bN9snn9yrEMWXsh4xb9hEYD3AWO/QdDhM04q+hk1EDFFwXXypeFKXa2yq2OYhHrxac6FFc6l5bi7vMa6UgSXl4HedL3Z+iAcqE63boJEfud/54dvQWOEytKg/jIu+lut04XNsIBmncRqncRqncRqncRqnXyydn8qie/Jdm5pt7cIUJdJOFsIHbWbyuC3OfmhXVqfb5dXcfHfQXj5/1L7+w2/aN19/1x48eNKev3AgrHjozjSYakszi211dqnNX5hpC1lSL2SxPZ8F8dz5LKonFypPX5gtN38iz0Tekt8eRKCI4CAEF3+N8+8jLOa9c3mfqm3OIjwLcAqfyfMROM9P5/0L+Un5Rdk61S4cvm/Th8fNseRLqe/SzFy7e/FyW2M4iWRwaWmh3b56ud25eTXCJyXzToQAu8C2IgQelLcB93ICHYX17pu9trO12xbmlvP8dHuT7w8ePmov11+14yzsRdb9kHrORwD+kDwxM9+WLl5p7/P98fpG+3/+v/7f7Z+//ra9svsrbXsb4WAigsW5tCVSRIWA6TkC2rkIBZPBRwSFiXO59zblv41wnXrbh4l2PFJQTQRviwuMQfOB8UKELYeRBxfJlIvnAs/CEqH3XoSWmcD6un3/w4P28PGTtrG91dKsNrsw3eaX59r8ylxbWhOiarUtrcy36dmpFtk0As9kc7bL3Gw/FJigfvP69XYjeXlpsZ7ZSlnCrh1F0F5ZW253P73TFteW2tH7o/Y4NGIH/2TwcHntUrtx9UY+L7f1Fy/b86fP07b3bWVpJUKdc2Yut5kQ3vHbdxGou/KWQsHh8Msrq+UB4eB/uwCPIiw61D6SVq6FVgLv8uJshMUIYm8pHvfrGgW1viQ8nw+ep+fmIozvty1CLiEw/XCeAWJuPv0YOoigRp0wmXemZ3gV2d0XIZfxatTPxx/0dRpOyEv9vIHAtZ8sTFTtSs+z5WFU/cSrYK4Meb5TMuxs75SCbHLCzr259iGFa+/xu4mMvYyZxbUIq7Np3lQGZWjb2IxgSZj9kPEQEbItpH17O9vtxbPH7enjByn7XBlE5Js3b6XfGQpupv2LoYeQzrmZtptx8eOLF+3Jq422ETwc5513FAMZE11pTCh+m+G91z4c7WUUv2+3rkTgzli5EgF7OfgTAOMowvzrF6/axsuN9ja0xlg3GbqLrNvW0r9CUzGMgNkYEpLixbPn7Yfvvm8brzaDyA9tdSl0pj3H6PtdxvH5djWw/9N//Z/aZ/c/a1PGcWo72nvbXj9/3V4/e932twJT6H6WwvvC++rro8PAGpj1/53bd9q9e59H8J8OzuySnG/rr/faoycb7fGTzfQPdDp7gXKyK4MXFnh69d28C/OT7bNPbrVf/+0XLVyobVFeBP7H4W0/Pllvz9a3099UC9Ppx9DegR2Wh6Uw/xDqWMo4+r//P/5v7R/+y2ft7YfN9vz19+3V1rO2d3zUnrx83l5sbmfMr7SDd3Nt/6C3fX56Lrx1vvofXc/Mz7Z//D/+ffv7/+FX7cqdS23vw9u2vrvdXu/vtqevd9qz1wdtez/8Y3IxNLqcd6YCR+APX8AXpybCvyf226WVieBzrq2tLLW5mYyV0CavscdPnrUnz14UDU9lTE2FJx6/PZd+zCNp24ywK6HxDJA2k5bOhdTn075rl9bajWuX28ryQnsbGnz9JjSQsU0xdPBmu8ImToZWL0zOhtYmM7YyNnxOhG+VEQcVh3bPHbWlC0ftxtJEu7061dYmj9rsu+32YXe9vXgSnvr8eXnUHYWnHU/NtbeZIybCD6fS3xfOvct8kFGYtkyGXy6EN/FouXH9Rhk2xJ7nobPx2nkzwqn0XblDuJAM94wrxowQwjkGpoM2MZW5IpPC1Pn3bXE6c8XyYlsJX53KvHV88C5zwrv2auOwPXm61XYPwp/P53owcxTqNNMZQ+/Ttg8Tb9u5zJMXModOTx+35eUL7Urwf+tq8D/JG3G/HQQ/P2TMfP3oaWoOXGnXu4mUGf7UFe/BURj+uRCGyG1zgVWIybl03+JM+Pl06D61vz0Ifg72+8aCKecPvS8l3vvQ2ft3GSOTof7kcx8Ogqv94Oq4LaWQ6bTxfd7d23zd3vMEnDhfY/D8+1BveNV0eM4UHhxQnmUuf5Rxt7kbujyX8TS10N5dmE/7Z1OfsS4UpJ3wjNZCZ6afM4l9eCenJQrJ5JgqgynzezebUHjxkDk3KHJPcvCY+5XDN5Dgn2bX84VmL3gv41TaoGOLh+XayTM6O7n/Hr3fMZw60l+j+inv8C8K4JrjkssjyNyQ7PtgyKSkxL/Lk5LCdG+vjPGUnnbW6wc8z/MUg9Y3lSdmkjPPJFuzTFgrwEaA7gaT7mGFXhn08AHG0jKYVFuS07bKo3a4ps3U2Kc59CTXvY8zPMBthX3S32gGCuRCXs/1l3Z3Y5deS1WhzeqzfNd/zOn9O4V179vK+X4h71zAB5K10xomWGzns3Y5H/o4Vzl1nHxXmjb1P31zaiwbjYlUlqJLIVybDvKj4BllG29Ocho1fJ8YZTR4jjHvo6yMn2bP9VzIGRAEBmM0ODNHWglUSLxk5zcxRL4zb76n1KUEzv0M4HMXMv/l3Z3QjNMULmS8Hgcn74VanQv/Dp85Fz6zubOXddROe5N5Ev86DF2dz3w0n7E5lzqm3h22qayvzoXu3vIcPAiPyNiaCg83jijLj5PTglJOpyk9Zz0pM96WIdXvwP7+nPVhYA9itGcidczNTmYdxpt7Jmv3c201c+HqQtZV81OZb/Xvu6xp0P1u5pHAmjWAbAOQDTfWOsLJUn4bB4wBb7Mg2Kf8zxrxcG8nPGY/fIFC/ChLgNSbefxDcPQ2+Dp4n/EUuWI/n+8CXwuP/nAha/Bw2u2djawXH7et1y+zDt9I3m7HeHvavJ/PvSxwtoLDZ5uZc4PD9ayz14PPzZ39tmdtkfl1LmvhmcWlENGFrE2z3sp4O0quNUHmJ7TOOMLzrg54zw1j0zgVjmzGZpXJ6fr+NnWW1wragP+sJV07yjX5XcYvujFWGBl4Xdc8OTKOwA/DEw92G5BsJmLw99yb3dBA5lObpuDwOHgVhmqP92LmW/Pf4ux0u3llpX1661r7MuuVrz69XvnLe1fbZ7fX2vW16baUOWch89FKljdXli605Uzm+nVtIfN7sHo+tDqf+WVhMbhZXm7nI48YbceZf6ay9l1cmmurkQXC5dvh7mbb2XzRJjNnLs5M1Hw0WyGOz7fVvL+Y56fxyTxtTX+cddGF8LnpKZtjhAdbyJiYbvuRZRZXL7XVK1fbcfD9Ouv8F68zT6cfJqy5s15/F1o8CJ3tZf2JPuBwnMZpnMZpnMZpnMZpnMbpF0kfPhDnsriP0EcIfP/OYYaU0WIOT7SVpfl2aW25rSwvlnKKAr0ObbxAwOAaTViIbBMhxAHKi3PzbX5mtk3lXiSodhiB6m0ECAoBhgfLX0Jd/RG0k0sHMPoesb4E01yq7BolMQGZkOG2O5QrRHbu8FMXIsTk+4V37xud3NxkFvuBYSECDmHZ+SrCc4HfoYjOESCIO3uDktROPHXZ2WR3FxmI0Deb9lxcu9gW5xernn3CkN10hNQIpXZK+3TewkzavbSyGsFsth1GWHr6/EV7GUHAuSNvAxfLwoXgzfMlyOavdsdpvF8UeoHFjnz1wy3Bt+oKzuyOp9wV059XAOWKRPnrWYqWCuuQdz3HqGBHnXMnGHV4+FyIAD+/IFb9UltYWmjzBKXgwy4yAjW8g4dg3XfB9rMteIHw5oB/u94c3suLxDvKEG+ZsPcmAvHT5zxVDtrSwmKdx7AUAZWSifeN3ZIES4pNoRkYEAj5dTYIYT99XF4wS0sRsqaqPRRSdlwOqRQ5Ecx4F/UD+tNgilBKhakL1RbeG4MHh7Mx+lkXDIBTlSu8U67Z3W23oJ3odtPB9+BNMuw6HsKeCX1htxuaI1DDpz4gYMvdgwocFBbOSLGzWAivCOF20qUN7kuUcBQv3pu4IPxGxlP6t++467uZdWQvS1uHc3MmgsPtOrCbEYdSzi7/ClnHayT012NXT6cN50OvR+3F+uv23Y8P2su8Q6lglMtBR9G8egqWtDsAtZng8Ma1q7UrcZ6RLDAc7e+31+v9sGq76hl3EDFadEbPtavX62BzZy+AyW5HIS6cPcKTyJjSP87ZUCd82JU+P7dQ4aQYOVaXV3OP0v5t295kBHpRZ+YcUgyluhrt52hh4dzZJxPNQeR2XS4trRTdO6DVWUAvX260V6+2Qlc9nJi3+7jCc4yljKkAgravX7vcbt++0a6lrMOM7Tf7e2039Pv85avKW9u76ZfQCYXKeR5H0ARfwpAttLt3r7W/+fJ+u3hpOeN8PzhO/2y/bus8bTY2a/y3vBfOFHqjdA3eAoOM7+jTldWl9tkXn7RrN6+2cxda23970LZ3d9rW7pu2sZ3xthO+lKa/S5/awf+OglEnFjWi4Q+l0LpyeTm0sNKEIOQFJI74ZsadM2jsukWvpYCtVzsPLWaELtFu2nUeDQS3K4sLtfuUNwR+gObBhJdQ/FCEObuqEnoOJO9SFk76IXwev8vwqTw5ca4UK86YWlmYbpOUYYyae1tt/cWL7j0SfgXP78LrGFpqXIVOShkaApi8wKvwQnmgCAljB6154e3RcWhypw5n5ykz8EC46f8CGY0LIhoUnQHPOTLT+GFofAUvDA+g4EV/zlbZ3FTmbtFUtSt4NytBV1c+p+RkTRWmbHYWbDxR5spwN3H+fY1R/fc8Y/DF641SztXYg3Zw5bNyrlJYgml2eqrCSuZrjcWp8NVjvCP4N1UwXmv3aV/CPK9H3liamTbWfPau3lVuJpbw4KP0r5Bn1H94UFfq4z14I0OasJji+Duzpds6Mq+kT3yGU6VPOv3lzVE2Z2hMcjEWvKSQPhqzcr6cSX79XJb+3PVRQcn57xRpp6nu/SQnfVRO/oNzaVh71DjE4/P957J0svM9tHicPjiba8d17p0o9fMvbwYrxjejS+ah8I3yMkkezj5gnOlzuw0ejHmnHiVlxJBTZuUqH+Qd9gAWdJ/Jag6o9XmScz0XkYffp6lfGy6e3jtzfXTxBJVVSL+oNvn0mdM/uDz7OfyF0vq3AnLI/X2pt0uZ+VZ19euV0r7T/hjB8+dy3vso51pPwxPSydM/yf9SSmGj9p8mv8Grv4zD9H8qtWZQnDYxSB2lT7tCPjQEL+n72uQRBoTXGcPWDaVEz/rNGjBsLiMtPC9jVsaXP6CLjEmK94IWrlLm8RkaBIdd+Uej9WzhtdaWhqW1bmh2tN49Pk5duWYOXchcga/ibuG8xav99nl8fBheuF2ZAZuHxFZ47FbmEoYS16zphNCs0JZ5jnf14SgfMe4cHZ7UBz/WZedS9vvgizfBUeSNt+9tUoGnt5mDnefHSyRz+Drv0+6J4uwRc451FO8RXtk2qezmcy917AV/zurYrXspLwRjzrY+xretrYbcxxgiMfaD7eriEf0FZXjjMEfX91yEb/3Q10oZr+kPIcmsdYbwW4wbgzFVmLHBs7x7Mw9jvvdJ0Y5ygoMyyqSuCiuW+Wg+a7jyiJ/Ous96eCFr7OWldjnr7CuX1tpV2dmNkcsurS62S85wXJrLnD3bluan2+riXGS2rPFnIxcFz++FGg5+ZwLDcuZP56DwIDkK/aAX9DGsmwNM+k579tLGo8yJWVdnHplKn81lXlqKvFDrgsy/wh0zCteZNmnjHKNUsjUh3KL5idyfjwwwFxnKOtwaS7+9TdvT6KzHeR69q+vol6HG/DRO4zRO4zRO4zRO4zRO4/SLJELWkLuQ3hUvFvaU5NznuX3boS6Uzeeff94+/eTTCqVT7uC5L+YsIUAIIM9TOHufwYEyl0KNUNOFffqbrlDIIxFiskiOEEN4kHK7CynnI5xMRDShzcqDrpeSIovpLgBG7Ml17wqhRPFAcU5JAxYKb+0gsBBeqtiRMqQrrxkWIvy4lnsESIKOXVzgpMC/evVqu3rlanOmAmU+IQBOBpdy8HlfmCrtFqLHJw8GdZc7fXCgfHD2sBv5NRLIlMFrxLXjPEcRDV6pnk3ZdrMSXgZDBgG3XO4jhFG+uy8NgiOhjHu88w+EG3AWCOUovMMLQ0fF2ye0zDq0kqGrG5+EHPEp8U4Ag7Z4h6KeMCy8kv6sdkfIUoZ47BSTBOfnL16UALoW2kAjyneOgtADlKxorPpsKsJbPrvBJeUFF8px4CWasqO0hPAdZ12IgW2XIgWNg5X7oeeUTsoDS1dA9X6BU94n4Kvfydqub3pc6POFI22tkGPp34FejAPlCVMDPspIRhYCpd/Vr4S5ZN/9gQHt+P2xMNzpLf/VPc8pv0LJ5TfvEvB41vWK3Z1y9KPnh3f1l5ByEu8csIMHbsHNg0R/MghpGzhl4akePnzYvvnmm1JiMO6l2MKj8gdhvcJMgCdwGLvXr18rnChDO4V6qnBXG5t9LAUmtOJtZwDdunmj3blz5+Qd9Pndd7zMHpQSxY7VU8VAcBw88Ohg0Ll540a1Aa70B3oQDkyYjCGMl7rKGJX3AqLq6x2HkDq/BO2gLYpytOaMDKE41FXZXz4lUKiH0n1xYbYOomekEefcWK2QGsHvep0f8jp9IUwHw6FQUVOl3FTK0dsP7dr1S+2rr+6XAkPqO0V5IOxUuCfhvuxMVbe+LCNk8KCvK/RE4HIQ+tWr+OvNooXilSPlirjqNdYdxp0/Bg/jXFN6aC36s+A2jZqdm27Xrl6p0Hlwoz4KLaG+lFmhP4ofMaS+DSzGd2g0zwltYTf8gBv8EW8Xwg6dqQPtiIXuPBS4dY1yh+K+PvO7FIWBkzFMHw1GXnxL24xr4fjQn3aIUw/PQpmVwTHts0MYvo5CH3KKLViFzDKe8VihYdCZSjyrfUKeaO+pgVlrAk3qwo9qJ3jBdq7z1IxR5TGYGzuFs1wHl/KEiKHs81sb4aW3raqtOiR0jS7m5npIQDxGeyWx2+ELHelH/T7QwtmsD/DXGs+zeA3Dav8Nf+hShcVv58Iv0m8d332ehIvOb0Zt9pd7VVd+D3V0fsTIwTDbQxmqF+7xiqKT4FDZxig6Md7BraAUUbkXWhUVfpU3ZKm+FwweqAs9/zSNCqu/Udl/Tf73Tmf76E/ajK6Co547fxp+d1rJ4+kPY968VOETrZPSh7K+HOanSinXe90zIVl5eF5d6+UN6SxcBdsoDWjueB/w/6f0lv9OXqi++igbP/Lptfz30e+fy6fp7PefS8rrH5VG34dLw+VfLA39/DPpBH9nHkjrR9/yHS58JnvO+LGRBK+vPsyNUswnGdvWb97xXHkjpd87Lk/xqhzjGk3YaIKXSe4Zl90oEp6ezwqfNdrEMxhJqrTU6dnaAFTZuRl9Q4qNH+qzruQZCU406Z6y8C4ew+ZFcOL91mXgwSOfPnvaHvz4oD17+qxtvN6suctzJzn80zp44Gf4ru8FvzaFxsF2/D7wlXEka0ybC169qjUL/OHDQ3ngL4NSvoNBOWBWFl7NSOEZdSqXzFDrrTzTM97W5R2pxl/a2nul43vo3r4u6mMB/5QGeAdYar0d3Ay5/+Zl1g1E1pGM+TNZ2yoYLXhG9r6xBi/mDfOaNZTzAStnXefTGWnOT1zLWkfYLOGzZjMPKLv4SD5rXb/S71sTWROSGcDP2IQGzHX9fMYeShK8JZelfdaO2gn/1i9waV6pDUnJ+Ji1Oe8XZQgJOhc4zEfgqfNpskYV6hVM79Kf6raelLURzlCkeVbfSWihcJp7+kfYrrGBZJzGaZzGaZzGaZzGaZx+sTQ1Mdnz+QttkkIr1869yyI2goXdxFNZSC9k0XopC+MbVy+3T+7ebf/Df/lP7Z/+z/+1/c//9D+1/+s//V/a//h/+j+0f/yHv23379/JYn4lwgDFDgGDYum4OVtjdnGxzWcBfyEL6ncWyBEWLJGFq2oUh8lElvLMmLhQ96lg7ZKsRXqESdd97xJMrmcpTclMOW7n/OTMXDsK7HYwe1bZdvDZrTQ5M9OmZx1SO10LfUqKrlAalBJd2LRQj6SQNoiX32PA2zHFi4IwRYjoQtmpIoQgUQpA5UYQUGqVN1JoUt561vuMSXaJeb6U3IEdHJQpUOG5UqqknIrHnFzvTYG3K9IHpVU3mDjz5aCEWYo/ZwXAjd3UT548KSMJBaRrFHnObLl25Ua7uHK5Lc4JK0MgmWzCpKRJAYDBSLiMqTY5MZPP6XZ89L4d7EUg3I+A8+5cm51eaJcvXm3zs4t5N3g+jHB6EOH97YfQy2xbXY6QJ3xWcE7YYqShKCcMLUSQcoikPtiund/bESYJkhG0QiPOUHF2BkUC4wiFrj5n8CDEMYaJgT07uxCcOXid0AVfvDBCH/kuT091o9lAKxSChfPgTN8R9H0S5pyfUYrC9JcdjwRlAl0Arh2IFFvKzqhIX4ZWApueH4x3PFHQmGdnCIOBs2KOp0wCN3opAZ5gney794T1Ilh241d/R/+XoD96Fk3wqPGM32JWe4aQ241JC8Fn+jK40/cUcTKcOX/mxx8flLKe4sCO0em0n7APJjAoi2JGRejXAdq3b98uAZsCncKUkl0ZdThqCfWd/u04vHL1art562adT8OQg1bh9sGPP7bnz56FPinjM05p8wuz3TAzOzPRbt683u7eu1t9ACdopA4lz3vOIBHCxE5WZYLT7k91g2t5ebF99ukn7crlS2mv83Iob7byPoX0eoT/nTxbBJ1e63XyckIOdrTyhLt8+WL7/PNP09aLJcxTWjgYfXNzu7188aJ2xR6HieiDMkjY1p/3sQ3edXfv3GlffvmrlDUbuuHttB9aPqz3Hj16EhgoompUI6WU4V07WHkTHaa8D8HblfbVV1+WUcpuTLjb2Nwow8GLly9S3m6Q1nf7Cu3yIZwxpBh64eVFMX6uFB+8aW6l33gShTALjtevN9NvT+qcpH7QfTc2wWWdO6MhSZQnIYXUT4k1UfTGYCPUHVqiQDcWncvy5OmL9mZnL/gKj8sgoFyh5IHjwrO2wlfKrvBfoem5jG1n4qAPY9zTwqQIMcMjhWErIKUcQ26EZ4iu35SJXZnPkOFwYLHvJQpD4+HV69cFG685dGTMoRltqt4LfL5pbdAV+hmdZZKxw0inPMZZeKE0csYKzyd8iZIaYMoEm1yl1hgwhNJGPGSpH14sTj/eAWcMDox1Po1p7/UyBr4wmntSULU9RQ/nhAhX15VhC/WesYZ/DfOA+rXx1DjS58UOl4zOGId6NnZ4MjIgwT/eOCPUX2jFGH/5iiKUMjL8D2x5xpioHcYpy2zb5+EOuz+4rb/UGfD755/JUv+/p15GVVXfwf7X/P3VaXilV/VX5Q5fT2lNtQdOCsehtyEPilOfpaDOc97t83nWV6EL2TxcO6+T9adsLq/d9fox1akH/pXT+7J/QuXPYqB3QOWzeHepni98f/ze6SvDs52/fpTrueF3f76uDPf7hZPPSir5KYAf4XD4PP3rV8+U8TPp7FP/HvnPprNtyffq0wzWoot60QOjuTRZshYzV5oLrGGgxxjtfWgOs+6jKDbv8HpguLYuMMbwLnPNMNYY33lPCOsWPmJeQxvWl4fdW+Nt7lHI++4Z688hNNj792/L+4IXxsHIG4O3shE8GdrET3ob+lqWMh9tqhtdg3U+ayTrNusMaxU8i3L9TdZ3lOraOLTfGLBGxUsGz+a0PnxKm7PW/HAuML6rOcq8gu/UOWkvXrUnj5+1H75/kPmT92l4Uubivcw31i9VZniyedrvWreYg8KjeXPsZq4UrooHik0kewd7mWcOapPDfvB0AFeMSMm+7wkdtu8ckFyHu7qnL7zjXe8I75o2ZC0ie67W9Gmj/vW7G9J5ynReaX1Va63MC/rJmpIXred4nPheHn25x4tvZsaZLzPl4b44n7lk/kJbWphsy0uTbWXZuWIzbS3Z58pS1owLFyKTnW9zKX5m8n34x/usp1rms4nMHbz+p7P+Xsw6fKbNTKGdncDzts3NZq0wlzleiLjAdGSTUNqi94WnO8z6ZePVq9rsgxqEA8OT8C+h1Or8mcyXi1l/T2dOr0PvQxuzmatWLq611ayjFiMrTWWuNr/zCpmdnc96Bb0wvtgklbkkbTbv1PvW8HnWehfdzy0s1fphnMZpnMZpnMZpnMZpnMbpF0kEOXlQ2hD4HIZM6LCbV4gF51AIaSScz6W1tXbr1o322WeftF//6sv2j//wd+0f//Ef2t/97a/bF59/1u7du9tu3rxR+fatm+3u3TulQL1y7Vq7fPVKLbJTGbmmvc2imdIm8lLJmRbJ9ImUM5TBpYyOEOReF0q7MFeKGn+uWWjn2oUpO/yFssn72pFnCZilVC5B5nR3XO3iLEVxF1hLmZFPQkHfaUuBZOdn6sq1QYneBdqRQgR+vJPnB6UH4VKiNJQ6zBFD006pwiXNdi+bfpB13/EvEQ4cTqkOhpEKf5LclV/JeXcwogzKCPcoYwhsYJlfWCilmvt23zGQiMtP0UfBT3nncE3GjZXltQhlC6mDQed8wVjydDqjhwcRCgSOJiIwCRlAqHsXQcvhzcvtyuVrbXZ6Lu+di3B6nHsEQ2FmGJPsPl+KsHlU8ap5BICRccPOdN4l2s7LhUKSQo8ClDKQkh7eSshOn2kLw4E+0G/wx5uHMYCg7RnCPUWuNupzv7sCYqL3RcorZWL6Ce3oP4oEfduVVhdyzQ7L7uWUx6sfqi9SprIlxiiKT/ApvwwaKR78+hFMgyHHDj3PhbqLvihuK7zFiJ6LDvOcnYCUs6U0S/vUqe12IDLY+Q1Gzei4ilCdPpifXwwu5jo+gjcGJvSnLGXDvTjhDBsbrzfqvUFBB64hud7v9VBqt27ebNeuXqv+U3d5Db1+VUYSSgeweR6S9JkQV+XBEroDC3q0+9POeYphaaivxnJwxUh47dqVdu/u3TLGoAvveZ6nisPNhevg5UFZfgbcwgPDEE+JO+Et3XBpF/xh29rcLIU0Qw5lBNqR1e8ZWaeLnW6sXL9xLfXfanPzs/V8GUi2+oHhdRBsxk0l9RcMyoP/C2l36r9zu90IvtBUKYuCK8ZIO2kpxuCqp0ExjmcxLKCBjNf5mfDL2+2rr74qxRNYKYE2Nl6XoUjGt7yHX4E/XVJZOYwjdpEKcXf9+o3abWoHJoUUxdV6+kGoM3DBLzgLmtSDRuBFeyRlT05dqPfhlIFk8NQAk3Y5AH1jg0Lp9KBxCSxyH3kj2PIf/omuGfcYIRg29TXl2s7uXoXFGg7cNSbKkBa4qq/ga4LCztjuxgHtLG++8DFlUOwzaL169bpoZwhN13l4byvcS+aL4TrDDRqEc0YN3lnaadexcoQkwz8ZuAs/eQ+uvNtxRkGuqn7NOOhlLRX/wnfwJe0zbgb8dxoY5lqQdUV7VZG/4gkZn7yZlFXG0yovvCU8SF/XfJH6wTCUBVfgGvLZpPUnBpLgx3yIDhhz8agy5BjjwSGa6eEMzTNgY1ALrXYAa/7p8y0CrOILjv5l9DGCrV9XSr8xuv1xUmb/byjur0j/EW/knRE+T/D6M+0ceKhxXWsD66fgu/q28KDu3je9v0bzfNFhPyy5lNIZK/iz6/BcuEkqLI7qOTViuDHAMHpm9Gxd93fm+kfJjTOp/6yH8/1Pnv6T93/6yOk7p3UN7S28Dbhzf/RAwfUzdblzmn7u/r9f+nO11fVqh4+0qcZb5wUnOY+c7W/9i3fzsujG0W58cFv23XvoxZk2w3zvmjWHtQUFci5kjWG90hXseBKAjNDy+kgdsrnG5h65PN4YSNBhrT0Y7jzHiNIPGy/Db+DFJfFqNGdN072ru/EGDfKYtF5dWeleCT7RKy8VvMKaCL+zicR1CnUYsM7pvCO4GPEMz2kb3OFHjB144+bGVvGfFy9etqdPn7WHDx9VeFi4Y0Dp3o/9DJDBSIKfDutq9Zj/4YgxhBd4GUPSVgYPRhK4YwABt3cZPeQ+L+oP68O+fjd+a7NUco3ljDl9C7f6qRtGOiy8BG0CGrxHhnoKvrznkHMeHNvbzmp8UwaSYV4xHzCklJey+mvc63JzBW9ZoSUZzc0x5kBzQ3K+26DRNzSYH8kq2tA3bszPk9VmM3/MZa6cCY9hhOG1bV2PboKHwE6+U59636VtvITg3Dyo362zhzWjNabNSz4nw7NsCmIAcdaf30uhC7RhXUWOEUbL3GItjBZ4RutrdIoOXLepyXrdXImOrLOtaYeZe5zGaZzGaZzGaZzGaZzG6T88Ee26eNcTAY/wZCFLKJEJWFIpcChyky2UKUfv3bvXvvjii/arX/2q8q9//ev2d3/3d+2//Of/0v7rf/2v7Z/+6Z/af853obkYS9bWVkoYYY6wm+gwi+hSxEQQseOMUUSmNLNwdiaDXXZSVy70TJCUiEiE7a78ong4bQshlPBEgKH0tEBXlwU/hZPyCD52ohHaSkC0cA98EiFJuB04odiTlEdwgh9GFcLFoNTo9wIvwSNlV8ioLPhL4RG4CId2LVPI1U48Ek3Kpkw5R0Bi5BmVVcJk7tt5P8AJDsqVoQ/gQH0EEG3lkq9PCMWU1HaPb231cAh2qXHT59lByah+ShnlKbfKz58yS5EXGOCZ9k74GsITzBKWvX/lytVqn7oIp3qBElNYMoI0Q8HLl+ulKCd0KZ/A5VwS57qohwGHUeIkBM+ccF0OAz7sCoP0PXxQDvdd5N1AIsMNuAmpqPjEQJKkjylZkUj3juiCdEAMLhhz0BQBlFLg1CtHLiWgduddNKEeMBDgusB9WP0tRjScaxfatQu4YAud6Bv9V2NpRBOEYmWUIS6Aeddzyhq+V3ie/PYObwo01o0370r4FuIKbMaeZymzKSWqPv2V9oNBw3kiPH70uPCvXdrqrJyuoEjjRjgBvyRUwvXr19snn3xSRqwqJ0nfvR4U0DVWezgZ5aHly5d5ryyFlicLd8YaI0cphgJ/9Qm85x28RFvA/uWXXxZPuHnjZrXBvY2MUQYdO/j9hpc+RroxQJYI4gwTlPjCOlDAaCOl9hBey/vwL3VFRMZV+oQB8PBIGWt19snlK5cLH4wqaLwU5KFb3h/aOjVFUYSO0s9pg77khfbpZ5+WcYcSWz/tpt3azKjhLIf9fTwTHYJgpESDd2UFLB5ueOFnn31WHiT6FW3hOQxaPFjAAYfwYFx0GlfguaJrrWNwvnr1WhlrjGnlGzvaQzkPH35LwlR1/th5paSNxspAg0vLK8VDGLj1K5i9j3+uv9pou3vBQ4aU68XTAncpfI23/K52plztGeA27tEUunUNvvRRDz21V+M8L5bCpDzB6l2hEJ1J1D1l8AZw4T1oU//qK3zu9etXZXBByiGFwNLrVyYkgajGdXBXRpgRXAxAaAkOPUO5trG1WQZBZcMNHHu3G6fQgjK7chd5oW/0a/MA/DNuSHbhMv4wUhm76N77+k95haQzqXbpBv8VHjB8dW11xKNTtjGA5twvJagOSALDgOs+/3X8dwNT599VTZ5Dt3CGD1XfBVGMTIye6NbYAafn+iuZE8L7q511BTo7Hn1Kw/XTLz113PSc/04+K59JcD58q69/Tf5XJTX+5X//vQQzH/2lfYMytRSr+aw8MpYUPQ34GCV9ykiOpvW7ecTaZFhTnOB6KLv6ZMi9rI+/g6teKJj619H9EYx/koam5vOk3WeaX9g4+xsduHDmmjSU/HNlSEPVp5C51mFy72z21GlS0E8K+w9MQ829Xb3txU9Ocuc1Qx9LrnU+N/Iey/0KvZdPLcOLfNbckXkHj/WcsmveC134zM+ad2p9st9DS1XKDTzFb+/5PvStNdkAi1BHw3q1Nmgke/bsM9pijWU9YZOG38oCo80Iq6OQTXi4T7y4eFp4BTpdyZxx6eKl2vjiHrgl9Iu+8bCBloe1u3WQNg3zgLnOXPX06dPKQrkOeLHu0sbKvA0yT2oDHJSxJfipZ0a4IDcw3gzPw1v3ZvFe9+bunpTdyAxm8/hyMljNjWc3OQ34gEPtLpgCOx4PfqFl8XpzrmzuGGC3/rKm0TYbOLxT8kHghqe+kaeHHDP381g5raOHCsNLpJqnM984x2aQDaxfzQ/g1KfKhHPyivlDuK2P5t7UMZQ/9A8ZRl8IZ2b9JuFF1mlD//EmNV/6zjClDHIB3CqHd6dNMu5LFeot+Ne2Qf6CF/3imnNWeEtKyjAX4YE2LmQ0jdM4jdM4jdM4jdM4jdM4/TLpYGe/8tu9w3a8H0FLyKKjY9aByucjiEwkX4iQPRmRbuLDcdvb3mwbL561F08etqcPf2gvnz5qbzZftYlz79raykK7d+dG++zTO+2zz+62+/dvtWs3r7Wli2ttcnqyvZ84144i9B1G/jj6kO/JB5Epd9++b1t7B+31m922sZMFfOrei3CwGwHHAYwHgYm3CeUi0aWLLwTrCP8RDI6ywD6MkKE87+1lIf4hC3fXtyLE/PDgQXv6/FkW9jt5632Ev65wjVyRBXuE0qzKL9Q1Siw7difLc4bi800Egd0IuurxfCothRSBg0AgbBGxd3Cfd5/HiSxciuysDl44lH2lbCN4VSaEDUqCvrN7SFPBF8UYYbkE2Tw8ld9i+ROQCDmUZQRvsYGvXruez5VS0n7/w/ftxx9/LIGE0Ou6M0Gu5Zn52YU2fSFC67kLzYHbPRJR2h7R5EKuTZ6PAJbvAavuU7NNTkzWoZEEp5nJ6TYVQW3a4fSTEWqSpyZm8sxUPiNg521Kzx7yhncC74+ZcsW3+5sAK6yC0BKEPfH7GVu0U7/yOtnd2097e2gtSlPGNO74PG2UKfTR27dyXgjM51Pv+dSfXgweKf/O5bnQQ4RnXkl2Uds9zSCnDsKfTMAUIkIoow/vj9NPdtxRTp1v0wS29JtDz49S5wElQwqbnE57c8/hzT2UwHGbTh97fiJtGA7iF3arH0oZwT1123WXguug+Mn0o13cQlAMAn1XgDEWdsVFeUpculJwC5P06vVGcDIRmphFtCOvqangglImWA8u3YPXBw8ft4fJr3mP5P06gyF5OE8BrRlMyHkqNLm6stpuXL/eboZGCNdgITS/fLVeIYzAaLegN4xBhomr1662a9evlZKZooTHhYPZ//D11+1NcFrKvPyhUYbOMoamPu9++eVXZeAQzkk7PfM6bXT2iJ33+ks/+V/7jVdhpRgsbty42u7dvZNy7HB0/ojDyF+3Fy/Dk8KX3mTMUmYYV2lkStBeO7sZeBgvP7Trgf3+/buhPefn2Om7WeHeXjqc/fnz4FQYLor52Sqndl0eOffnXBka//N//k+B42bKR+vvyqCyucEo1c9qCTrSN5RneSR8Mb1aMLz/gP7elSL9008/aXfv3g7+lstQwEvDJ4WCMFY7uxQ+wbuQXMl2lrbko7e71WbK+RvB/yf377Xbt++kZ85X3wtlscGTZXO7DeeglLEvNE3Z0xOc9Ow7OCknrl670q7fuBG6u1h8A205mB9e0AFcVug4L5Qlorexmule5oeMvvCCFn4nHIjdx+Kir9U4Nh7eBL51IVVCm/oWPYUkW3mNnMvYLoMrI1xXIlEaM9Y4B2s5dIoHCM8CnqfPnqffukEMP0cnpYALfVNMU+Zoci4nh7+m5KmMeeOcQo9XC9o1/oQlZAy067eUO5RYxqsG1ngJkD6DM/x+MpOGcsSYpzxiMNRG/GkvY4dCiDeRA9D1QVfM5TP3laMntJkhaG5mMuVkjghvgLflzB3qEIoFHmbSN4w6XbmJphnC7JgWxm10TZlpezeuZ/4K3hySayf6h1wTthLPuhD+5QDdHfPt5pvQypv6fpS+xkrehsf1jQoUrOal9G2VOxheMjvk/aIkgCT1eayuIISTVOjKfx7rub/gc/g+XO3P/mX5X5UCF778l2YvqGrIlUZt1FZjYMhwU3gPvfh+QoPpF7wNnVPkHvtkpE8uI0qNwd7+KifvC0laIblqY0A3lgwZ3uv5P5MHaE/gHe7px+Kpo9+eHT2UlvT2DJ/6tj57zn+VP/7t4/S3cqVee1IuV/KZPFyr+/lP/T083+ja6E/qv4c8FJQ0Kusvyn9N+rn38v0sHHVr1N7TbB3Xc+EhD+Zq/flGCX90iIf3TUCU4b0fGT8oxrsHqvWB9Q6+bZ604hKWCJ/Dnmvu4RFxsNfeHh5kTXYcPhZehrGhn8xp5zK3CEfpIO4L+KgXc/3Dceoe5TCees/B3efQXnjL4b4yeSDbOGT95OzAo8xBNmgcl4K8rgfOHkIyPCfrzgp/GrjRrLMoFpYWKwzXVNYf1nrWITMOGx+ti8yT77MmO2dtmXWatZp12mHws5O5zjxlnlE+fOFp6JXXcm1oySdDkY0B78OXzDf4shBhvNyta2qeD5fjcVOL18zzsnn/bXB4/C7tzP00PtfNY2nz1IW2tLLY1i6tJq+lLcKdZpbI+0F/5XRvleEaz29nczno3IYd6wGH3x/xXNndLVlh0/ll6y8zl6y3TYaBzY3MKc4W263njitUWub14P994HqX78f6N/cPdjfb/puXPe+8zLVX7Wh/I/e32oe3OwF9L5g8SB8eZp1+lPYft5mprLEn0hcfDjKPmE/MoW/S3/uZT1q7tJr+mWNIyfoh1z4cH6Sc4zafde5M5kK089Y8krkZTod1QrBU63Jz7tWsCYTXMp/s5NnXaed61msOyc8LbTp4sS6ukI2hH2vd92Gi6Nm69cV61pA1DqyLsi5IWVNCk6ZPPSP82sLicmgitJt6x2mcxmmcxmmcxmmcxmmcfpF0RCBJfntwlEV4FrAEtAghkQhKiDqXFa34tINgNUEYyWJ+981We/XyeXvy+GF79PDH9vTxg7bx+mU7ONiNwJhnI6zJvkd6bO+SGS12s7je4yofgeZtyqaoOcqi+SAL5f0soN8QFCOAMYaUh0ngIYhRMFM8daXrSHAlXde3roymwLY439rZadsR4GovbMq3WN/ONbu6KCqIrxQZpYBLLsUcYVNZKd8uNwpMxg8GD8pTO2wpNzwllVElwgWlorIIdM496KF9+hkRzjFRh2dkwjGJmDCnLEaScq/P9ao9cJYCk7CdfxWyibCZd4eKh+cpEwYvA0pEMf4pNcHs7IkKU5BPCmGCHAOK8yLsTJ5xPsfEhQhGEYLglFaMzBhcdYVgmUf6vbTLs9rCa4JRxG+omoqgoyyflLUMLhOE/rxnNx9FEaUeg04JyoGNNwZFcJ2LknYOYakYfgYDyZv0HSGZksh7lAmMBhRQBPJB4X5EeH7XBTH9TLFAoULpgFYOj4TN6jGwB+WU75QZBFyhf8B9QElQ8J4rhTl8MRrUodJc/oPf41J0hfby7kTaQOmIlihWwUMpAH7lMZAQLstAknYcRhBGv8AUfsDZI56laPa+XYN2N4KP0kgb4WR19WL1GUWLMDjCCaH+2n2a5+DSAfKUmNpPkUGpsrG51b7/7vv26MmTChkleb4bSDK283wpqPJb0gfDLlEHcDLiVbih1MebA+0LR4HGkaadi3byM3BQpq9dXKu+dYA8A4kD2o21ofxu+JH7IfZ2NfK+QLPaoD+EGbHL8NXIOFZju2i+K9/8NJbqMPJrV9qNm9ernxDuwcFeE67NuR2bWxuFS8rHoCSvexedMG71cBoORhdeyyHvxhIjxPabHlqLIWB9fTM0fFw0gH4Re3//bdo5Xd5TwmJdunQZuzhR8rx+vdWePXvd3mzvBtbOUxhjwAiGlFI53VsHu3/2+WdlZMI/4EuoETtQ4ZGh4/CQcsiuX7jvhhWZcQRunI90996ddv/+veDkWurhuUDRxnshY2z7TdvH10M/ZxN82m3ajSOdNvAQBl1nyTi0niETXOhXOeuvGZDepN7MC/rFf8mlGEx5lZUXfsMQMR3cUfhfvIiuLrbl9LlxtB/ejz9vUCSFNo1r5SiheHDK0N4yIqSR4LKzlAFCG+2KBa8wKox/5TEU3BvfHd9BbopBe5R+6EaxeK2M189MTbbFjG00PJ/yEIpwXXBfXi17DlQPPxg9r1zG8cHICFhzG++WxcV+uC7PG54AeBTexCjCY5HxlbFlgEfuyj/lZKwHNmX1HdwzZZCjhNMXKgIHOhRCT+5hyGThsUYHEheN9DkFr9Dm6ht8fMSPtBGbwL+ERMErd0NjjELoBcz4iGfQC75ahlpljVIpg4PfwQBQiPa/upIHHPv7k1RA+fSvfy+e1C/0/Fek4g//3ulPmjG6oO2hiWrzgI9k/VJeSqPf7oNT3+NH+n3IdS2fp/3Wr/XiU27KsQliUKgP2TWpUPYTFPwU3OF3wVD8t9PGz2MuT+u7yqe/+7Wzv/vXfvH0WsGT/FHqL/Z08szo/3wMsFQ75NOPj5NizhT1F6W/9PmfPlft+ZmXR5eHPh/69+RZbamG9Gckv/XrMEaNCwZU8601jbWCcWlNYgyab20qOVnrnLPqDi9LGc6x6CGyDmpuUoWwTHhbR2Q/V2pqioGE0caL6XNrihMDCcNuSDfZ92Nrj/A6a1zrAu1Slrnf5gjeFvivcY+/MtxbczKUdO9u3g2BNbRaaxH0if5HtFvnVwRGfS6spdzP5ArurNU+nKtrynsTPrTL6JL5YeBhDCR9jBgzaUeuy7VRKX8MtdarcNF5szFkXuvrlJoPwlsZTMzdvCfKKJk/n+a/NC1rLedrhOcuWRNmPZv1mdCePs330zN+WwtMda/D5OXyFpyt9XjhM23UL8KX8a4ob4z0Jw/p8toZZQZv6w2GElm/9mydms/IVm8PM2ccvIlM5nOnfh8fZT11vJ9+O0x95qZ3ab8+f18Gdt+d4ijEls/93a2sqTK/Hh80IbomL/RnWm1geN8mg5tZ7cwnGqkzUdIG/EbINbiBe+tQ6zTnz8xFpjGXoNE3oQM0S05zDomz98rTOv2wm7mZzIU2zDHOQuNhYy4xJ1mz2vBgo1CX6ZypRk5YqN8dn+M0TuM0TuM0TuM0TuM0Tr9AGoTzQUC3MC5BjyRFDMli+aOcBTWhiUAi/i4F1Q8/fN9+97vftd/+9rftt7/5bfv973/f/vCHP1T2/cGDH9vz5y/ak+fr7fmLjeZAxr3d/RJ8lGkh3YWgHoaH4KVuglVXJJwqEUppA84OXr1PsHOfoLW93eO+C20i3jIhR0irCt8UYQfs5Z6ehX5XPvQQRwReQixFsKYzcHAZJ3BRnAl5U/Gfk9RXQqCcBT94CMHc7cHgt7Aykt12YGRM8dl33+2UEKUcAoidx4wypYQL7mVCabm3R3ijfCZMuyYRHIUOeLPtgPP9KocbfYXYSRKi4PnzZ6lnO/V2hTAXeAcJU8CBWyIkajP86nfll6EjsNb94Fu/lJEj+CMQ8qyRCH0U6eXhAn/6S7+McKFcwiTBikK8vDVStr6tcAPpp74LT4ioyaqj+iE4IqDrBApBYR8IXnCqnUUvgWuIR91hPKWPAX8MLO5z3x/gGXYgav8Q338IsaVcO9XhB0zqHkLcSNqljRVKagSD8pUr6atSeCQVLkKgnqkDPgOL795Db31XZi/HfcqG8iJJBrs6r165Wh4/DBBok6BdYbpG/UWJQCEB/3ADd4wuaF6Iqz9+/XUdds7w4J5USrI8WynwMewUDaa+CjUUmleG5D0HVfNG2tzarH6rNhCsQ5NXr1+t8HrOLGEwYMiiXH708FGF9hrGATxop3p4e/CWoJjW98qiLEDDjDDq2t2107MrLuDRe+BHh867WVxYrLBevDgKL+EXxh2a2tx4XX3SaTnvphBlvLcjPvDrZztGr1+/GLivlUEot4vn8BR7ER714oXzRw6Dq87nKGD0yYA34US0+e7duzWeqo9HMIij/mp9r+3uMYKk5pSNTw00WQr7ZLHD19YW2xeff17j0jkvlENw8PzZi/oNXlWWsrro+22VoUAflOnOQRHe8N79exW2TtJ+xpYK87EjtFN/Hi/tvLPDAG5XS/mfB9AAfNy5fatCWaFPzyhLv25s8G7By7pSv8PSc7VtRFu+6zPGAv0sbJu8vLRS/cGAIyQJAykaUdbgyTeUq97B8GmsohX8TcYn4KIOjQ9czgvZ32eAoAyjMOxIhzPKOCBWJ1fqfNi4R++MgULiKU//wT+vFLyl2lcwdZ4LJnm4bpexM2QcPM9AqDywuT/weMpE47XocaCHal/P+gGsCuzjw/lOS8U3wei+dijXQfzGJ287YRurrvwx0g6Gkh5+pofR6jy9983ZVHwu7wIGnAxD3hnGqM/ej6fK+vr0N3pmeM6t05zfro/ueWP0Yn9AGmDxMfo+wPjX5n9dqlb8xX9DOvmWL73dH2d0XTltR69Fh4UHTMxLp+0sI5nPUS4DecYs/q4f9HfRRZIy0OswZ+i3IZzOn8sd2nyvz54+wtso1/chjV47ed3Hme++nBbdy66/s89UuT6TR9f6x+n/J4+e/H82D+mnv/93kE4bn689lyHQ9fTVKW7riX59eCPfB68Lc1itmfRj+rQO5s+agdIfn8V/KgxRxvFQj6KUjfegjzqHJPxK4dZN5ih0om60h07QTF1Lsk7o657Om8HknrWfkI493NJe8Q/jXj7L68DgWZs4GHDAxzidm8U3K9RU2gZmv703lIOW0XbxQkb/yAt4q+v9mW6MGfglWIoX5a/m7tRtvWZDUcGTd4wN70naMazlPXv8PvNk+J77tfkpuB7WWQXPqCw82fxaa8Jckzru+jrU+gb/tf4jO5jzrRd5GzoHC893dhXPcPNmD6Xbw+QxohTOUi58+C2clM1F6gBHzdGMKOnzanNwV3Cgn046vc+Dd7jiQVN5wEN4szrkwkHyQI/W7nCwsZm5LHPj66yJ9Jd3Jc+YZ8CNdtQD5xWeK/CZDwv+0Aw8Wbeb2+ACbXkerQhZpkxlKEv7GPXgVF/qK7B2z9zN6mNrZ2vswnFwR3byjD5Showfdsodp3Eap3Eap3Eap3Eap3H6BZJwSsIqXTg30ai5J7JIt9HofASq81nkCrF1PovniSy6J969rXzhQxbGTX7bzh1HsN/dbtuvnrfnj39sj378pj347o/t8cPv2otnD9vG+rP26tXL9mL9ZXv45HF78vxZe0nhtrVVO4nfZPHuk2fJ+yzMPxDeAsMh4StCgV34x6lfeB+fhA5K1cM6hLHvqKtdWbl+kM+9LN69S/mQFXgp165cvVw7zsX8n+FWnjw74/NCKSsdXBhJLEJBBJWUwVBhZ5XcFbhc/7uXASmGIOGgX0IJgavHI96NkLtTMBEOGBIIHd07oSu2ZWG4ukDaFbklyJVAG8mIcJQyS7CLYEX4s+OqQjkEL9pPsNrc3iphlWcCIYpS+9Lly+WRIDxRHcwcnBJ0hMmBA0aKQSgqhaRQBO8C15Hdg4eBOX1bO9KEbmAMIDza4cabw86+N4F7O8LPZnuzbZf8RoBN3RcCdOjhw3tClrBGIR5NCdzCU80vCEewVN+714W+5CUhVFSEpAhr5873nZTkXjVPBU73ejzsjoMBF8JSCD/B6eX4fdoxYRcaQ0PK9Tv37WijMP3IAym4R0uUxFpvByeBtMgkfclDphSHSfq3jGkR5oSb2bZD3ZgIrFNph1ABPJR4K03kmdm0cTIwo7fjFMhbinpRO9X5Fm2lMjvoeZ/IIZ565kNwVQq10AAc6EvC9607dyoEEIG04menzjzYxwRFS+plWJubXyw4J6dSf8bwy/XX7ccfH7bvf3gQGuHFkTGuTkJ02o2O0AVS+5AxTrC1w58xxkHaFHBwYmf54ydPKrQXI1OFtgi9EpIdBs5wc/3mzXb56pXCFaH466+/aU+ePau+ADdCYATRPoZKQrEQbw4UH3BNQSBG9/ff/9AePnwYmnP2SO/vSsZDfT9XxsQ7d261ixdXS5lhXG1tb7bnL561R48fRhjfqrbVoaXJvEeMLzAIFaXteMDf/u1X7fIVxpEPbS9jVhkbm6/LiKvdHXa0QanSjYfKmZ2dDh+5Vp4zfr+1+7VCa223F89ftedPX2acGAddidOLyX/neAbhScbHh/Cji+3+J3fa1eBOR6ibsWBr0yH1z+tcDXgJ2gJzHjGe8p5y2vnw4aDj0uXV9knKECaMAqMrwhxcftheBR55hwHC+1WIHbsUK5RegS00iQaEicIPr5ax5fN25+7dMgxTgvDker0Bvy/Dd4TzC20HjE634dVy/nga4p/nP4RvhtLnw1fXlhfazetX22f377U7t27WWDYWthnVX22E54cHBuZjOEo5E4EjWMsPHnx2u6bfg+Pu3bRWtKn/KFCMPXS5ubXd3qQ8ii+wVBsrp5herGEWPFK4dU8NoapWlhbbpdDQ7Nx88Zxe3laF9rPTlQKyWlY44muRlz2orfkfXMIlLi8vFi0KT0eR5C6Dg3IY6PFob/VY8fgW5bZ+CGy5jueDLf8y/ybnN68bYcl4ueiXufCVpfBv49TY4zVkHDGa8/JhQK64/imP8o2nGl7HQMwr5DhwC6v1IbwhTCafk8H5+cyV7zL3HoaHhS9Ce4hKa/E5fdyfx5OSRyqr4huB8SRD8Oi6vqnsmbPZ/XpqlGpQdIVyjTP/Rt//mvyvSgEEbfyl+SSlHZXr++j+6LsUiHLN/z2dtL3wNOK3+SwiTPbc0A7rFHNSz+anrHHMU/htvrtfJY/Kw0vR0pDNXXLx9aGuDkYldZ3A89GdEdz+4HMET2X3Tr4Pfz9zLd/z36isnk+qSH2nv0dt9nX0eZKrPKO+lykN9yrl/eH3X529+9/LZ57/2bpy7SSlTSc5uHa/+qyU8uGBbumjGuP4rDExUWs28woeXyGEMPDcs/aRjTPhtZzx9Or1VnlY42Pudc+M7iXBC2Iva1GhHq0xKd95jOAhVX/4OxLrCnPgBIZcK88K8xg+me/1G28ILz0Mv2I8KZgz9imtzc19fj5Xc7+Mn2hTzTPJeJ11Cc/WrTKa7BfvweMd0L2TNm/xygyf5hUqhNbOzn5wcZA50lpYOTYuWCPn+Te8LvYKR4wmxylLru/hZz1MqHWFtuR32qNtQmzxsONNw8tStgaFF97AjNhCZcKRd4dwW4eH5o3M1Vm7Hh2RJRiwephGXqrLmb8qryxm/llqFzPf4vc4YSn/M0fw/PCpb+bDh3mVrGTuXJyfLe8MMsL83Gz4+VxbCByz4efCoJkvP/CSfJt+zvsVkjIyyHTWLLNpy1xgF/pqMuWaU4OAtP+wQqJ5zzvn0n73hFKDB346vh8zXjC8pE+E9toia62vV2g2ocjM01Pm/NDURJ6vEGzKrXWOTTx90wTjnRBpDl3n6WEtsZ1yefjvp3+FbLQWns/aftbGmsxHWYa3/ZTlOZ6rQqZZz1g7mEdmsqY35zIoFSjGSMpZrA1sNpSRt+BjnMZpnMZpnMZpnMZpnMbpF0plGEmOiJ0FtMV7lqmUQRGCTkJsyaPFuEW1AEJTWUhPZyU7KeTK+6MswCPcvNls2xvi7r5ob7Zetf2drVzfLeFjZ3+vrdvxu/G6bWbxvjHKm2/eVDxbi+qKWxtpw+cuQ0IW9YStUqpTGryn/OkhiRyeTrnJMMEIQXF2lEU+F29K5pkIKZRywiitrC7X7mOhSwhAzpig4CoX8whYJb4TRAguyYQvmfGDQcOufN9LKAvO7AIso0Z+lMGGUMJT4aC70xdec9+zjCplHCHsBfbKgdW12uWbdpW0ICdRdIAf7L6XAiE4p+BQBkW0nYbC8FCqEMDtdrOr3rMOGHbWyk7wQpmiLIo0bvIUzKV87lJeCUXHBK8IleJYnz9PEcxAAha71Q4jsOylbYTbzba58bKtrz9Lft5ev36Zd4R/IbzbDQg/aTs6SQWMAIQfISUIRRSdDARK7jGqR14xgZGygNCtnymWxa92nyKB7o4Een6CUSF9leeVWYrQ0KzzQQjrziTJA43xZGpqJkXCXch4JNDbvQl/tYu+3qBwAHMExsBKIUAo9ByBlwKesYUxZOvNTikaKSwYepw7QqnKaAFW4XUqznbai/4MH3CjY799FnRwH9qRKXQZHFTGWAM/FKnavRgh+/qN6xXb2y5D53kc1K7S88GRNggL0Y1PMmMJI4lWPX+x3h4+etKePHlWQircMvigcm0uBWY+KwUuCtdrV6+1u/fuluGDoSg3ir54ItUhswRoyEwC3+UrV9qVq1fqgHOKa6178fJF+/0f/lBeGKWoq5y69F2+U+Yx0DnEX6gktEhhbNw+evyo/fDjj4H5adF6V/qEy6ROSl81M0g4c+T+J/fb2tpq0XGdHbK5WR4zjx8/KUUN4f7ChdBBxrl2ULyrH84Yinie/OrXv6pdoEd5nxJ7c3OjvBFernfDBEU6RUHfwZmxkT9KKsoW57QIi2XXpfNCKAFevdpIux0y+yq0RrmO7jq+0NK5jCehtVKi7qgQYZ98crctjzzUuoLJDt2dtv7SoeNbteMy6EHy9U5IKwkfeJfrH0oxf/funXbjRnCZPqNYolzg5fHq9WZzUDzFxKBUrZAtKaGMD2lfKSdygWKpH9B/tf3NF59X2DHKfrtO60yOjc307XrtevVCuiPtKNVbspT/0bG5ImP/QtrqPI3V5cV2wzkv98B4vcbtMJZeOPQ/uBOeo0JspBShUPAgbdS3+hAdCKNm1y6jIcWxNvE+ARd81dk4BpxUyNbKge60nbEFDWg3Y9BUW2HYCN1S1OA5peRjsE+52lxh6JL0zWmRnWeU8ijw2WlrVy3jSB1OG3pGq8armOvr2ljGtrwa3Bv7pcROYcoZDEC9reHTyRXWz+7l5DLCpF8XMn85AN45V9phDBWvCi+yo9kB833XOOOL/oHTd8Unat4Mbgpy/Y+HhqcyYO7uH9ZZMPsMJKHVzCR5b2TQPe4cEtzdCNZTwZ487O4+zX6PrsF1Pkdv1LWzSVlw0j8Dmzz6+2vSwI/+mvRXvwH25JP3zn5P6u3okNf3oT2yq/X6CCcjvCiy3h1l982XnnGzG0z6eqcMJb6nT4UJMl94Xl8zZA+00w0k5uERvuVR+VKu9r8z907SCJA/hb+nun3m2kk++/vk+dP3Kg11nalyuN/fHZWR90+vnaaz33+RdBZVvp/kES6T8IrBQ0MaPIlqatfn6Rve0sLtMZQM4TCNL+cuWMv4jf/j2Yy+B6N52zlCDuy3PsF30IR5waYdymzrUBlfw6tqnRgYBgNz/gWJGcu51w0kfb0pC7n1zto6fB1d4iedthhmZ5P7Ydw89WT8XzfhL7WeSlmMIowg5lBrdbwcrVovCLNUHid1f7v4tnOjtE1YLRsWrPV8ClEppCQPEx6G5Y2SueI4zzGQDJ4e3YMk743WbbVxITieyljAOzsOrD+tj6x7Zyts1uyc8Kc8bdAa+PsmK3M7o4hzCXd3eUiG9+deyQgzPLasC1N25rN5oVdTpm7vZfT1vDqFNLOOWi05Y62MJGQN8/JcMlljLpnR2/lXwxkx5kvhrlJdxvP5Np01xkzgnM1z0+aE0XMfAtN7OMh6pZ9bkjWJtXZwMIRAxpkYQITtEjaN3HIQettNH2xFXnC+SPHlPM8Yz1DTbGwqXCajh8wZ1sg1T5rf6ny4+aJF861NBEIVO0fMfD6TNs4vLbZZZ29lDgr2S17T10UbWdc4I4whDY+ydjRPWq9aZ6MjMoC5nQyDHsYGknEap3Eap3Eap3Eap3H6hVMXSwmpXfjpi2TC+eCWL/XdcBSPhPIIZlkQ104zi95kCqPKWQBb7FKync2eUZayKRcp+rle2y0tJJYwVpSlBCECEVf+CllFIGRUANPbd+WOvp+F/852hK8Ik12xtVWKTQtuMFHg3rxxMwvv5cDXDQ0W/ZQN6qZQ6u7w0yUUarfsOyHC9yE0ABjARBANFqos72s/AXiAdxDiClcE1OCpwigkS+6d3E8dcKEtFJvCK9jNdz4CQgkS8DrdQx2VIFZK2m5sobiGK8Kk8AwMQM6PYCCBW2GKhFYSskfSniHcjRAtytYGqfd3h6v6Oc+W4A++/Llewu7uTvWT8yV++OGHCplGKa0+7UMPACT0gBFclI+Eeb8HmqGoh7tLFy9V6IKueCdwRrBiZArOPU+w9DxlEWEZHAThgRYZLyiI1E2Bqlxwq4dgLwRNj/PdlQdo16vKGdoMp0O4B+XAi/d59vT6uvs/ukJfvitPvzDQ6TPX0LYd/OqFV+UPcEq++zUoS9RRNBfBtxRe+RvoEczGiX5yqL7yGSmEbgJHh51R7FwpZylHjbWuIJ2o8fry5Ys6ZByNeB4tSr6fwDbK7gkdcePmjfbJJ5/WmKF0BSvaNy4Jt94p+IMT8DE2ro7CLmg/5Q8PkN/97vdlaJibzfgIrgY6l+AG/ngyoVVj07sSWnr69Hnb2NqpZ7RHqj46YqQ7yji+0K5cuVhhqXgU6FN9J1Rbhe97sh449k7qkwaa6Dh34Oh0KTA+/+zz1D1XoayEgAAz+t7eelPKgrk5CseOM/TIWMJ4ZqxduXK5+psyHY7xKXh68WK9FFznJ963C5N4SEFQcBqDHeV2Z3YDyd07d6utymdYtZPXIa+USltb+8E7RQXDUM/wVwrF8Aj9v7yyVEYqYb7gqbxO9oX36qGnnEFSion0mXpkBqn6zPjsW6PPBdbJOnTW2SOfffZZ+qaH19L/whUyHjHIUogxWnT04oP9/bNpwDc8oyv9zDNJ6C7KKPyghyJ71Xle+MXhIZqut+s3nDNqdeNIHxcVziS0IlSN9+FcVp7xUF4xWFrAAQNcoVeKLuN/UCLjS+gXbOjPc+ir4sWnvWBSR42blENhI3mul6k/Gb97aEEwVdir8JuhLytUWvD/mpdM6AmN1rhTViGvj7uKcR86xzfARHGkrRSV1dd51nVjzBjXnvJsCQBDG7UBLYIBj4f3MoYCsmrqqeOi80t8FC8RnhEu8VzjC5y8hvBE7Rh4xfBZ5YzwO+B5uOgrcigcjX4Mt/9s6qhA0b18//L5l+b/qDTg+zR1wAc40Ejv385f8WzrDNcHME/pp89FQ3HeH+ae6pv0nbpcp2ju8ylFrN3qfY3h3nB+Rc/d8NaNgB3/vfiOU6mu6ZPql9wdciVw6mPw97aUYXqUh3bK+a9/197R93pmVFKl/B5S1XBSzyi5X8989FZPP3Ppf09JSwqXozZpf/V39XkYfuAf7ruXb8V/hcViZDDubIwpD4S847mBNoY1sWxd5Br+YKMM2rB2UKbnhnCXEzY2jcY7Rb1r+q/D0BliYVq/hk+e0OdPMiMMHlM8koEkfEfdeALeP6w39ZsywKAtxYczD1rDKmdoi2d6GKYe3tTc0RXifZOK+9pS8I1wOIRtwn+LD1U7e65D2vNM0eSZNsCjtsOPPODTd+2xPsLreUH09VU/I0W9yhnmJG18+XK95vHarJC24oO1ASL9gU8yboGjz58Zp6lHOcagMLjWQ5cvXS6vUPOdNblzpPD5gFVwlWe4tWvlHma15z4v99zX07VuzXjV5o63Pv5rY1VwWIa5EQ4CRvAAnh7St4xZriehy/38BoS5QbsL//hT8jDolG8dog/Ub04hM8Cbep+/eF74MW/4DQe8F+EWvaBz5aIN9ZtLrZvJI3iXdlo71xyV8pUBfuXoIyFt0Qa5s7dknMZpnMZpnMZpnMZpnMbpF0hHdnQlW/yX8i2rbYd0T2XhagcTN2/7/gXguGCH8Aehto7aBd4DuTZz7n2bOc+j5F2bzqc8Q0mY++3tQXu796ZN5Lmlxbl29fLFtra6nEW3XeoRUN6Km35QAoRsRzdl/PabrVJaUUQPbvN2eK2/epEF99MIZNulhJyfz4J7ypkVEV6OKXYiZB1GWDsWxziwRhbqB8VHqMr9c4E98krau1seLxO57veFrMg93052MAufIz7zDtmjhA1CiV29BBdChR2/ZXSJ8CdTGA67xigrhh19vhNMBgFIgdrqXc9o/27a6rqDyglxhBICnp2l9XBuep4o00OnjGIWJxFiLkYgI3wRZCnUCa52yCmTAYsAQpHm0HE7qnmFHL+z85rwGnzl8/2HPN+EHPD9oPL5ibR5MgJVCy4OKEufp19e1zuzcw4jptB9FaFyPd/32rn0e+TFCH9pa+2MJODBVgThfOcRMuyY9H04AN1uNHDaMenesGu5lERpZ51FQHDMuz6V+T5lEgHtQudN4uDh2bSPd4qdz91rA94InF2hFDEyfak/Kb95F3SBVNgLvwmZc7MpY3I69b6v3e47EdiFqBFeS1iBvYwVYa7Opbyl1bW2yHtEqJ68q0d4QIUYKtyb3XZCx9k9vnJxrXbbnY+guJdr/dB27QpcoR0h5ChAeaIsr66Gnt/VeQgPHz8u4xG8aFf/JGg7ewSOujeJkGKvNjbb7//wTXv0+Gl5j8ARRbixTZFAQVyhNIIbAjvPouvXrreb1280IXwofGWGA0p2Ai7DJDzDOWGYUv7OvbsVYsvB//qIB8jvfv/7MhDoL7SIlgm/9X7axrggfNO169fL84QRk0Bd56X88Y8Rvl+qJSSD3tGMOrsyxHOLJbCvdoV0GYX6GRmE9kePHjW7dKtPjZO0TznG2+EhrzPnOFxoX375N+3v//4fysDjPsUBRcyGMFLPnme8M5ipuStaQCGsyYfAJbzGr3/9Zbt560ZgmK+xfbB/mHe325MnwmJttcODUMCH0GJoCnxlRAiPaed5jnQvlMUlRpaLGbNr1S7jmVJia5tnGKOLMH34UDecMRYM3hQVniVlX716qd27d7s8MyhE6hDUDYfCOpz9TXu57lB9+zkZhbWhKzEpKYwl1+yGVS4YnWVy9+7tCl9GUcLzgaJjY6t7alAUHfA0CFjD2OJRxWupxlZQZUzVTtrZyba8MNtuXrvS/uHvfl27YrcYWbYC3x5PwoP2anO7bbwRqiN8MLSCz6Ejo7521uY7Xss44DD/K5cvV5/rKx4aW2/e1G5W4Vq0DZ8pL42MC94PvHcGQwFqsrO2hzuZaZdCQ/Ly0kK9Z+cy/DnLxGH0df5NrqNd9IPGhFERysXB83YqgxM9Xrt6tRRh/RwgZ48cBPfr7dvvv6+d1dqUyynPmA2/DxxoCmkVaRhZaa9y5zInCs2ykCy01nlGufANniN1SDv+dkbJp6TuNXRUCjY4YpCiaAJLtSPjHW+EIv31Np9HqVJorXfnJtrcYsZv6GE3vGI74ydUWjzuKO9WWMLwoApZmPrUiVf5HJSgHTfhY4CB62QJ1uGuK/5GSsAzCsFhLuQxV+VW33XlqqycnpXWFfGyOodcfGHEG4bsGc9L1e8n5fR8tqyTMv+FPPwprN6vzz4n/0nZlUcVS/msd5OGuk5g804IYOAxVVfd7/fO4qCnPJPcx/K7kXIR3nFm001fl5x6k/T3pSr3TFkDLKd487tu1TODonUw4Jfx5ORvlIby0obB6FK/z3z23B/3njy0s3+CpV+vZ+tjVN7Z7Nro/oDfkOxpzqWfzx3evzYPdZzAP8on9yW3Bvj85dkySuaBAafda8846W3FQx8/edqePX/ReB0OaxnZWsg4w5uF2trNPHQUPsYb1rrG2DH21M84UvPW4VH9HvrbPIIfMJLjOyMwa+06GE9kawHKf5tzjjN2vVsphVXfB1jP2QxBmY2fMO5YV37z7Xe1WUNd+Jm1VnklZ0zjN7y+GRLAWAaEZB5pDvPuBhLznQ1SFOH4rPE+2jASPMEdNFKkU74LLwieHqK2Z+tyHhJ7kQf2djNPZb1v7V6hcsvLj9HkQ+enFdoq6xqhtkaZd3SF0k327v7Ie+R1ZIvHjx+0hw9+qM/nzx6f/H7w4/ft1bqzwZyduFOZdwbPnFqpBu7yaE9ZvMl570xnvpZ5t3DWOA7ch3nncH+3vct3XvjTmX9lchaOfi7yB6/981nLTZ7Lu6GJqfOhkawpxKL8IBZi/p3L/XOu5RMLyKhPHeoJHX3wfTJ1O0B+JnPyVFYBE21nO2uD12/S3r7BbD9ymXwUOYjnt7nGWYXWdDZdMLjrQ16I1k/mEOvhV5l30abwW0srPHlHa/ZgAl30TQ4f2osXL9uL58/L2IXX20RgjYkm8S/ZOslZjdal5jHGwfKW6hQ5TuM0TuM0TuM0TuM0TuP0H5/E0eeZ4SBjIbbKOJIF7VQWrVNZuHPHrrBaWbw7f+T8cYSftweVz+f3hQ9Z6BJQ5HPv6vvEyDhyvJ9F+Pbr9j7fuZdfXFtpF1dXSmiZmopgZ7WcpTUlEGUKBbEd0DJjiZBaQjcNbvAbG+vt9esX+b5dgo5QLtPTRAthrSzMCV+ER54LlPzHKZ4bOWFoLwIFRVeLkBJB5mA3C/H3aeu5Eq5K0PkQgSdtpZxTv7NCSslJaCT05SuQCZ21YzMXKCoIoJ6jXB4MJITPei5lUZZ2r4cIg+pJJphSPtTOrQiWhMQShiMgULjJDAeEFApEhgSVO4eEIOk74fjS5Uv9sOkkCnUKZ0rT2omVvgTT0tJyeSRQsOVS8MwrhyDrwE94ImxTBEfAebffDo+ErnmT64eB50ME4ci6E4Skg8DYIkDNtLWLi3lOOJnn7fXGi/p+7lw/H+E8xSvB3Y8IT5GXcq//psQkHBPhCd8MF90zYS518coRWonin6DelUJlXEn7ufErg7BGyaIcoaciVpfCgaFAaC8YrhAO6k15yq8MhjO/S7mbctG+7NriwlJXMuY3hSlDw4XpmTaVa3mibe3stsOMF9cuXbnaFgmJ6bfD9PfbEazH6df9CIbbEaTfhj4YPS5dudIW7VoPDew6aDX9aABciBBd/Up5kX6tnekLC21biKtnz9uTp88qpAHi02bt6YqV4GGEo+npucKDsFp/+OPX7Uneo9wEL8EVHaI3tFhjLuUQRIUZ4jkg5JXfBFVJuKx+YDovGcp66Vx5f9wYHVB+41b3NtlPW3788ccyclAQd0NY38WJdo0DtL24uFSHulPqM+jZ/b4T/Hj3+x9+CK43Ax9l0qDoBGZ+V9U8JlaasFiUNjK6QecvI4ijeQI3BU8fV/19/cvYoC+F2/jVr75qv/7135ayXSKUUxYwBgkj5VlGiOqQJOVQFvFEuHhxpf393/9tcHU19JH604/7B4ft9aut9uzpy7a1tZO2eiu0Fdp3Dop2K0nouvPhVzwiLl9m0GTomSvcUFYxtDjHhIHkzXZXJmkLL5zqM0befBpLdmvevnOz3b9/rxT0jKubG5uldGMcef16q73a2KoxYqxQjJeRMZ/4hc9OM5TUdt9OtBvXr7Wb6RcH6DNQ86qh2HAeB08UyvLDo3ehKYXimrhtWpo+ZsDpvLMbIRbnptvltaV259a19tWXX4T2jtuLF7yDtkrB4lyTzeSd/bctRZYxVduMZdRKyeXTnACeO3duVxg3SrhSooQmhaGRnbdCqQgv+h22h9j2DCTVj2ghNIX3LqTfr+GXmYfEjNe/woEwAgmJBYdYq/eUVztu00d4tH5QhozvDwYSYdLQOqUg2Jw98uODR6UoVD3aNQ7QAjhcy8+6ZVyqUJjC+dmZlDlfRhLfzZdCs5Q3XepmJBk8DdA1XqUO9GO+MZ4Ya5xPUkYsvKgwif/iSecqlBa+cBje6Oym2bnFOo9EmK0duAztCsOFZg7zHGNTOqfqKnwUPXaFJtyZh4yPPt66ongYe56TKe3BXHAX7N2T5cRIkmf0P/xqR82ryTV2TrISe7nKH3Ip8QMDPPZrw6e218P1Tn9/9O5P/4bnfzb39ypVGflvgAkjVbDrJ3m45kdPKeXMX9LouaEMPL2U6urzhNdzvWim8ml5YILvUhiHLn2XlKWPOs7xi9G76qgKU3K1BwTJPofcoaqkGu+4Njx/YszoV+u5j9pQL51eG677fVpyvisnf2VuGZX9UfLOCU5/rux66qMyK42uf5z+5Km/Pqn6BIYh9+t1e3RPLgNfeJA0eGq45uG+VssYOzgoz06ehkL61ZjKWJOFCa2NI7nm/BEZv81ioa5fCC+wbsDq8HI79A+OnBvX53V9bSOCubg888KLToyHgaeHAeteB+6Vx6LNR7lmvPk8tBHkLVkAv+ueEpTXNtboKzzSXM37z4YNcNnUUhs10lLtGzwtbP6AL2sPCnbhwxhK8GXyBli7519oNdmnHoNLc575mfeFkJr4HoOHtbm5xEanwwNhX4WRipxgXZ97zsIz54b0Yb14KuO869ORNZw3yLNVWULD9rJ4ZBwGJrBvtfWXz9vTJ48ynz9OPz3N94ft8cMf26MHP2Sd8axtvH6V+XAj8+1Gnt8uYw2jDVxu5t6r9Zf1CT7ygvBVwmgJX3UYWWJ/9007yPzq3D/baZwFUiG30q9CGPfzQLIGyTx7Pp0d7tgmrVnz3T6LD8Hf+fdpI88h1/N3Lr8ZS3I117qR5IJzJcswEtxZj5ybLAPJq/XN+uSpyjhyeJD1adofqg3Op2sDivWNTVcMXzZCCJlV688RbZq/zQtCby2vrGX+d3A7mQJdds8fNPo6dLLxeiOwZZ2feUsYT/NXPZv1hM14jP02laFjNM1zxyHuYwPJOI3TOI3TOI3TOI3TOP1iaVBe2M0z7EAsoTCJYEQIJzBZ1Fr8CklCGUlZxVuDYshzgwKEwOb5WvDuiTsstn4PC+WaRFG/uNBDBFHoeE+d3eWbYvNCeT1YUBPQy00/ZZZAmj+73wgpGxFWlFkGiDxboUpmGF86HM76IDAS3AgFBDvlUKy4312+eziBUkYmp/i0r7dXO0tBALYIcX57f8DLEHvatb5zKuWOFEPqJrgWTGkv5fOwS27AKSExRZXyP43rbY9A6Jp7dqINoaTKUJNUSrUk18QIvnrFLubVKhdO7KgHJxjguYeTWaqd99VHgcMnnDIAgQUuXAOCHYiE4GfPnlafwZWdybdv3Wp37txpf/d3f9e+/PLLuqaN/TyUnXpPmcMZK2CQgA32QanMCNbPdujhzuBS/fAu+T3gSZYI8YMyjcKIIsw9OFQPAd9v7w73BmWZ9qFR17SRF02FBeBpkga73w1cqSP30YI+Q3uUj55ZWV4O/hbrGbQEbmUxTFFM6iOhB3gDqdOOS3RP8CdsOnfDs8qttiZVfdW3PfY3pWvvo6mi6SePn9SuzRo3Kcs1O+z0Pzx4H4zKhJMXL160b775pj49V7SbZz3X+/Zcp9XQNhpYWlyqPhUSAv3YOahdvDG++frr9uz58xJ00SHYeH1dEbru5q123TkcoTuKjPWX3YMDvbRG4dL7Di308GiME0s9LFfqgQftBOPDh4/ajw9+LJoZUh2Knj+4QRS9nVPdUyplqHOg3wcPHhS927V5foLxqPMP78j6YnKScWa2jEBV9+JCXa/y8/nkyZMK0SU8l0szM+mT8MK+2/VdYGP4XCivF8Yh9XsfPndCC4wzDCyMNRIe9v6406ZnSmF5PjwhfWRH66efflpjkuGpeOioX+3MHRT0AT1N7+G94NJY2dk5SFnOHllsn3xyv11Pe9Dy4GWlPn2//irjP+VK+A88KKP4FYVNcKScQekPllu3b4dHzbRXwaUY8NpyEsYq8J0oW0djdAjtA76jQ0qmd4U7xmo7RRnCeH7op15WD4H4KrAJZYK/Vpx3h1ilr+Ga505vezcoOzPp0iXhzFarn5QDX1ubFFnrwYfwVULR4IVopRu8hNtSNnjT5Co3r1e5xop+ZDTGH8CPBypL+X579iz/6RTVk35XDhqww3kIf+Mh9KgfzXn1XspQlpveqxSYvD94TMBhnTuUcuZTJqPL8J3xxdg0Lr2OnzDmadcsY8oovJ3nzTk1x6UNrvFwYvDUNrzNvI63dVo6rrlX/TzE0F8fJ/1+N4ieKx5hjHTQOz79nSDE5/BdyoNDO312ehuUtJSbNHynL3R66vg4yTVWOl7U3fNofRK+iC6mw59rvqY4Hb3XYevFd9z3OgeaN358PwvukE7h+AksyRpY8I/yMLd8/NszPZ/0878iBQT/j/LPJ8/Uc/3has9Qb89uaUdfg/T1XB//eH+Hb0SDaC99PBi/JM8NxtTe2/3vbEotVXHVp+7kAkQefVQ9J7/Bdfbm6Nro7+SiXO/1fOZrz6OnfjYVTs7kn8Dc00cPnKa6lP86YuvSn0+n98FUIJ/8uTaCMJ/D946L4fvIwBFeYbwyVqBx/KTGcfrB82XUqPmBp9Bovgdf7qFjc2Sts8LD4X/oT/fwa7wWP8OTeBszSMh1Vl7uy3glXqDPeYwy7JrHbFowdiiqbUqwdjHfX7p0sdaT+Js1tTGpnJfrLzOPP8zc87LqhUdtcM9z6tFGdZXnc42bjh91d2+X7vk5rL0o1Ocp4LO2qnXD2mrxNXWiWTwBfxroVlm+DzwRLrQfjt9sMwQcVl3GRh8XnbcICYyP93HQDTUSfjF42WgHw/fLzK3WYy9evqw5VhjFTUb/5CFEFy9U64knj5/m2SftWZ7nUWgNZ27QH+AYxp5PMGl/x8Wob9Ov5kg4K76V9km1ASR4GtbwQqNpR6eTvoZVnnlMKN5hXitemLKEetPH+mnAB55qvrA2Emr19p3bZ+ZI9NZprc+tnbe4pl7PCFWqD8li1gu19g2NAFl/dtqeqefxy6Gvrem0QYJjaxY8uNZLdXWcxmmcxmmcxmmcxmmcxukXSH0XOsE4C/RjuS/MCW/OxeAaLr892Gtv7dhKfn+YRffRfnuXa+3ooE1+eNfm7YJNnp1o5WnimeO9nfYuz+9vZfH86mXbf7NZ7wnXNW1nl11fWQ0LfeXQwTp4MN8v5NrMDKMNodACfS/wWOjb7UQhZxeUuMgb7f3xXpubERLsQ94TMivCkgPGU8/ezmZ7s7netjZett03G2nDTuo4bOdTpudm7Cyb4uYeoYmAlk87hB30SIE4CJAEhS5cdaWqHWOEDIKCnVEUVsLVlIJ8JAANYQIIEQQxygou+e4rrz4juBCPhkM4ZYqg6pfcK2Ew9wgXhOZSSI6UeHbvdeFxrYTKEuIi5PIiIYS7tnZxrQ7fttvf7n8CVIXNSPk9vjPPhG6U4fXxNvh/syOU2cv2/MWzlLWech0Gf9xm5qbbpcsX25Wrl9vM7HR7vfGqPcszBGTGEYLX4wiHvAF4PgjTY0cZ93y0xeuBF4nd6AQqhifhsexyr92TEf4isuU6mqQgiNBYeCf8RyCMsEUw9hyarcOEg/8jBpdRm86lD30O5es7yh6KemEd4M0BpBVGa8ohpOdC25RneTewXZgQvoYQLk8FJ4FZzm+wOmRae1znUSIHqeX58TbZzmv3N7a32k7o40P6c2llpS1HwBf+y7N25aXaUjrXb++is0DOYKidFCjPxHy2WzPCY3+m78R0UHwdep929M+ZEqYfP3nW/vj1txV6yG/tSQUdf6nHTr4SwtNYyhi0c//+/Xbj+o3yJGEEolD94fvv27ffftvWX74sXKJV9OEgagaCIUwWegLXN99923744UFoZbPot+g876EzCe3amUjoRo+U3rxkGBb+8Mc/tK+//rqUOjUm8uLQdwE8/zIeIsDzVGGccT4Ggyr1nTNAvv32u1JMGKfGHyNEKffQUqqnOCCU90PIb5RimHKaYdM9oT8oNNbXN5vwWN6jAEjlBTuYlANXDkNfu7hS8OANcPX69UZ7+eJVaN2uXSH9Os69g6eCpdOhsGPnMlaX2ueff1aeEWA2PpzfIsTT8+cv2/bWTr0LZ+Ds4b70m7Y4vJ5RbjVlfBpYLgbArsxhpNjdsUN5vTxaHHrrHbBUXwQOz1G+aBnSgwN86WrG8/3wCLzKWKYgo1wpJdDmZnlYGHO8EjJYQ6cYdqcrNInXSMJCLczNtJWl+fbZ/TvtVvBlB+1+ymMg6d4Vr4tHCVGXAVbjyHiQAVZDIn0Oj3Yuo0vGNIlyqSt+dgou3jvGHTpBDwNPKCU7PqDM3Ok8tYeq4rVzWai78C+7emvX885ueYrhYRRTvevzbsrzkdcr91rSNyl7eWmpxgNDBiWVcUUZSFFmM4A+D/sqeh4VWPB0BVNXvmtnKQXD3+dDn0uLC3W47+L8XHA5VfUpwHP6fSrX0MWo0Lx7oQxkQtcxFgxKplIyjow3HtWMkGL4Uvjch9R5QSjCBRFb2vrGVoUMrOtpR4XhysPldZe+wZu1mgF2UOaVd4M2aZaPXKs0+uip894+fvp47uP753NPvdzCkZx64KkUZoGnjDxpvzyE7pLBNYQzKvjyd1K2v9H34il1DXQ9n6QT2HO12tSzZ2r8nsn9r4qqfDbV9f71L0p/8uxZHJ58P3uxpxOcFwxwPIKtAOo4xD8GfNXz9c9ff/9s/jiNoKoHz+Qz6QQHJ3n0zujT/wM8lf/k7zT1938uf/zn31+cCub89xO4/7spz38Ew3+n2ro3PJz/6mu12W/fRznfB/opTw+bhrZ3ai1krM1lPE7POMfIbvzudXGY9UqtlfKyDTQ26eBxvDN4i/JQFaoTD+RpbB1grOKTZSRJHbw5dnezDi6jN6OINW03Fpqfao5Kxjd5Cex5N5nXQK2rUp+6eb5ezLx95erVCr9kzKmnG0v2ag5jfEFLDOSMK5koamPHUfg0z4eaf5IHmjDPKwPfkutsjaw/ZV4N794Jk/shvHGmLS0w+tpUNRfeO98uZw68mLnU99lZ5zgxdky15fBQzzsEXRiuN1s8Jraaw83NhA5Ct8YfDkNfmJ+pUItLysV/07YKw5XFEi8QmYdIkFSffu+Hz/PAYTDggdLlpbdpC5nAgfZvgo/Md2UseFP172ZNvZ974FCW8oXd4s3Cc8Q1Hi0+ebBnGqw5p/jgKA/edRP5XuPWX83D7qd16SubX7phxcat0Fq+owO0ZvOFcJL63Hwi1KdD5eXl5BWfWZdYa1mDWlMzuNemspQ9OTmdZ7J+yxoMvVp/OjNPOFpE3kO2ha7Unwz+mtsyF1kbCL/ZPWoiC+T7TOroshbvkciKwa/1W7W3Rs84jdM4jdM4jdM4jdM4jdMvkAhNPYQK7xDu4hGOavfUYXubRf+xTyGBRgaS4zKQ7LUPXNuTJ44P21Q7bvNT59viVIS9C+faVBb9E28P8kyePdhpB9sbbef1yzKUOJPkw9F+Ox8BSNiuc9zdIzi8F+rpXT8n5Pz5vC8szTkCAyEkC+jjvfpMoXluL3BvB743uX/Y5mYIDwQMgtBR+5Cyjg4iqDCOvH7etl+/aPs7G+3dUeAVEsx5KYGzDCSThKZWRpmKGTwpxnyKirDCADIoeoi5dq8SSA72I3hG+BF+hbLMzl/CwEEECkITpY7ddnZmCZsiVEopbyOIKltWXlciEz4ulFJQpuBSGwGyK4Moqpz34ayCfoBlZOhSjvVDmpciSZ1vr+1iW+9KTe/3+1fbF3/zN7Wjm8JRxZSAdWhmYClPGorlCIzuHR7x9tlq6+kr+XXwt5k+23qzGYHpuC0szpdxZP9wv33/4/ft8ZPHpUilXHz6/Fn7+ptv2m9/97v28NGjOr/AmQP7oScCP0UAIb8bTLQ9OE5mHBGmIVJ+4D6XerrBrivKcznvUd5NTvUzSgiFpQwN7svIk/YwLjCOlAcQQSztHxQSyoE7CgCGGnXxMiLwlRB5ZMcsYTR9ICzBKI5zRNI2NTOfumdSx/u2vbtX5yeIOsMwIgbzh9RF2ctwIt4/A89B6tncflNnj7g/n/6ZC30IkUERcYSmEEDg1Y+HaQOFhDbpMzvKKR7sVLRDcVACy+BnGJtf4HlFOeoQ0Kn2ZmcvOH/cvvv+hyaG+fsPvGGmgzu03I0jhNjaWZ1sVx+DQzeQXG9rzlJZWKrdf999/10TSkN4JWD6T508OHga3Ll7p127fq1wSFnt7JEfHjwqI0F5T+kD8CYJv4RehNS6eu1afa5eXCtl5g+p4/e//0P79rvviq6pl+oPnHL+lKMeu1edleIQVKHYCP48Lr799vu2vv66C/0ZQ8rVp9pMYUBo99s7N2/cypicq98E+d3g7HXKcDi88Fhvj8Gc91ItPIfM0p6UFPq7eu1yu3nrWiloyhCaPtvYeN1evuAR8brt7znIvu+6Rzf9TBs8pBukjDmHzF+6vNo+/eyT5lB014XWcpD3y5ev2vOnDonfS1+db5NloONxFpAQSZLvvLCE6Pr000/KcMDAQhlxsH9UbVh/2c8iOTo0xvJOoAFLmlM40m5dQ0GBFuqMj1s32917d0ITM22DQTR8za5Y3ijOZqFgMQ6DjKKn99pHIZOy8RB95ZynucDmnKmLK4vt/p1b7VrgPDzoseJ33mxXWBln5LxK2YeB5V1w/T5lCktn/J4PP8YjlSXkobOqGNQYcVRvnjKOKeSUVQp/OAZHyijD4wBnGgm/aWbG+USbnRbKY7aUYGvLS+H7k8WnKYCUVeG6MuaOw1O69wmM90TRk6EaaH2CbTKwrdShvHbP+m2eYBhBkw75NZaL/wQ2/ApNFWxJpdAKYMqlNCrDTcpZDk2srizXfKEe88ub7eAqvLU/k/GecSuVAiyFlidLrpsjBo8JRo3ytpgWtmcaZsO/3pUh5EN42/RceMb0bPjUu4onv5cxUrNSGYEZSAJocKgcPA0SjWtzURkj0p4ykqQdp7nYRH1ScPVfWM6o0fk8Gdf/Uvao5+v1Xs6Ar8F4CYau/D81APjOKFaGYPDW5wCbd/v3Kn9Ul9TrO6335P7Z738u+wuIQx41udJH5f0LWfrpb+WYJ4fvPY9gr2tpy+izYAgsZYRKHmDT1sLTCD/VbwNehrIrna35DL4Qp+d+Jg9vVN0nf/md2z+9fmIgHuXhXWn4/id51IY/yfX3F6QTWOtH//yX8k/T6PpJnam06j15J/+dlH8GogLeez5H740+jf3+W3ihrrRmmLUWspHB/GQ9MZlxibfibUJ7+vTucJaQtYC1OkPGbsqwvrIxw7rIxgHjwzv1TObUOvMpc/Tg0Wre1Ce4Wc1RNRfixeEpjALhY9Yv+1mPWL/sZf1v3TQVHmwjzvUbN9vFy5crZCg+jCdrc/Gy0Bmv3GVeHLPzNRce5z5PDN7Yx+GtaBTu4KHmv7TDRgPZupbMcRhZwxkfDApCXzFqMH7MzjBwB47VpawFLpWRZDVzzcLcdOqbavP5XGZImZ3J/HkufHO37TozZGc7HXBc4awYRWYZU2xeSpmM0StLC211ebHCLl65tJb5YTEywUSdE/I+87xtO96bshYI4GXISVso9s0JZchFC/n9Pvh7mzaQm2yW8ol/y29tKjs+yvxuk4J3w6vLMBL5R0jiZMaSVBP4R/IAPpdPHsrwWZ6HxqculNOXvsO93zZKyCk2z4Zmgu6D0JHwaOY46wUbf8xba2vL7fKVtfTnWhlJ5jN38yK1AeRd4NgP7G92M3+HDoxd4WsvX73Wbty8VV6d5phhTYGm0QLPWRsv9LdOZoyqMJGZnxityEu1gSxt7KHF8iV0AD/mY/OhlQW8jtM4jdM4jdM4jdM4jdM4/SKJC/ZPM8HFDqnyIsmiljBDAVOCeD5LuU7YyVK/XL6zQLeIp9y3O533wmSEEII5IZGLNiU6l/dySd/crJBEdt3Wztfc70KHVX8XnoSvITRxO68d34eMNz1ElkQAKIGBIJEMXju4xNCn5Nt+s9227FyOgOieZ+0kZygQ6scOYAomu6UoDiz2KZoo5Hx6nvBRgn3gORcYuvKnw1c7yIIDz5aAkuRQ+YIv73iW8gw+JG2ANzhx3TtdCI+AE+FnwJ2dwqXQyPvdOMIg4KBLO7t3Cl+ua4fQBwQ07v4PKj50D6/D4CJ0jvtfffVVu3XrdsqeKWGmvDryjPoI1cqiGKHEHfpnNwJ17zfXtktZKlQBoVDfVSif9fVOD7nmgG2eAL/73e8qtEA/JL6H2SKQl3JK3+bfyXftHtEMYSuXq3w7GuEJbiVKHjCiLwoAr8IxmhlwPYSpUdZAc/pIez0joy/X3OeV4xNs6tH/VUeEQz1MEQt+Ri60ZUz0uNN9dzj6VhearLA6ue99yXvGjTLRkufQFpygT7D0NqdvKT3OwKbdPG+ev3heyntlVciJZGHBeGJUaDqGt8HbJPTAoPHo4aPy4pF66LgeskMfKbtoLdn4Xcq7V69c6eHZ1tZGXhnijL9ujx49bg6/9uxgsKswTLdutZs3b1bYH3Wjk2+/+ab95je/Sb3r6YNBudYVcfoW/tCpcGxCdfSzTqbqXWeWONx8d/eInF/vlsfUBV5C5wovPFecq3Dnzt16V1nGjr549EhYjxfpmx52SH/61N6BviTXGROMBTAVXabsZ8+ftR+cfbK5FfwLdRIMZJxVaL08g97sWl1dnW23b2v31aJ1Sb/D95PQupjk6mQUVZeElinmEby+R8q8X+BQG+AFrAzSwm+UMSKfYKPsZVjqO0a74TJf0w+tLS8vVH/Z6WnHqnNi8ES8Thndq617dPTUlZ76o3tXZSyGXxgvF6Ymyhvsk08+KWU/3BivygCTePm8PgbllnGhnCC32itLPCqcZ8J4s7y0PIphvlrw4xHGjnbZZew7g44ylFn8PZ/KRbP6u8pZXg6+r5XnjoqNOUYpcOHpdpzCMd4Hrt7GrjzX98O4h8u5WYfzzreLaxfbpZRnjHsGTLsZu8alce23/sI7lVNlj3BX80w+3eMRiJ5XV1Z7P+Y586VzYIQm7HzSWOt0gH8rxwXXRv9VRjPGqTIZ2RlBPGr+Ej4OfT55+rRggx/jznhUHqOMogqujJky1uQenPawWhdqt7f7ruET+Aj6YwxC9xSn6KX4YD6LT+S7cViIT1JOeTGe4KW3x+fZfGKQQF95rvip9/I+Ht5z76OhjMLLKBXvD9ydX5kHznzP9TLugjHf8WxtV9YwTkqBmN94Vv/sxgHjeIBjqPOjeuXqm9M80LfvlTx/5t2TXLc+vvbXpnpnyKNU3356bfT7pC7Xkn8W5hHcnjIu7PRGZ3CAHqUBt3CJrynes4W/Eb1XxtPP1vvTXFB8nAaY6m/0vRA9St47ea3u9dzf6Y+elHHmujTcP0lVVs8dnl70UPxflE5e+vjNVOv/+l6p7vfU4aovJ9991r2T++CuG3WxjPYZywwBw9paP4Cb1wVP5DJy5BnrCvdO2pWMD+LRQhhZo1k/46fGFh6ij9G+/tbX3jfHKM+mGE2rsYEOUh74wCB0nxC0R4wC6kzy6b3i2Xh03iuD7GznM+73uflO++T+J3W2WK2rMwcMoa7Uow7leF4byog5qntY98BLGeVG9eJX2lYhHlM/3jWs4/Nqb2fKlpSDrwjLhR+DcZhfh7bge0Jr9nCzK8UDbfiwUaHalGzOuXz5Us07V7IuMvfg81fkrJW0CQ8cwk3pvyo/9Vf/jOAHTzcM9rE4rAvkavfomTIkpAx5oANpGHfwVBtORv3VQyDjYebx0fgd8cvyRh7hFBzmPX2kHDjWv9a0npnP2rHm2pTFY1m7eCHWswxkwbU1APwPB+5XH+XPulEoLuFZhWX75ttvs+b/fW12MdeTA6xJfNeH6A08Hd6+1i7P+cIR/tPn6er/wAamorXCxDiN0ziN0ziN0ziN0ziN0y+QLMsrW7Rb2GfhOmQL2axe64na2UOQlt+9rd1Pk+c/tKmsZoXJsrd4Kgvi2SzOF2am2kIW4XN2XlkkH0eYOMhie2er7W9vtL3tzXa0t9M+vD1oE+1du3DuQ5Uxcc7+5NSb5w9GB6m/c9j6OwdSHlXmVXI+z/EyOX+eK3f3OOE1cny0144PU89B3t17047239QB8RfyzvzsZFuxw3l1qV1eW26XVpfr+3xgpTPg0m/3st26BC6LezixsK9FfRbzDmUs5dNEFzAJHwTLQVgt1/uRMopwR/hRjt+D8WQQeAhAQXCVnS+lOCYgE/6muKQHDs9Jdmf1XYD9nANCjV31l69cLsGGcvW7774rBbmwUxRCBCECq537BKCK/1yCTgSvCxTuKxEMl1KaQ9PBeNy2th2AvNv29o8CA+ORHY091A8virf5PDhI309Mpdyb7crVG3lmrj14+LT9+KCHKrowyfW+xxwmxBLUeCBEUkqOEBTYaodssnsU4gRBiIJrRoIywIX0eI8op0KpjBTnhCw7IUvwtyMvxVJcTsLZJCE0femZ0FAJoME5RZAHeY105YEQNnZR6gJCu3jOwX3a63u6ODjvisNhbPCCUa+y7a52QDW4jRk7QdVjt6UQGO4xaCwH/3Zy6xM7yyuUVP6EwJkIzEJwFQypgwKD0fDpM7iMwJm+FEoDDtXHk2J17WKbiTAPv3aOwxkvEwez89qhhNbWOhDfDsK0rY/h1JpcOw+TeD2Vknd1pRSzcMwgSSkuzraQERBJ8KY8oCCgSL9562Yp6NEXOMt75Icf0q690O3kqIu78hTO9LVwUjydHAYvE8KfPn1W56WgV31NiObJBA4KbO2i5DYWKCocCo+OFxeXU/ZEE+/84YNHNSY810qkHuEymRLBcwxvQkZcvnSlXbt2vZQ36qD0V0YZg3b38o5DXilu0ARlced9vCpu3brWrl93zs9yKTvQl8NwGWiepR0MWhKcf/hAyUDYF0+9t8OZGEFDeaA4XL0r4CFKCBIHoW+3V682MrbxFsrlqTTCeNAGSi5lnK/ds1evacfV4h09TEv3fHDA+8sXoZeM2zq0PPTSO6MrWXooos5LBkWEsE7XUh7jj/LwNW1jxGOAKgNd6A97ssu4+EbgAVfhOX/K0pYhhNXFtZV2786tClkiZMb6+ot2eOhsj6Oif/RcPDVwcVTgqVOVjjLvHKHe7t29k3y3lDGUJ8Vn9/aKboQ1E17L8/oYjZby3ZgctbHz7VPDZz8/53Kd20JhbqcvA5PQWvoP7zZ+U2hg6Ep3bdNKH3g9/VcZGJaX2qWLa+XxUd4jeQ//F16L15X+UI739Vs3cnUlEZz59J/7aGGO8o6SLjyBF5Q5ZIshaHOjDN7rL19UxhvMH9rTFVz9zJBu0Ogeiwymnin6TTWdZ3Y6mA7/EOaPN97zlyk3eOT9Fm4RfPEePK4d6nhzefuBM++Vh1/RT1fwnU29jcM1n/mdP3g/meeS6zO/S/EeWCvnmSH3MpJVWsTV8WQMDvnsuqS3e5Tz3JAKHmWm/KpvlCn9BxjcP8kj+FVf9Q1/ozpPU//enznNPfVf/e/fmAoPP5/Olj3A3hNYg4fkwovPUR7agKZ7X5gXfqYfR/+7jBd/hJ/ht+/1e1T3SfZx+l1S7YDDngcMjZ71OTw8SmfbNyTXTvPPPDEqSzr55kv9yH+nt3+Sztw4U0al/BxqKpjzo37nuXpy9Hh/5ixMo+8+Pro8KqM+rRW6J5xrg9K4hyC9UGPUp3Ep/KM1RzhQH5Oh3fLAzfgWBot3CC8U3qfGr7UNjzFjvq+nzMF4YdZDqWz4Xr/znzq7Ifldexu+fJjyjniZ8PjI7wNGmKwn3mxtF39ziHutf8zX+bOusRYQbvPqjettxUYLRprwsunMLVOZO89nTngf+nkbWixlfj4LOcFhoT0ZbU5nDc7Aa81qE5O5k4HavCzk1kHWF1vC9PJEfyNc1U4+t/rvyBT/f/b+q8u2JLnvBC3UiYgTWqurVWpRAlVAFQqoKgBEk2yQnAc+zswXmbeZrzCPfORazV5ruqexFkiwAQzYA4IACUJkVsqr9b2htY44Mf/f37afODczC6gChpW9Zo7H9bv32du3u7m5ubmbmbs5Y8wZbnM1fnh3iObR7MITg1CFOQxdfFbwDojX5q6RIc39R813e8Qr7PZJyXuZrwwPar4wHvNzs3FB9ZrT3GVCcxjy8A6RagEFRhIv7NIz+FCHcEyVHCiXBlZkLGERAfBQZ9IBE3mxMINx8lTz2OJ+yu8k51Bv7ywRDuyKC9fBih2c1i6ZqaH6NjhoXmlOTtjBeqq2T3eSXRKmOkgrMmCxRa0PF40YuhmLGhqH1baSr04ogxmu8mfXyEnVRqZ7SlG9oFXoEVpk9/XQUBqZqD/zpzuf3457d+95Pvb40eN48ex5rK2sSgbTXFe0Qn2oG1EAC0eCS2Wc1/1YuBfcFY54xmyuHdqhHdqhHdqhHdqhHdrhawndKKkVUZzgBsgrXpnMK+rWk1a2QmPEKLFTE+tuTdA5Y7dPsVeTbM4d6dGz/s6zGO6VoCGhZ1iCTl2SR03PO4/24nRvK453NuJ4e8Put0g/oMn8QK0r+nWtcYBwaCJ9yvZ0Vi/v2ujRON3XxBoDhibpXSe6alLdeSzBAYPJod4d6jtcduleac/0zZm+DV174jj6axGjg7WYGKnH1JgEoPGhmJkYiZnJsRge6LNxBkOMZImoIWCgIJIgg9I6lQ7M7RtW0qEQQ1GGogoBiVVTRJSKrJrCiIEya/HlS+++YKUZymcMKQgDCH4IhSkAotRAIGInSirBETwxKOQqOXY5NOymgNXOKPzZmYOrItxnIaAidaGcw1URykOUYyjKUJixig/FG0ItylSEHwTp/v6RGBxC2T4ioahLAtOZBPLj2NiUILq1J6G7EfWBURtR+vqG7GpKLS/BXALrWVeMT8zGN775nbh+483oU14PHj6Ply/XJbx3Cq5LMTbBWRGsVOuz0IwrKBQrqrTgx50WQr/uJXBZmLfkiPGjEtwrBR/vqAtKOruw0kPeYZDA4HQswdKK9VoKfx2itYbo80SCIwahwyN2yxwL5obes8qaQ5DZFdIjwbNTAigiLco0Dv7tj94aLpT61Ngcsq/2PpAQrPI4hwSf/EqovCU8ovjUb1xtdUhwRrHIWQ24I8CNFkYMXElNTk3ZPQVC5obwj1EHRUc/K/b0HbpscCLkWEHL+QysxittSXrjRQQIHvABjYEnDSZ1CcYNu2f6+JNP49mzF6JPlBjQEwJuKj4xkuRfohm3DaMScCcnJm0c6VcdIPDl5aV4/uyZdyJAlyhdaQNcuHH2yM1bt7yDhFWYKKCB86NPPvZODJQE/XXlo/xTtKadJNirrhgo2H3BAaDEnb1dffvQrrw46wKXRk1lptqQdgJQ6oZLLHB48dKlmJ6ajcGBIZUVdov1WAI57iRoR4wTagLX1WoK2kdtjCFpapJDZhdicnI6xscno17HNdWRzw55+WJJ95xrVCnGhdc0dKQrOoxDN25ci5lpDncfsJKB+qFQ52D6ReEKRRbfqBaCWbQnkEQobicryFW/+kBnXLmyYAMJiqJsndy9t7mxbSMJxseOjm7xnpr4ndrutFO8DQU8ipXcEXbp0kWv1GWlL99iVPEZJqsbdq91dIiyozs61cdFYMYDRg14e1c3ZxtRaiqlRkaGYm42DwLHtR7GXxQ5e6oPOzWIaVhkRTMQo1ym/qILtQ+RAQI3ZLjPqKkPTk2Mxc1rV6Iu/n+wtx1rK0t2LYLSA/pHmYfBFVdPDdoMvJGn2o32RpE9PTUR77z9lt2IQaPwPxRz1JPDgHGpRvtRFxT58AWMBdANPAbMJgVmQEGFQWFW9VxYmLOrFfgwbhLZRYGRBIOLFX+qk+lQ9dE/EVSl+NI9/BqjEkbFCfVtdnHRR9IYvhmr6q+bWzviS2lcBPfAQx8gX8PEfxAXWFR+uGxEMYiLLdzIAD2+67c2NUaqPQ403ni3lOrNWTkchItBgX4BbYIbDCIEG9aFAxSe1IW2w10WKilc94xNTonvDIlHn8bjp+rnuKaDAakNhHrxrmNfaR9VzG63wCU8GtxSLgFKwCijS0alyVgF1ZX6thpAiLSDDRfVPXhGWU/M+/yuxNZwrmjPsqk3yrusp2KLYo/gPGhDl0nepfyqLOjWv7lWZeqqm2YENaWKGX/KXxO2Cs5XvvkZIlUlllCV3QxNmM5/J35aEykfw1CMR7qv8MRz+FBrOyS+s+4Y/xLnZJJ5EVpxUu4dSVieffG5YMp65Z8NlcYJf1Wovm8G3ZuXVM+aePGvcp+/yjPCqzgiVnmUaHL9wrNmbEnv4Ad5qcJ5mVWpTpLpsuzyRnX3/xlLULW/FOk28DJ4XRohxffUR+1qS3yQcx2YV/Abt5nHSgcLtknC849uuyTELd625hu4/dzVGIBbLY8dzOEV6dfMU2wsV9vTx4nkRVoM1bjh4p7yT45O4nhfcx3ldbi7Hwfbu7G7iYta8cf1jdhS3NQYxRySnRyM7bj5ZD4yNjERw6Nj0ae5VZd4EEaRLgy4uu/AQCJaOxXemCMxT0gjieqveRr8kx2D8FL46vj4qOa0ozEyOqz8mQtrPJZMcHgoXr2+GuurnLG1pLnRksbv57G8+CzWde/zBZUG91WcLzLYL16ocQmXVZxryKIrFPC4dcK1Fq64xjUvqQtOFn2lC2HJDZpP9mkePqHyFzQ2XtR4MTc95fQdyuuY+Z3GMsbfI42ZzPeZk7OzjQaG+puR39RRfYPxUeAIDp6TVjiAZ2kcwo0XkUVhEkKEI843kexzjNFe8kaDRTXsnMEdm77V9UwyTeNM3+n5aeNI45dkC/3ukUBW62MuDARKzzmL9R7hlLNFBv3u4Gg/NoSv1fWV2JIstic56/BE9VDZ4h4CUvCq3dgtA41iGLHbZdEKtIRswuH90PPK0krcv3c/7t+5Fw/vP/D1Ge5W1zR+YSBx/TJiIMFdWeJA45ZweKI5PHUvZ8N0C0c8z5GmHdqhHdqhHdqhHdqhHdrhawgo0oko/VGyoPj3akMJ0EUI1oy/ChIKPfGvlA8IXzytlBW843k5VNZKGxTcEpL4JhU6qdRAMKecotjhO94jcPAepRb5o/wgsLIcpRBwphJV/xxTyMcYgBKRuuQKtAK/P0+livI9OcFfLq5sODx63LsrENSAy3USrChHz90OIIgokKfekRbFAuUjKKKoLFvSi7scu6eRIMnKO7aiY8AgTVFYFFi4R9LgHrxTN/BV2oPn3vKOD+PKMDM7MxNXr1zRddbwgi8Uzbhl4kBOFMbgkx0pBFbpLy4u2f0LgZ0NrW5+qB+wb25uWAFHfYAL/INv3C+h6AN+DEHsLkCph9Kb7/mWuiLo4naG9nRbVrSAMgZcUxfcCqC8J0Bf1JX35ENAeLYQLUmetud97viQgK/8KBsBlUg7EnIXSrpP4RkuJ7hiXDiQsIWRBBUG/rHtJkFpwT9GC+9UUVlEK/0UEhbaJN0NYJwCdr4DH7hiIB92gYCXQrPFlQX1Q4FJOruEEnw0MzBDMwUfwMiZNURWs7OTgUOyV1c4iyLd9ACH20f4tXFOcKDEzzp32QCHCx7c8dhFE3BIaOdKWgpMms6+Spvb1dXcrN1JYDAioPi4e/dePH7yxK6CErfpYgvXVpxVwg4SdpKgjIaeMZCgsPaOGspQtKpIYFsppraEJtgFgHsrdqxQPrsucK/FGSusgky3IuIj+g6YWZ0J7ulnuMCgj7KLhL5NOsomD1w5gPsknexD0A/1dH56juKO8kvZ7KjCaMe39FV2YfggdP3jm6I4BPNHh/SBAbv3YrcOuMBlGjyB/k2fok2gF/oa3wFPhnPlJPQLDETco0GfrEKl7BW1NWeZkE+X4MYwC/2A/6wPfCtXB7Nj7MrlK96FA02XsnBnsbq2KvpBOX/g7wuNZx7Js/l9csyzhndRTAkeaJS0uDzDTZcNeZu5E2J/H3oVTPQ94zgDeXV2JA0bV/pNwI0ZtHXx0kU/B0/wBSIurGg3+hN0QX7QURlvCKcnDePnypXL8Y1vfMNthQoSXgx+yCN35R01FdwE6gXc9EFgoQ2LWyXGBcYN+BK0Cx1l3+NQ+x2f25S7kEq7kV8qdUskT7ex+hw0SB7UFQVS4gvXWmtV/Y7Rezk9ERjhEf6tvHXxM68WV90Zs2gDVk4DN4oo2p60ha/RhuTNzq5nT596Vwk82jApj9LW8AmPYcINCnG+Y7U15bErhz5IuidPnsazZ8+NT97RevBB8AoPpOxs4zQWGY+6EnheFO82SFT4aY3QPm1Me2Cc5ko0TVdjPzyDPJy++g5DCXXxbiBF+hvlW6Gvd8Ba8AlszDlcZ/JWn8q8M1+3YVUGCxBsTFGEHxj/Lfk1jTTlecU/Ms35/MHB1TuHmdikFeWf9f/5Q6GNEkwtfpi/CTwjjR9VxRQ6q976Ski4sv7gG3oHPzwnPXiFvoi0L7/5lnpAQ6UuP606pdyvjryvEhZAq9CajkSv/M4E57Uoj1r+/8qgV/kV99zl39/6DaEkaY36rwmLQmt7Zp666nKeQqF89+rTnxrcHsxxhOMSeGY3ci5P8xjRNDv54MvwT/qPaVJjPwF6x83grtIw9+N60uDA9+wXL8Ur4BfwDXhn6X+MOYwT8FHmbR5HoBNFYGKHa+HVLPJhbsJ3HLbOXIO5JAs3MCwDH3NKysHVJN8wdhtO9V+uEJBlA/qg8iGvcz5w3l+ybslrcDXGXK1eTzei8Fz4reUTzSfg54UfFf7sugl25lDUlbbAEOU5OedvVAZ/u49VGh88rvryHenhI/BUxoIcrzR3F57YDVjGWmArcgUh+4fq4L6SOGzlAclrcoET/JVIO/MeSjEd6T+SO02FG89F/Sx5ivmlv9d7Rfg08LK7kwj85FnKARZw6bmqcMeuWcYZ4Kdc8oLPMv7wDXlQd3Yueu6ovHkODORL/rQfcznqztjS15NuK5EDCOCZORURt5yMQdAzY7frVdG7e0mFP56ziIk08HNg4xl0kinaoR3aoR3aoR3aoR3aoR2+hoCShYg7GibOOQlmIqtYTVyZwOpnXjV79ZZxv/NM3pFVQUxsec5hezVN0nuZiCP09HTrt77B1MAqqWMJKBI8WEF0JEHv8ICDDHeDgxkPdGX1LOXFmQRHTZglhfh3yvFMtCUEVHCw/fysceKDFOv9vV5B1qVnfBtnCByKmuT74ETK2scFF0aAU7uFIV+ECibmKGVtLFF6Jv0IkgherOBnZR5GH3BUAsoiKxQkdCC48M3a2qrPckAoQLgqij1WnYFbBKoilIHfInCRLwIYim+ERAQaBBbyRMhVaRYWOU/k6rVrVriSB4YN3OFYeajfKHUQfhAmEUZwwcQ5CfgTRuDp6cZwha97XLQgyHQKxj0Ju5uxvoYCEgUrq995j6DZiL3dw1jf4JyDVQmQ+3bBta3ry5crerYmQach2OvCT92KVXYyoByzMKg6EhD4LChKcEX4ot4IkAhcSUn41UdQTAUN76FJdpywY8LKG31LnRF+JRJaeYvgBs5oQ/DNrhIU7GlMSQGNvMAJhgsCxibygHS960CwWbnGimtI9ATBEMXSqZWgGEkEqL+fmJi00Emf8ftKCUhdlahZFruBWG2HskCPBb8uekckJd+wewF3TbQv5w5wlgwKD94VRadxJnjBCUo8XFBwmCb4xMjw6PFjG+Wgk1QEUoei3Erc84P+jDL25s2bdlmFwhghGrrl+9t37ljZgeLFZQnnA3p/8eIFK60xlKCoADZ2Tzx+onJVvtvYnRUUIfCn0oK8JyenfLA7bjgQqNmdgEuu+w8euF+Qjp0H8BUCbYCSGHoYGhpMH+CCE2U5+KYvPnv6THS3aCU+6WkX8GT8qy35LVJQntBGv9sLpTZtBz1BPyiJUWrTv/hMFXCZJQAPfZ3+xg4LFAGpRMQgsWoY1tY2lRfu9uizKE5Ey/orykboj0B7YZDC2EP/pkDKRVnz/DkuozZEX5yRBB7SZVvSZUZoe3CwbvxjgKANUXIk/eQ5JBymzq4K9wt9RNvxbSpbUnnCPe6/gJO2QWFOXipFtJNGDJRgedD4dhyK/kFN9lNwbG7vmHwrlcncAyO7KnBjNaG2gqbICwUbiikMEbjYwojI9+Cb3Yq56yP7DO1LW+PT/qrojTxR3MCXrbSzQUu0qfoUg7vbWhnmquyEt8BGGnggdcRoMzE+XimF0qhNnvBO7k075KcAbrP/ZOQ5bYpxjLygRXblUQ7tiGIQowX1xPClD/Qu8cJ9MwCXnpMXBmwMdvh0Z+X0IKuv9bwYkLhnRyFjAvl4F6L4AgpJDHOUSV9w2ygtcOaqZnZDZQBP8AOU4DbwiUbpM48fP3F7sIocmMxzVWeurjPfqv7QEP2FK+VkfaDJCi9GNlmUOiaNlN+p2EuFV95XEVqsYioXMz++S1qr6K0qs3n9QiSUb0tMoIi8U3RfoqwcU/zwlVDlZ/pWORUtllj4tY0m1fsmDK1tq3Be8s8XMp8qr1eyfDX/ErKc1tIqeIDVeFHUP/BRlLaMmx5DaGNSKC00ViI0lDz8VXx+VfxyyDJbcVOe/bRQ0uo/J3Nqf+ebvBJabsuPVyBoff+F7/yz9X1r+CnPW7Ogql+s83ndzuFQTaon5+/yaV6dqV/lE8+DxKvMC5VJzoEYLzD4HWd7qZ/Qv1fU3+mrnHGmz9xulMv8hf7LYe+p1E9XW7wjHd8xNsMn2OHImAqPLHMOdrt6x6u+x1iA0SD5v+JOLsYARmBjLgoOMJKQH+MWvB1DAsZ5FmgUYwwGGJTpBWdc4EPu634C3vLPd36XfCLpMxX89H9cRTG3qw/0a/wbcGQ+Yje0GkdZwNPXx2Ii5qrCieqPkv9MNA7vZLSyoUnzIs+hBe+u6sd1X7/ZnefFGFW5p0rLwerMUTAsb2FQ0byZBU7grQ8+qjmEZYSKJ2TI+pEPY77dRqk+8Da3uOrI2WaUYSOYnvMNgR0mvlej8Zz3ulF/1LMOpUd+abDYBeM3bcj8ll0r7J4+EJ1g4GKuKDoidmps7OnU/LDmQ9fZhcM9rrd4z5XzwjiPxedTqS60l+ewgp35M7RGPFQ93I5CLmMHh7Tzm4VjabRjR4t4jv4Y91gM5vYXHoQdXZnrQ89Zd3AALtwVFNNdmeqkMnEnVnDn+oOcdmiHdmiHdmiHdmiHdmiHryPg6odoiwOTfgt0qQxj8s5PZGe2iduVitL1SXjBLVVHA3dYx772KC3njfSQNhqKnE/SEXUJKwMSaAZq3dFLXkyG9yWgbG3E9tpKrC8vxtriS11fxub6SuxyPsnBjgSdI02iD3U9FBjHmjcjzEg4ONzT/WH0SIjoVYHdXSjV9wRbI3r1DBddHfju5VsJEadHEoQOd+Jwb0uC0abj4f52HB/sVYYazi6RoKEJe08Xq4+7rBRHUEShhHCFewCUeQgJKI1AjqqSuAEvCGT6gYKLbxA0WVWOQgjFFgpI7lGQIkwhGJAWRSyGkBQI8yBGBK9UjHVauN1SXqwQRIkxPjHhlfzE0bExl/P8+Qu7OULxKxHLRgN8WbPDAbhYGc73FuIQBCWfNc5qEoxxt4BSpU9C72EsLrESeke1ktDZNyKcqvyd41hb24mllc1YXNxQORsSvnfi6dPl+PDDz+ODDzmg8YW+wR3YgPLvlrCMwpAVhrgHEEQSilD6Qk8I3Sgk+YHwfR7ApuCqYOSKMsCrXIVH6m5BDiHWwpzaGFrsVZvg61o0iVstzsJgVVqzrioPxR9GChtbhGtgwDUTBhDKRSmt5HqOgkJC7jHKxlO1EUaYXIm4Y4VBw+0/NT0TI6NjgqvXCgYUDZw9wrkjuD8jWvErmKkz0QopaETPIBoUIHyDcgJFCKvuUCBvbGJIU16CN11p5Y4CcAX8uOvCvQEuy/BD/uTps7h//4G/w2UG9bGiTOmhH8qyQkZ1gK6mJqfiW9/6Zty6ecsKd5T30PeTJ4/js88+i5XK4AHQKJNx4cbuEZTWGAuAC3rCmIKRBGUJMFKuFQJqk2zpsHHkypUrKuumdz3RP9hxwrccKg9eHdyHUiRGgYfbKARylO249MK4Ulw6rK2ux507d4PzQ3L3B22IwoL+knBgJOE5it2RYdwhTcbY2ITqOiA8nKqOa3H/3oPANRk4o+9l+bnDDaUqvyfGhwQDB7qOWDmDwgZf58+eP42HDx+r73EuEsruPpXVkwYORXZ7gHuU56qy8DYo/F0Q7fSqL6ThiZWpGKXY+cP5I+xi6exkV1y3aFYX2g41QaMj+vrY6TYcFy9czB1JogOUEii9cM318uWS3XTZHQs6CHCgb9PYV5RQekfdhEP6FPlcunwpRkaGrdBAMYSbKK8CXVnW/bbzwkULbYofcyqTZ9rQxpTBOxSs4uvKkzbmQFtcRe3vbttNFDuj1tdW8wwN8VP6r6lDefGtiEdlaLxQf+Hg+cuC6dJFDrIfsaKKsziAHeMDxgH6DcqpNFKDBf0JV7Q3/R0aI3+uKH7ZkTIv+nnzjdedf/JdDjgGPnzYb8eB+D/oJl+qlfwnFXXGpPLibBCMSuzE4EB7+gZ0grJoTXAB26b6IEZxf0T9yFT3VXdqwgQP4nsOZIeu2SE1JPoSmkXT4vNKx1jAlQUA3KMMpH+hmHr5Uvz+pcbL9XSnaNpVISgwGVPoQ+afKh8egnEE93yb2+Lbz57HQ9EcLsVQ09G+uNyyS0OVR7vCq4m0CfwGfgIsNhDoWgL3jlX/yX6UdaRs6O7nicbSefbKI8to+eH35XmWDa9T2SrTUfQELOU7ci1jQSpiEzfEZtlOpVDyVR1KJK9zI0LeU47LdDngJstzzJz+nqH6mkszI4Cqbh3yR+IrA+Um/oEv26H8UTXq6pXnKCB1LXWvPs66kEdLHXhf8FRiE19fETOr/P4LADdDeU98BWeK+u/8PhO33PvnK6Eq0f87nH9W/qtiy+0XHv+00Cz3i+GnfFvg5rPWeyE2n3Hb/DCv8CvGAFAHP2Bsp22YCyQvw4h+bGMobhzpu7jupN70Wdx+5vzhyHOTrR3OjUNZDm46vJiFcYXrzs6e+zvzF9xplW95loYRFvWsi0dj5M35LmMz4wSHceeuSxaDHKdxRDyTHRbMSxkrMI68ED/ybjx2MSpf+LzPMxK8JdqwoLlp6Uv0L1GZ52vM23Y1ZuztaZ6OS0aVxQIm3GthBBkcEu8dHdJ4NSheWY+BgT6NqwPixcN+jtKf8zpONJ9nwRTnkLAoS5zRbqxOxPcPxff32RXCfFyw48qQhVIibqejZc4YC/f3Ykf1hK+vgPv1Nafr7+uN4cFB705MnsC8I+ewGGVYFOBdGIqcQ4gbRxtDaGT+YShw1Bih5yzyynLBTv7GLVen5JiuHowkjCWSec5EEw1wwi5y2oar5qMNFm5pDtJxrHmwxvU+jRuKuNQaGBKsI/3RW0e2E2y4He6QfNPXGSPjgzE5PR7jk+Oaq3IeoPi9cE1kx/WW8LOusZs5aXHtyhjC/AnXbxjfWJTDQhHm0fRlqtAQ3fYIHz3MxVQjDE7E5jkkjtRd7aqxlec2SoEzDDKKzEP4Fry0Qzu0Qzu0Qzu0Qzu0Qzt8LQFFT4kos4vQy0QVIQAluxXVEpLY5p5uoHr1rtuT/yIEoDxFccU3zTyUCQoeVt+y8otVwSjkcG+yvLISz54/84ryx48f2e0HLpzsMkACH0oxhDVW2p3vzlizOxmU7whZdsMlQYvfbPnPq6KEHJRFCGpF4Z7w5KG91AEFGEomjAzpmiaNCyhnqROKtD0JVA0U+pr8Uxlgp06JC86y6PIuGFZKEciXOnqSL/hQVqXblFyNB96EGdXn2Mo6BK3cNZJCl79xilRQUGeUYtSFNCg0Z2ZnYmpi3AIgOOI8B3BH3RBkOVia1cm52i5XOiOAcw8+EHyoMwpI6gPMGC3WcZ0gwZByWGGG4IriDwOM3S2AT8FMWhSpuEniUEYEa5Rz7FJh9wzpyup56gu+s5414y5X7Sd9gIeivFKVTX9W5OoPhQ9tATwob6BP76ZAsFLkOSsMqRf5g2uMC7xD5KTeNAQX0tIuPOA9kfcom8EZ7wlWBundifCCEcZKNdFJGikQ8PHvnC6BgAP4+QYFCO/BJTsl6DPUj3wINlpV5VgxYFpMGgE/GH/AGzTMKj5oExyyEpGAcpdDyi9cuBBTU9PRp7zYMcRh7j4kXW1CHgTyczkqgHqCb95T3sTkRLz33ntx9eqVGB+fcFranMM2nz176pWD1AE3FrhlYJfS/PxCjI2Nu57kRR/kgHVWj0IPbrgqpGI0cY8rKHarEFl5T7/8XDSDcQS6bXVXARyUCX5RwOP6i7pimOFgbb6nLJRF9+7ds3KbNvGB6BKns30xUKh8PaddoAu+nxa+UEITUeA8e6a6Pn8uGDBGpcEC+qJ+GNS4YqjEuHPx4kXTMIpx8IJCfWlx0Yoh05D+qD7lQQ+mKdE5Rjc98rfg7rLggAfSrtQT3gL/e6G+hTs1FWncgTxoDpiyDeO8HRYWnD94BF/wBZRTtMe50TGVNtAVilz6RcELfLmn1tncmQNuMJSkMphD37Nf43N+fy/zAxeE4kKs9NtUNqdLQmABRna3kDd0jGEDgwtthjsWn7FyBJ0Ah+DTd/Rz3hPpx3Nzs96phEIOvochjrqSFhpdhs8csMq1ciOn74CbdqZtckzCoJgKcXBFv2H3yJtvvmn8Q3cYMlgVTN7kQ3rojl1qfMNv6kjgN3iDVqkjhjKMisAEn2BnmVddb+8Ktuy3enUelA3PMj/hWXkVXgjcGEnAGfCTJ3VCkQ0MlG2jvPp62YkGzVMObQ9OwDO7dJTY/R/+nrvojl0OZ1XRl3h+X/0GF3p8V+iCNmBsBV88K+MOv20gEZzJq87b7dWYNGZloa8VzelbXNllTDebRJRt9K3SX50nUflQDuVmTBiIwAO9GY+qf5mn0PbOFzgrWLmW/J03tC3cEEv+8GSU0edllTKynfSvGVyXCtZu0Uezfi337muCBRxw/YcFdfgqnN8ptP4wjLRUhlK/0h5EcFOeE51YsbStcaDI+O/V3cqPdNSH/sx94qNE6KIq9wuxZA6IFJU3ig554+dVMDz809W31bW88/v8Vd2XSCi1/nI4z+PV+/y2etAM5dlXPf87gpPov1J1QlWoy3sli/Lg1RfgHh4HHYNvaBeaLy6twDlX5l8oouExzCPdL+C95r/Zljxn/grvoD083xZvod/RngRB5vvi9pY+Qv7wEcZxYOG3Dcgs+qjmncwVcz69Lx6SO3EZM+AruL9CaU5+0BzlYzTBUAK85s/wTpfJbg/NS6uICy3qTL+ijakL8y3GUOrAfAlkJi6EZEXolLGlwMaYi3KeHS7ABS57NU5hFC/jPbvzmDuwUw9eCwyUScORNzTOfdV87jfwWeb3wEnbEEhLZKyk3uTpfO3+a8jnr5X65JwuF7h4t4vqzm/GZW9sVz8yz6nakrqZOgQA3wJIs58SVW6ZlxgXSgJ+mEeAR/DPO+o2Mz0T0/NzMaQ2gjTddop8ByzsfB5RRG6hfQq9wSepMzTCb/DMGEIZLMRiBy71JrBb9Y4XuTwUfa6Yh4An8FvSZZsm7JRNBEZ+046lLsxvGYNpU+AEJmDoiP/rfyld6/+nw9n/5Zequ3Zoh3Zoh3b4h4aO/9tfVHft0A7t0A7/sPAHg/+DJ9MW34qgoNtcDcq1KBpIwHsm8t1NBfGpPmY1sAVrDr+uJsc8Zz6PcmW/qxb70a0J8KGEueM40HdMwFm9eihBgckyq+s7EaQ86WcVPkplDDO46MLVEKv7OXDxOEZHhit3LsNe0UVeZ139sX94YiU9imaUfLgvqkkYLEqawUEJNNUE/uj4LHb2j62wffJsMZ4vbsTc/HzUB0Zie78RH3zwYXz0k5/E0wfP4gj4JHz1hAQRwcTB1ienbN/f8UGWHBTOzgEERgsuEkbw/wuOEDgR6MAjwhfuCdipwEp3fM+jfEQpvLAwH+MTk9HTxzb+bq9OfvDgrtMjMM9Mjcf3v/cr8du//dvx9uu3YnVlOf74P/xv8Yf/67+Pzz751EIG5pVh5Yly9/13347Xbt306i/krrOzFFZQWuHSheBVXCdH8Sf/8U/iwb27EjhP49q1KzE5OR6bG0vGJQfM99cRcNMoNDo2obL2fAbFnTtPY2kpD6fv6uwXbsfiwsLFePebb8Vb775pBTOHtSNYgodt4YFIWyCk42YHgRaDAqshUd7RdgiRRRDFnQ3KGVajs3oRoR3c1Ab7JAiOWAGOoq8oDi1sH5/GtvJiNwLfTkpwGxtlpfawaZZ6Q85WtiGs6Rvol1XkCHAo4NdV761GR2yqrrhlwCg1PcVZElPRzaq74yOXt762Ipi3rWRnRR47DZRzDA1z1gvCqNqSA6FZiSgBECFR0rz7wrHwdnq4n0p3lNMqF0MOQr8V1/qDnq5euRrXr9+MW7duxeTUrHB5GJ/f/jz+p//pd+NP/9N/tpL87Ix+issiFGUoHvKshdOjA5V3FJcvX4kf//hH8X/+P/0f80wOtSerKv/0T/80/uiP/ij+3b/7Pa9+pM+hbMCI8q1vfTv+kejt+o0bVhCzUvWv/+av49/8m38TH4nm2AVhA6rqDI+gbtQXJfev//qvxfe+9/349re+5XNvOJT99//d78e///f/3gI2uw6sWFS/QLFAH7bi+/A0bt68Ed/97rdtzHnzrTfjxo2bcffzO/En/+8/if/xf/w3Ni6wcpYdFvZLLpjhT6y6RUFMnjeUx3e+8514//33483XX4/r167Fn/35n8V/+H/9cfze7/2ehPsNKx5GhjjsGuUyStNGpQQZjB//5q/Fe++/K7xfj0tXFmx0/cu//Kv4d7//h/GX//XD2Njg3BCUp5SNAQ9DMWc61cWnDtTmW+InU/FL334n/sk//aF4A+cnoVCqC4cfxJ//2V/Ef/rTv4ytLdznYdwcVBumMqanJnxyqqvCwsVJ4eEttd2PY3io3++g2598+Gn89V99EJ9++klsrKGgb6TCs6c3zpQXbUl/HqhhzIPmTqLWcSTcXo9fUpv803/ym6YBDKVr4mHs7PlQ/O6jj+/E4jK7P86iS7QHLwK37G5Jl3vqP4GBEkNWf4ypgMvzE/HP/vk/i3fevBVTo4Nx9+6dePT4aTx9uRQf/M3fxO37T+PF+qH5JAqQozOU86qsYq3zJObnZuONN16P3/ntH8WNq5etXLp7734aRdTv/7c/+TPB9VlsbrGqFXSJl4p2ujHcqN+y4lk/DRM01C3cDdd74xvfeD9+8P3vx+/8439kQ+K9u/difWXJLtIePnocn9x7HFviJ/CIbvUZdt1gMOA8GIxcVhzVOkXPI+6Db739Wly7ftltCR/DePw3H/y16vsonj1fNR3Q9zo13qUiX21i3IXg7Yg+3J/0aWwQfV29OBs3xGuvXL4UfWIZuIBktyGHC7NT08o6XVG5w9/sJufo2HlCYyjn6GeMMxjFregUjz09S0U9B7KPz1ywceTF4nL8+V99GPfvP1TbrsRJR0+ciFzB25ro70D5Au+JvlXB7o8cwMx4Brp7OmvCSe5+5AHPoAnqa8Me93pWPeTOY42v5f9MUD1HaZbPuer/zFsw+M9JwF+mbYaW28QPZQNDFat3+Xkats8V/A3vMuRdpqvS+9v8RR7Nt7rk3IcWUDAsXM6vedv6W1HltDx2aN62PCPws8D+pY90n7/KM135V0V/U32bsAN54rfETJ+KSP9WoHaZnrtUzjr4Jp8XN5W8rz57JbjM1nL9Ow2o4NkKYF29m8lwVPmQNjMIzebIXT9KGedlFVjLleD75u8sN+/4D0hargqkVNP7eh5e/ZXh/FnWSWQILMBvw1wuFMJISt9lvlYWSWBQwF0Tdc1c9L3ohXz0yN8a7opWrYBWnuCENJevXIopzWOZkx0c7plPM84yBwA3zHPmZsbjzVuXvWCgW/yTuQk7kumv7KRgRxvnU83PzniuxBzj7u3bTkf/pj4oxJlvAST8G2M4fJ85she06Bl8j3vgTxeM8zE6PhZ9uvecyztDcmcJRk2WY8Br2cm5rbzK4hRkARYEscCGZwQb7XUtbdPQ3Bnk0Lc6OzT3gjdi6K7lXAJcgW+U+hhkwK8N7uKBLJhiBwwtheF4bHwi4RB83bV+zY+mvfPVi600h2NeSH2gxTQ0pVGcxTeUD8zM42xAqqVRBHyAC9qU5ywwghY4sPxAMoYN6oKZPJmX4iaK3R/FUMyGS+BnHoe7X+abwM2OdX3mNmYnDEYY6IC8cEtM2Z3dGPereaIIGPxAd+xsF7Seb3Hfo7GOsswDRbHgaVLzusHRMdPlhuaE62sbsUc9RCs9wIJ8plpxePup5AEMJOy579Rzyt7X3GtrR+OQ8NShMaw+OOGFD2Njk7of887Fh4+exGef37MxDFoThoQb+i6yBXP1hneCxInao1Pju2QveEPyCPpH7hplbur5MDQKHQgH1AXjXsVx26Ed2qEd2qEd2qEd2qEdfvGhRxPwXsV6rSuG6r0xPMRK2bpdwnRoMn7aFYF34z1N1ncaJ7Et4eYABbHSR7+Epb4epZPAqwn3ycm+hAAUl0fRE8fK90TxKOqd+zFc243podNYGO+IixOdMTt4EqPdO1E/WYneo6XoPVyOgeP1GGpsxkBjK2pHW9F9uBVduNvShLtLwknNypu6BJWe2Ng8jhcrh7G0IQHnqDeOO3riVILDiYSUA83AD5BLMTb0D0ZX36Bg7I/D047Y3DmO3YNGbGznGRrr6zuC+SyGB4ai86wjjiQ0Hm5vxTaGlq0tCQZ9UVcdaxLouyRYdHRKcFa98PVbU/1rElL1xIInBhFcLXVK+NqS0Igf/y4JJvWhkWh0dsfm7n4cSXDu6euPYQlxNQwqEt4Gxkaiu95nhWS/BIoDCcArS+zcWJYAsSNB6ywmJvrj4qWJuHptJs46DiWU4odewjLuFfbw48vqwcGoD0iYqU/GyNh8jE3MC87BODrplKB0EpLtrMxfW34YezuLsbu9HMsvXsbO+qaash7vv/PdmBi5ELubp/H08XK8eLYaGxu7VlJKron+gV6186EwcRi9A90xNj0RYxLKav316O4blYA6ER3dIzEwNB3jk7P6XbfSbe9IbXQgIfxMwqPw3OhWe0koO+2uxVlvn649asOj2JdQeKI27hVO+iVEIgBLCrVgear3XWcSENmmf3IkIUp4DuH+tDs6Gt0S0yS0nnWL9CTI7nGmjYQ/patJSBvoYwUwK9YxzqD4jdgVna5sr8XqzmYcSNg87u2OQ9H0muh7Q+25K+FzXzR12KE696g/DIwJt+OCaVgl1aLjRMKeYqfA6RJd1VR2b1evFeAowmu90FxddYrYPxbIZ6pzg3M0OmNtBaFatNPdHwM1CcBdEibP1G9OdlUH3MedWkhEaMQAODw6ERPT8zE5o/YUTqHdz+48jBeLrP7cFw7U9oK3V/QPbhqHu+ozW9Er4Op9XXZRcfPWdSvHMTp19XTZZcf+0XEsr67FsxeLsSHBmP4RnD/T0xtzF67Et77zKzG3cDlGJSCPCIanT57HRx9+Eo8ePIkt0UzjuKFWwK0Uuz+gsf0YGhmKN956I15/8/W4cHEh+ur9Nn4sLS7FJx9/4kNTrTxWtIFEcCNUHx9KWBY8g/VaTE+OxvzsbIyNDHv3xsTkuODbjwfPl+LRi1W1XUP0Vo/eYdGSEHV4fCC6k5DdzerTM9H9YMzOjsf8/GRcvDij70dVVsSjhw/jk88+i8Xlde9EQEnS1TOg/tQn3qX2FG0NCDdTo8MxL3xfmLsc8zMXo79vMjY3MZrej3v3X8TaptpJvLGzV/juUe8Xnjt7cKEn2jvZVD12o1ctuDAxGZdnFmJucC4m1DfqXSNx2jEaj5/vxO37L4Vv4YB84J+NbcF/EENDKI32Bcte9PWcxOToSMxNzcTc5HR0ddRiZ+s4NjcOYnNrT7xsL9a3duNQcHfVu9SXzuJM/AljCO4susST+7vVpLr2nIkPi64WJkfixqX5WJiZtlLHu74Ex7ra/7Hwu7p7KN4pOlB/QL12pHZS7URjp3ZdKHCjr+M0+s8Ooh57MTrcHVNzk2r3AXH8jni+tR87Zz2xqz6yutuIl5tHylvfYUxSH+k67Yx+9eke9efu46OYGKzF7Hh/zE3U4+LCqGhVPHrrmXjFcWwfHcbdR4+Fb9xz4RIQJVuP8NIfdfUv1pqe7O/F6cGe+uK+yjjU84bGsY4YGuyMq1fYlTJneseFyJHocPfg1EaBJfH9/eOOODgW3R42rPCDhrpqglF9srtXMPedahwMwdQlftavPpA+8DuEnl3hfnFpLZaWNmN7B/eGPeqwNY0NGvnEjxq6x6h0hsHmVH1cH/USNZbW1U9nJ8ZjamxUfJc2ZSfITgxoDOjrZQcENUslLUY7NVPgwg33bT3qn2eNjtjbPYrVlU2Ng3vqx6Hx5jh29hviMzXBPhz14akYGZ8TLD2xvLYbS6s7sbV34t+dPUOm+UPV/USwniqeNNgRwQ7RwRgYEI8Q/BhdKa8BHQh3J8LhsX6dKp5oPuAoOiMeo0A8La6cFP08V7tj1EGBRgR3KMqaykTxN3gcq7/ZYeJdg3oObyAtgfr7e/0JlFS0+XnmCf9AgekzN0isgFLOeYs3YXBDUceY3SX67RS/FzrF5xTFL5RUD5UXfUdzIaJyVd7Ks+pLGFp0YwUn0QpNFOcqg8hZa1z1SP0U3k26hLNTuXWozZRlKEuNS2pd9J+KtqARYWQaKzvU9xz1Z7CaV/EKzbtsOFc5Qp4LORPwDZWDyf9E3zFyNDrEC6ggClHhkwHvrFPjrZ6fKJ5qMD/V96dCxomux8rnWHmcKO+GKuDzgRS9G6VqBBuaxAvOxCu4ssDDRkTRuFrTY9DZiZ6rLh2iJcZitYB4UI7LXRjwNZnsYEKp+uMqiurDY+h7wE89oDXqhMs3N0wVcaFo46Mj5WbkecEQMNE3iOBaD8i1JfL7i1HZV7EZXD9dq3Ygf+rYWo7LUhpcG+K6ymdH8RnfKSX/yKRJR47sBsA4IP4nXsNZF6vLy7G9ueE276v1i3Wfae6iObb4cEO4PFSfXVneji3x/LNGLcbHptU/MITkDpDDIw7X3o+19eU40LjT3dsRA8PiURqXdjUHODpRPtRd5MDipH3Nwxqis+6euqrSH1vbHPYtZKmshq7QJG1a7x9QHFS/6Res2Td7xPtMrqoZ7vfGNL5NzcyKL44pvx7hAQJn/BIvUduTF95uz/TRmeZfZ+LNKlLzP+GhS0xLv4813zk42dNnSkwaza0PNDc7kQzBXHtzc82R8zdYHFCXjNKneTLtiVGZOfqZ5t64/sUQcbC3G9ucHaLnxwcH0SPaHtIcZNgGCQy96kdqlTrnlzCvFy/AnW8PRnXN5QfrGAtoO81FBmqagwwo1vWNeNvBlsab9egX7ONDPZonSF7qx41wI8ZHemNmckhj9YjyFp9RPTo05nZLZqj1YnTCnRVj0KGjqEG4lFyl9tvWfHVTcG9pLNvnLDEJCceax+J6UzO76K9rXByc0NxvSHPQiRgcnta8alK8bETvB9QfhuLgoEPjwW7sru/G/taB6OckBsXL5ydn4srFS7GgefqoxhdlrPm0ylYfPdU4zbgF/98VnW1s7MfGmtpCY8igypmbuRRjozPC07D79OrSRjx9+DRWFpfjSPPOHrXzoOhikEVjjFkYRdTguFMeE60MiW46RXN96hOD4lkjmut3qa2OtjXeba7Hyd6O5uv7sa/f+7jkVH842N50L2uHdmiHdmiHdmiHdmiHdvhaAisFWbnGCjJWHaerqtzyjE9ku7iy0oN0KEEkhHgnSOVr2O9SEWIlgkKuBkof6j4st6fbfoERUDhIfVACCyuoRoYHFAdjaKDfAgsrf1FGcCYIbmhYicTBffi3RfJEWKcIjBH4cEY5zDkQCIusbiswnsODgJEKFLbws3IO10Q+bNL+lvckaOVKNFyRsMqOFWUc3psusFLJgpuTuib8KA3Iy/6MhZsT5WkXG0rDKijKZPcCK/dOfSYAcHB+iepPnYeGvPIXpbF9mas+fF92uKAUYmcBcHoFm+BHIceODvzzz7N9fmjQbbKyuuJzIMrh6yicWdnGql92OYxJaGX7P7/J+9UVniexKRxwJsSnn33qepB+dGRMQnkjNtbTPz84pi4orVA8QRPoLSanJuPtt9/2WRYzEpB5SP41CUATE1PepcMuIxQbwEUetJNxpvvi8otVg7QL5bCarKys9MpCRbe3nrEyHvqkTYAfmsKdCvVNNzEc3p60SN1QLJY0rORzUD7Q5TkOEPNVHgonlYVeA7/Z0A5UzEo36sAOHHb2eCcOCiXRIvhiNTe7Yrhn9Tl1rg/UvaOBFaEoDAr81q2JztLtEbsOUAIKrrMO0zjn30Br6X6icvklPKNAZLX4yAhnYVRnj6jMl4uLXhHPzhHgAPdZJ+7pfxLQFVFqs1ODVYCXLl30lR0pVBZXdrhnw+3OqvJBSUke4HF2Zi4uX7kSCwsXnB78shITert//75XzqO4BV4C7QPtD4iux8fHvEOF1e2slKQOuLXCNdbz589NQwTgo+/RDrQrV5SZ7AzjfJQp0RguG1gtuba84h1LLlcwgpxUkkEn2Y/gCShJOfSdg9UXLiz4/AnyoN0p++mzp7G8tGy8QBv0OwfhwzgUSbBLCpdWxrnipNqeuuMPnsPh8ekOneLmAtqhfbmSyal4FzB4d8UgZ30M29UduEJJi4JtUeXjH35b+UBr8CeDYLoULlAu6zntyK6thfl51WPeeKTfsBoXF1H4jcedCbwARbTzAQ79Iy/Sgxf4CfQFrukLGJw4MJ7ddeCBPsTuM1aEsivHO2mgWUOloBvTcPWHUUW15qHzxX3JhYUF8zXKp5/bP/4BLld2xJ/YLahvOrqUGXhK5XKfxwQUyh3iPSPeSdGPAgfFEUZ49YutLVwxVi5m1P851Db5gtoKmBSdn+rq58Cn37Qt8EzPTLmufE8/5SV1Xcft1+am6poHG3tFNP1HeLSCHTQKLiKHBEPTs7Mz4qcDLpNxMl0VpvtD+geBT9kNaNiUCXDaZ71hywTQAzva6M/wZfhV4XemAb5FGe2rvlEbomiHzmnTpHfSClOCmRXRHNIMDPQH6Ay+SppVzhYQ/tbWN5wGOoYWKQO+jEITfk9epIfvAFNZJU4gPTwPPm03OOKxeYUnswuUK+9yVyjvoCH4knm20nAPX4HHc/V31TXTJP/ICgNL8mR4ZfLLNKQQwYFpG1on+JukhRLBS+4A4KpnupIGnmxFr/oBbm9KfsVNFuVmQxEy33L3pTJaygKXXEmT8CpWcAK7zyeqfsPns7ykWefsvM5hdqRtqvtCD06r36xwh19mmYmvc/qo6qGQMGIjqeoN/xB84Jb2Lul049+mQ+eR+RC9+t9pM70jSCJvcOsyVEj+Ow/64XQKea3KUijPz8MXf1eh9fFPSfL/zdAs4qeW9eoLqu1ry/0roZncKfy/+YqegzP64/YO7vK2vNCFvsxYmvSa/Z53D+4/FK/ZFU11m294lb3aif7DPJyFCZwzx5wZQHAtyPgLv4L+KIs+DD2Qb7Y7NIOhhF2Coh21L1d2F3Nu1/jYuMsh0KeZk8JH2cXr89LEQzHQ0KfJB9qC93BPRekTlJu0nLTK+OY5svgEvDdd07K7oac5dwI28ACPNS5E+4DrfBXgR+z8TCMd1RUPrObMyV8kx3i3Xe7CsOG06ifgk77JLlnqBm8ufcDGzKq9Ejs5rsAnHJUWGHyWhvuq6qJ6IJ/AwyiHbzzHVHmUj+GKe89T6D+kcDmlDVQfvbfcYliZyzJ2cp4UbiSZ0wg/mi/Sf+mXLITi7A/mgedx33TCjkvvGpFcAzxQnNtA+KI8+DqusOjLyEzNfqtoHgxedU9bMjdinsqzDY0jt2/f8TwO+Yn29HfADtz+Ld6nuqfMBM+jzqon5QsW5v206T6yJYvHGDeFI8a/8j3pfTVm2qEd2qEd2qEd2qEd2qEdvoaAkYPoA6M10UbhjuGgCBwI4p5Il6B7JsVEu3RBUGG2jBCgCTxCRSozNKnX1Ss4mXBrcl6uuHYZrA/E8CArxEdjZAg3IXV/5/w1mSZibLBgZ2Eri7FCXM9YAY4wYVctTPiVdp9dEkcIHEzKUVRl1M84OmlIkERptxurEiLW1jftGoD3PT190Sd42PlxKMEBlzMofrp7JPDpWW9/PQYEK1vmAYKt/jbgCAaEHityKmELoQGhArxRB+5Jw7dDg6zOHYg+52NZyUIvSvE0YuRB77jzYes+ZSGooKzlTAeUvaRHyYzi68WLl4bDqBGCwN+gypiexs1AKqjBK3kg/IJDcAnOVtfXLfA8evTYChMODAYGjBjrG+sWhIAFoQ3BkCuCK+2K8Mzh3bhhQBFJ+QTaG9dSGAgsAKrAFJLPaYZ8EIhxGwBcPMPHNW1JWhQyVijyvXImb4RiC7+kUV7QEcI49bVQqTxS2YbAirKNsyWKz+30749iotQjaSrrVYQ5fkPPPrBYZaKAQKFM/VD4g0vSu4yqPPqI4VE9RkfHbABDwW6XCBKqkYeL4rX0IfIANgLKRtqS/HhGW6HcREAlHe1BnviBHlIfod4oslH24xpuS0IxcIMH8icf8IaQSpvyG1guVud5UA/qi8CKC467d+5WhpYVlYXiLDGOceHSxUs+s4R6oIDg/AYOc+dgcfxQ07bgl/RWSAjvQ8NDplGMGyhyqAvwAStutXDJRTtS14ID3oNLAsbA2dk50zqwkheN8URl3rt712duUD9wQ6DOVjYqImzzG/d3c3Nzhp/zU8aFO5SNGFigd87KQZHu8wpUt+RhKDGyH4NnDDS4RxtS29P+GFM5pwX46RP0Z+jDNKp/VooIHvo8odbLeUGDardRGygxeNBGKAOePnli4ybuLVAMmC6ok6IVK8IF8Hapn9GXOagegw/pUGZRVxRU+Kfn3CDwTv9i9TxwEWhfjNPkSduQL67foGH8sqM4Q7mPoop2QNlF++7vYfBLJQl18x91VDCcVFKBR9AK9aadcaUHrLzHnRxKGwwRuIzDUAJanI3yQElHntAbBnPokXNarly+bEVQKrlwX7gnHrSpeq7Ftg0AwFrRtr5PBTFKFfUn4bbQE8XAV5IOp9ynMIiTL/BZIan6bm2q/ubfqQijH+dY16p07hTOUBimqxHcBZKGMdLKQkXoAQWX8WMEpaKcupIHriIrcjW+oKlptSeusaAJ6sUV+IuyCHp0HuwYANfAorpbcU27KkP3Ab2DJzJe8w14oM8BM0qwxaVFG1OhFQwktC0B+rKiUWXBnwiUz1gN7yn8hzrBQ7wIgqtoLX9jEPnCffNdMYBkO+b1b4uZBtiAhTLBYsE/cGUER182aDhWfzSBvy9R+YGXsoOlmV/zWmKFU+HMsRoryNtIbgmZd16dd0vk+avw0vbAm89sfGiJlE07UQZ1dp4lX8Gc13yW74EgA1/wpUB1P88reMvoYFrGaKNxTtEKzKrfOp3evXJVdB5+X+GEaHxjlPLHfGB4gJE2A84SCohnTpO/uPpOzwgt1cjg59XL/70EwCkgfQVotNXfHb6cxkpgZUjfw3gNn4OP+IBzjQn0IdOq0tEGGCEw7BdjOIpyFvTQV8E//YeFGua5XmhyrHmm5gyej4jHVOnok+ZtVV0K/OQD32DXENe6xgaMK/3imwT4OPwFnsdchTkgPA+FvBfRMAdSVsxNfG6H8gBu569/WVzyQmLhs+YXgglaZI7COIvxmO+BlXKYZydtZX8036p4Dv299C/m2MAEPuElaRyRbKB0zagyARRez7yKxQfwXeCz0dI0r1+GO+GlDQqvYJzCsE9dzFcwalR8LhX98NY05vCe8oGpGHgoh2vJM+kg05rnEzVu25ggeJn/gwPwlO9pwxO7XYMmMKgx/2QhAb+Zk+FmMc+AES3pWxYebTMOa77gxU7gTW2T+WOMo+/SHoJX8hO4hifRllzBGwfa41rr9uefxaLmX7iUEyeILsHfwbeqZ4N8hTPqRKROHlv0HNjZGYxBBFoyDemesbfwDeMY+tN8zHTy/y9nkLRDO7RDO7RDO7RDO7TD//7C/3z6f88bT9g1uWUyzwQegaC3ZiWoV53rmYV1Jr4WIJjsI3RXygbFHk2qEUAs/PNOkYSnXR3RUOQbxHpUeeTDGSQHmvQjGO5JGNo9RPEs4YZyOnsk3FF+b/T0c/A15yt0xTFClzLi98gYBzEqjo/FqoS1DVxjSVhAYCR/4O7tkSAkeBAKOJMCQYH3e77ngOA+lVG36yKEnZeLy/GTjz+3wJG+l48lkPb77JG9rVUJDFsWZlMxmUp26oug6Z0D3blzgPJ4DpwIZAi2+ADm+RFCpspCkYcCHIMDB6Pz3dbGdqwsL6v8VQnE2169fO3a1fjRD78X77//ns8XefTgYfznP/vP8fu///vx/OlSbKzlgcgLcwvx5htvxa//2q/FrZvXYmp6wmWtry/H2loqpxunh3F2uhv37t2NF88WY311y+cs8C0GKxTRt+98Hs+e3RXsXRK0h2P+guAbTMX/JZU/NT1tRd8HHzyIv/6rj+O//uVfCsfsHLgUb775Rrz3zTfj5mtXvCKQRkcww+DCVQRjpTU7aqAzFLPFVQTCFQLygPCIMheB+0zf4BOZdEcH+6Yp4KhPzERPfcCkizBZBEd297Cqj3ZBCEboHhioq42zbRBm90VrrHQnDTTWa8UnKxGPYmfvwPei8DjtHoj60LCVmV16Byw2eB2KhnZSSd3Tw8Glw3Hp4sU4DtxD5M4fDig9VS7Ue4/VocqX/oOweLSTxq/DvfXYWr5jmCmTM3xQUtAPt/cOY3gY5fOl+KXvfj8uX75qWvmrv/rQZ8/8L//L/zNWV9bj+PDYffTo4NBCJ7RGvThXBWH0tdduxo9+/MP4/q/+qu5f8+4IBOvbn9+Of/tvfy/+43/8j6KF+1Yko5hAef5P//v/3jTE+R3QL4I+h/H/q3/1r+KP//g/xOMnz2JMdcYNH2Xsi8a61ddu3LxiGv3WN7+l6zdSsS8h+l//638df/SHfyR6+cBKiZ5KeUhAkKbtWNWJQvuXv/vd+OY3vxnvvPOOd72gZP+bv/mb+B/+H78bf/PBR975gELPijz4AA6/O1TXXfLoiZnpqfjRj34U31U+7737nhXbz589jz/4gz+K3/3d342PPvxIfbAhuhiwQn53l3ZBMdAR9d5O9Z/X9e134t1vfDNef+MN4f1y/Ns/+MP4X//wD31WywrKdvV9Vrxa4aQ2tfFDODgWbNxPjAzHhdkZn7/COUAX5+dsNHqh9vqf/+CP1YZ/HQ8ePLCLkFRedkWH8kI5Ah2o9exWjHNTfud3fkftdss01V3rtQLkL/7iL+LP/vw/x8effOo+jREX/gI/OmlwXlOe3xSn4qV7WzZGTIwOxJULU/Hbv/WbPtsFxTo0uiN++Gf/9YP4q7/5MD797HO7YcJojJLELn/4A9nQvXgviqTujkPx1VPRZz1+4zd/HL/93/13PhSX3TVPX7ywoubevQdqr0/i0aMX6gO4CczdebQd7oiAr7evpnbojN/6rd+I/8O/+Odq0+PY3t7wYfy3Hy7Fp5/fjw8//EksLW6KZuHV7DIUXMIQCigUUiJ101JnF/co3DrjwoX5+Mb7b8c/+cf/2Ebch/cfiUccxeLLpfiz//Rf4pOPb8eTpy89LuES0e13ksosvu9RXjXRFfz51s3rpol333vX9EJfWFpajrv3Hsbnt+/ZYLi1g/KJcRClOsbKHA8hze6ONNyxO3JooC/eeuvNeEs8cmZqFO2Y+XO9hvIvFWrKQjzOXUOwoABEmYbCUbUVucFDUnmdq5oxpME3oJ26+Pf07IINqvCxv/7ocxsG6a8PXyyrCfUtY2ijK3bFLzCa7Gl8g9fBN+qDGHjFK6EllWN6gud5wUGqrCrQMqj/leC76mfCisIwH+S76r5K2LxyUYDPMJdI5TyxMoDoHVffJAi+pAK2eqDQvKuenb8hVAYGCBijk5+cl01wGbzmafUC3tUso1x85Tn3r74DdsZMBycRtTtd9Yir/jtTv8rfiWOu0N4rVxvaUjnMzin6jW48PtDuLrvK27XLf9V/eSn1Iw3l4OaJ76ij66tUWaYS6Ce0Bg2j4HQkhXCQaVKZev6bfElhCE2rPOSRDTrOo6RVdFku0uFYfbWBOzOF6lHeOFEJglU/yxPuSyh1+1JopskyWx78nSFxAvxVGwC//liUQp+AH6RBIXdlwHvZzUddaRsriOmvimCPNODd76rniQsC/+u58E2eGJiZU+ECk3LgHxifNtdwwbXqMfHdd9+KN16/6UUSW1uaO2wuawzmTLl6DGl+NqJxh7nVrMZdzjNiQcHq8prHRvPes9y1CkyH6veeD+sdMxWU3CiwZ+ZmY0HjLvOmTdXtxdKi58u40+tQvTnnhPk/PJ35FAtVcP0H7sj3SHzaBhXlhbGGalLH2oD6M2dfaBzZ3dn0PAw6xv3VZDXHFZCxpfENngq9DQsnzEuKwRaFO3ly3gjtwS6Q+kDuEAQnHeKJA5qvcbYfC0AwulIG/JBxi/kh4yvfIjMw78B4sKm5JXnRBtA4cxp25IwOj2T5GrtYREC6zc11G3OYmzKGrq+teT7FwoOyu2e1HHyv97QFCz/go8BE+SwkGVGk3YGddOCPsnD5hTsvL34RDvo1x2IHKYt1NoQbqIc+Wuvp9jwYmtsULVAXcMZuTuZlNkxgvNAz0jCfZkEIc/DdA85xER70u6uLOXpXZWDCSN1pA1tvHzJXn+h7NxYlE91/8MjzQ/oEO6sZkwimK+hbMLmN9Jt0HYrQlHfDCvf0dNpvX3Oeo9OT7FOanxMJlh9FT/SPzLkd2qEd2qEd2qEd2qEd2uFrCEzYy8pNJrIIf0ykESIcJZwgCDGB9conJrKa2CO0NNNUkWfNtJowF2UHAiRCwMlRrrpi4qwCPaFGgEHIQihEaeZ8nAeKYlbZ5wGHRAQSrzwDZkXDrPxJi8Kb3SH48M1dAAi7qBpRUiC8oSRgtdRZ8z0HF6IgTyMGuxlOvSJuRwIeK7DYqWJ3IYK3rLSl7qzQtSA6OxsXLlyMK5ev+BBflOQTnC2iOniFloQDBAmEI1bDoQzz4dz6jTBpJZrqD85RbrMqjEPZcX9kFzhWMlFHFy3BbderuRZfLnqXBwI6ZRBQKGGgQYmOi4Q8nL1S1AmfwE09yQ9h6FBCJgLWzZs3AzdZGKIQIKk/Bgd2sQAjz8vKZIR32gxhkd0HnOnA4eK0CTASqSuBcml32odyWJWIEImxoghSCXsqMVghB65oe1ySkcbqCbUx6aAbGyeq/EjDPTCWvIxn6ESx4DfpKldckh6BjXTQAkodGyT0nO8xeiEAQrus0sQ9D3Vm54+/B1IJnKQFLp5Rr9yxky4pjG/jOXGBsFhWVyO0WpmievEcwRolJbRNftACgiN50O9oS9yZIXgDJ8I8Sg92kOBiCYGTb4CDPgDOjDfTebqsAq5Lly+bLotAvSfhfXl5KdjZsbIqAR/jiuAZHhm2QYCIUgG8kB9Gio8+/igePX4k2txSG1LPTuPYZXbhpq4nZmdmYmF+wTs4JibGVc8Onz3y8MFDww0OoEnazuoh5U+k7uAO4w19CnxSZ+gWQ+Wnn37mg+ytQBZuCNSP8mkPMgMOXMpBy7MqH2ML+KO/sZIeF18oOPgGGiP9qb7F1QfPoBPgxpUd+PJuG8GJQeLhwwdW2tA/VGDSnmCwgVjwUCfqqlfOF2UErsLGhYOk+zHT7urqSjx+9Fh9d0Pwp2slf08UD/AKbQWUIRjlwAWGRNoBGDEe7woGcEGbwA8Jem0cOlY4MV4UyBLjLvi8fOmSDRkYU/gIHkU+KPzp07juSFxWRm6UHvDxqp0yPxR66QseY1Qe4jou+M7Ms1C4sbOFnR/kecJ5QYIB2JyHYu6oQkHT4/aanpr2imV2KqXyb8vKJK7U1wok/UHPlK+PnR84928F9ys9ox3hzVeuXLYRiz5NH/OOD/FV8qQceAt5AhN9givjGyuFeU5/oh2hSXaQ8I4y6SfkgbIK3B0e0q+zDQwHsIFE3yevgI/TT6ED8kM5h1GMNvXuk5b01MGhZNgMBcakN2gGeiE1ZdBm8LkB8SrGH2hjeWXF48XK6qrpD/yVd4xFfEcgL2i6jN1uJ8EBfIyzXEugvGakrsBbXa1QdoT+eJbXpsKce97rOXk2o54XXsk46Mg9keeKjM3m3cIXcJMX9S8ROvjpUfSsOpX62LVYS/kJKzXKYLqo8N001FRzGfKh3/uevHVfyuGZDUtVzDxLvuf5ncMFvVUuuTxG66o2Ks9oi5IvZ3I4pypf8Jnws7o8xz+u/k3/aqmXf/vwEwzLwJ2GZe+epI9TN2VNuoJbHiip690Kr/mBYQKYigbyNq/Vcwfdf9Wz88CPLNvBP7+YmPctaf4bBmrCX2tpX1kylWqNhAoPrY/Ob85D0kX2J17TH8qcxG1YtRt4oGT6K8r458+exe3btz0GkwZlPrtVmTex6Ie5BPNDFPPM3/ia8d6GbgXme5RB3qanClLvTBOdeQW/aM4LkkSDGAmY2z179tx8kwA/ZByxIaA+4LowT2TXIPkCK4tiCp/2WK+87eoUeaGibfoM+MLYAUzAwfyb75EH+Jb39H/Pm5kz677IKQTS0Gf8DfkiLwhh5jlKR4CUqCdjLd+7/qJx8nZUgK+TRynbMo5oPq9V32tJ/0r/pY2qduI3/ZU+7H5cjZs8KzyVfkN/y3IYZ9T+anPavfQ710t14Tc8moP0aQsMccyF2A2J8YQ5I4G2o17QRI7bzK0b3vHDPMPpGfsUGY/ZBbumsZkxjHEReoF2yAM4oRkMQsBFOYuLLz1XZBHbqcZSyAbcGD+qEw9Iy8KfA5W5rXwxGlEubiw97gp2xnF2OQEnC2Qop95ft1EIWsa1G3NAuxJzzdqhHdqhHdqhHdqhHdqhHb6O4EluCkkoSRCQiLjCQvAok3vSVCKCJ/AWSkpkwq9nTM4zvxQEEWhQhqHgYsWYt74jFCmi3OVQRcQLC1HduUKPiTNucrhSNhNqFHnF1y6+eUvkGYYRBETcC7ArhNXhGETweW/DSGUQwa1UPke4QZDp1YS8LpgxxCDMdFpRjNCAcaQYZYj8pjyUTMCEH18UqCiDr16+7F0duJmZm52zQh1BEIEDhCHw8F265TrwlXdeiQUsitQR4RaFGwIFAhF1JlAeEfkMQQNFM25TEJaADUHK6STgImDgVgF3WeDSQrDag0OKWanFjgraknqiBhgfn/DK6PmFeQu2KDjZsu8zZwQzNFHaA2Uz+YLLRZX/8cefxP37D+z3GBjI124IFIuQCA3wHOETvPA9QjZKF3CA0ErdTTG6givTleiJNAiMqbTBKCYhUMIvaVAEmjZUvaI8Awby4oqAaJyYTiujndoc2uUd7cG3PmeE57pHSWFcChjSs1KyGEeAP4XBDJRDQvBtVz7T6YIL2C0IK1J36uiofKlLEe55T50w5KCsJQ3w6IUjtIjCwO69JlH0D/tb3Kpxbgw7IqBT+hd4ID3tT18EP6UsBE/odG5u1qsq6WdUdmNzI56Ljp49f2alP/UGDhQfN9nxIFqm7qTl3dLSYvzlX/5lPHn61P0AAwmKFdqG9s6zR0ZtLLxw4YKV5nxP/TjnBJg5L4W+DnzUEaEaGMEqaMEVFYry6ekZG/ioO3hmNwL+rxG4wZnbUR/wrrQ3V2gG+NMl1YzvaTcMSRglMJBQV9NYLdsJRQr8CYUIwjpnrvjsFdUBwxRt/OzZU+/2wD0Xihq+A4/ADk2gKHAdFEkP7XAejY1mY+M2NNGG8BDOMHn+grbbye/1bVFqNA0RggXjHPBTD+oFffAOJRc7qeh/tD88BFzyR8h2h/9lvUSpghU67fVONAxf4DX7UK8VVChL6MNbm9vqj6Jr6qT6NWGreBRBr/ycVfKDg+BrIY0b6ge0NcZVeBy8KZUw22obDEF8nfUFX1bY6o8dJBik6D+UgTuuNBLviEbThQv5kd5KXWidnCAY/UsFVfJPol6437JbBxeA9Md0hXhkvgotbCpP+E4XK3WFG+pEZuAXfofyhnv4Bm5qaAP6OIpMvmMnCsol82rysi/3xEtpiao1zK8Y5wi4UcRoNjk5YZ7i96Ln4tO+wGBFvKKV1glc1lfBMKocr+CljaBDPYcP0PdpBwzj9Algo++w8wtFV455aUgFH0T6IGXBO/JdtnvCTt+v8Pr3Cgn7qyHr4Uvrrcqykk24AsfEAiOReYOvel546k+FC5yBx4KrKqKcdKjKzr5S7hWTfBIWtXXiPPNxrOYI5XfpF6+UoeevGoiqMjKn/Cv5kYe/Y3yvDCKKKE+bcyrGrapNTBeqGvX2YgHGQ6LLAheMoxRWVYY1294xknyAd8pC/Y9+hBIW5TVX6sFn+k55ZZ70T+ek70CnygZW0hpmYDnHBUE1dWK+8e9yX12bzx31P9/lpw7llmvJ06F52/LsFxBUs2aRr8BThdK+PzXoleuZFc703Io+oC+XUOGAd/ThL9I27+HT9GkU24xhjEX0Bfo6cw6+xUCBotu7o8Uv2cEBD+jTPInvodOmS1o9z6pl+UlbtK14gHf18U2f55abuDjUuM15FYxrLAwa1FxkeFhzuZFRf8t8wOVpTgXPZK5ImV7ooffQL7RsuoZvVf0GPGAAKHNiGzUqXMHXs1/gdhD5IfHCO+jOFajgL/kTTZMgTjjJsTnr53Fe+cCLS3+B35R0acDpaRpICtwYM/Ra6fIb9yHlef6+JeqZ+1Spq6/0Md4xjuo7w1sZSPQc+HN+m0ZNisoxjfkR/RyY4Yu4Y9P4KrmABQi4weU5Ab5gWUJlWHbTvJH2pP0Yj00TwjPfsCN+bW3DY+DuDjuuK3fKSkN+nJVUZwehZDFwtotRRu2/rbFOAIbdaKlMRmF4BpHnuNk6pCzNa3aUll1ALHDYUTksxmF3C3MX8A+cpmnGKs0bmXexmxdaxljCOFlx6nZoh3Zoh3Zoh3Zoh3Zoh198wG0LsdbbX0VW52uSLWEGowJusBCuiAhKTNZT1NPEXBfNjzXBTyME54AcSpjZV1rO+9hDeNo/sBugjiNN6FEmKTb0vnGgqOcNpe/U97jn6q/1x1D/UIwOczjydAwPjkqY6JVgp8n67kFsbOzE6vpWLK+sx4vFlXj0+EXcufcoPvn8Xmzv4Mudlf6c1TCkiTiHI/dIOODgYNwnSeiIHtV1IPoHxqKvf1h17IvdvaNY3diO5fXNeLm8FisbW3FMvQXToeqKeutIdduXwIEgFyeNqAk3Q5rUj42MKI5GXThDNPOqXAmh3A8Il70SKjtBFUKZ8iDiJgIBo1vSBQIH6fclpGxtSLBQPJCwy0pxkMu5JSi5UWpyj6CIoti+hlfXvP0dJSdiC4IRgjSuuhByUVAcnRwFbjUwfLGaemBoIDoknO3sH0XvwFDMXrgYN19/I6ZmZ6Oud1293XFydhLHin11Ccr9bIGvxdg4hwpPKN96bG7uxJMnL+Lu3QdW2GPISUG+FqMjQ3Hp4oJ3K7AzRyKUqp4KAQQjhEYEUYRAK3FVT+qP4KRHEtAqoZb3wpkNa4rQHHlg9EKJhAIJNyU8PxQNgYNjtQsuFnCHxmHm/f3QAgYhXA6xahilH8pErsK94CEC47He24BGu+gb3MzgumFsdNRGJbt9Q3GEkCz4UEoAx/DoWExMTeo6ahcUnFtzhECviOGGldooPooSEiWEBeQelF4I7yirMGrgMoWDxrOvURf64cgIK85RQOP+7diGMYxSnIfBynhgxt0Fu5yoJwoK+iXKTcqaYTfGzLTqwqHNGIGEKwmzT589ifsP7npl4NHxgdLy7ijGJ0bj1ms344LacEz3di2xuRZ37t6Ov/iL/2xFOjjs7pEIq/zAGEqzmdmZeP21N+K1114PXIFhEGCXxqro46OPPvbB5MDPzggU9wj7KDwchSvwCZ0D7wQr7Mc4P2cwOJj2+fOXwTk5KLpVlIrFGJfCuVoiaUT5IXRPT03ZCDAzNW2hGyXDwwcP4pNPPomH9+/bwEpfQEEBjVGDnu5O77AYGh6woXBufiEm9f3YxKTb8HOv2uXclTXDmQpCjFAodIgoklPRTXviTgPjxjRGIl2Jk9PTsbm9bQMTZ6BAT+CtS2UDRlGqAo9dfdX7vZuHnQbOX3CwWhgFx8vFpVhSO9DvUFqJkvUVdUHZonwMIwqgQ92DcwynvYJpOBYwhApPKImGhkfMt5eXV6002d0T7xIIokjBhOKdOgIc9G7QHOnr4G9IfAZcs0MJo/Te3oF4F+0aquN2rIuPgu/cGcZ37LhCiZMrfan78PCg6OY1G1lQ/uDi4+ioEQd7x/7exgzlrQq536TRPRVKqRxDmYUySfyBggXfqPDG4fyXL102XjFGgSfyevFy0UYX6C4NuXBqFJPw24TTfVLvqB/GvkuXrsTU1IzpHl6Dwok8MOKUFbHQEvwc+uwUw3es3CLxvlf1HhsVvi6JtsZH1efFmw/BDW5mwDNKS+FHbcXK/lREw6OEcwX4jkaPaEAswgWu0ejfKMLOlEgQaDxjXBuKHo07y6vr8ejJU/W7ldhCeSnY4Yko3OmHBxrHGKvhg7h9TCNy67kjKL0wjkBPQJCKxvOYvKtEK+9LFIxEcHKetvpOsGZ61YHYTAem4MsqUxFem7wfwwiLFfJsgXMjSRV9n3yEPmIlKLQgnH8xEhgPajV2Eyp2ocSF99KHMLpCR/Q14ql4ivIR7dLFhfikfaVJw0BVn5aIEtSrwqlXS1QFTe/6tBmdZTNSc/2BN6WnXb2bp4r45WeswYji8Uq00jjaF8MWD9E4XVNf7xcd10U79V7FWqfmURqPuxrR3aGxXzOYvm7c2kXUujUD6tQzPe/Sc74vkd9d4q3dgijd/SlWdJeuyQSs2y6j/cBxhUYVXS9H6JT4xfuW3xVd61HLf8qX2yqYjqr7V178AgMQAIfvqyv9g3ge+F1uz583H1V/1Q8H073aOvlXIuNE9OuFQAcHoncWvmhMJw1jla64JsJY8UT9GgM0xkt4OP0WvgQPZ+ELcwLObGJOwByCnb+4EWTRy8EReR9mf1CxKOmZkwEW89waSmvNNQc0r+3VXLJHv3s0l+zT2Nwv/oEr2gZuFztrMT42qblcv/qg5saMHeo7Nc3VBwf0vXgRSnalbM53yz1zYBhSg7mOvtvd2tG8d8uuZXc13mMwgZgwtIxp/sO8l6/pLF6YxZxa/Y8+irEafuYFMWoeeHC3cAtp1oTbmurWi5GCZ6plp9pHHM70fcZ8TjjhSvoepSdyT3q+5zd58k2nvoFLdakSeixYlEa8mvxrjCVVWvVSX3nWV2PXjGAmXz0j9qgtS3rKUmMoqq115b0QHCfIRaoT/KRfOB+sDwqngzZ4IQ9hyKABT8SrGDNPhK8GfIl5pL7hnjHhTL8bipqZxKHyPRBPP9K1oQ54dqrvDyXj7J94vD09Ur0Efb/yr4kndtFhhdsOyWud+q5XZXTr2y7GTuGsJnh7gFk8uMHYvb3l2JD80qlnHYLfBhW1OW3P+S29GmcGRFMsEMAwQtsyl2Ahi3eU1Os2/FXsoR3aoR3aoR3aoR3aoR3a4RcfvFpR0UI4whiKFwkIKKNQkCBMIffxrAhUKLuLosCCI1EBQQvhsSglvIPktFqpZTEnhSSEHRSCVgyivVFAGGAbPhNllIEWjJQvChEMARsSotgizoonlMj6HFkibJix8rUvBgdHvNoeZRGCI3LTAUqt/UMLkRzczvPeXlbAd3v125qETVbT33/w0IpQVnn7QMr9AyuSwAGKUlZjofBDSQPc3p0AziTo4KN5fXUtXjx/bqUwyj4U4gi97AxBgWsFqupjgUD4pq78RtDL8yPSKOL696bLMYQF79yQwOpt76o0AiSrx30+iuChDGBgBb53PKj+tFO2QyqfUfihuCVvsE1dcJEwoLxpuyKIs4vk+BQfz/s2stDW0EGhDdobnHFA58rKmtuC/BFsMCaw2vrChQXDAY3wDnyhpCSCJ55ZmYQQJ6GzrAouiibTk9JAN+CkuIZAKM7dJT2Gl3TUxe4poDEF6seqfXYhjE9MBAYj0np1poQ6rsraz8jHMJJHZYCB9r0Ke3DACvt0Uybh8jBdPFixQBCInPvBQd64dQJP6doCpbTwrkyzzFyJC6yGV88QfN03VCYZ0W7QO8owBH2MYLzPts/VmsBLmz9/zq6P53b7VHDFN8VNFAFa5R5c0R649OEemNkdhKL//v37cffePa/S5zk7QiiPlfK4mcK1GG49UNQ+ffbMK1fZbXIq2kCpbOMMCgbRFxEF9+uvYxxJ11TUB4U0Lrw+/fRTr7gHXmgKTlFWctqwIHyxenBykp0uczE5MWmc0t7LS0vx7Okzn8lj46SQaYU7ygbRNIo6vifvUdGcXWRduuQdKNACbYZx5f49jHm4pDt2n3NboCRxP0a5nIfEUn9cUNHnwBmuKe7cuWsXVCjGHagAgLidk7/leRi4d2KnlPKZ5IDw6eqQ9joE4DzAIbwBOoCuChxWCJse0oUftDeidkeRQD1QIGBcYtcCO8gwkmJ8o32ov/logkRRqmMq59G3QFcYXKjTsHCEwpU+DT+BHnC/tLW9U9Eu31NBlMVJp0SXocgb+i28CXx5Z5Lajm8zqr8qYjyAZx8fMQbkt+DKsKnetF+ht4tqL9xCQd98yy4SFHwb4svAdaLvgYm2TlynApxnVriTKYADm2iCXXH0f7s1U3pWx1IwuGPnDUa3NCgCCzWC12DgYlBKnNlYp77D2UwYzdgFhHIO+KBr+N/ubnXoLcqybvFP8Y6sG/cZWZ3fW+u20YbzeDDccMaPjcMqk0B7uy4qmHt4CXmV/EC6MOg/AnjgOTyBSnjc1Fg56nOshpRvw25xHj585PESvtbHKl3Viczg/UWpSLmUBy+kfsKy0yevZOzINMRXwxd/VyFBzOBvyJE/3zaffTHQfM1yyEPRNAMNKtKO55Hf6jPCPWMLsbnDhKh+0RrTmIIBhRXaFc24nZjDnLdZeVau7p8VrK3V4kfW4gt/gp1vGWtzvFReLTSROCzRFWzWkfo0+5neOvfqu6SFpInc9VFWpusdxKo2YtcHq7hPjjnUmfESBSs0jdFQ7UhbOg2GJ/DEAdgclEx6dhKRLg2EzlP/zuGpap+P9R83Wd80liQd5stM2/xfz7hvjYRybQZ/W4VX7lt/fH0h2+48GCtV+zXrpBvf+6Z6Wl42g3hZ6b9VniQB19Aq87l0RYSxWONdlQHlwBtIwxzArjFXVnKOID7MeIurK3bfMXdlvGWeCBie06s8aMxn72k+ymIDzz80TngnqMrJeZ7mRKIxYMz5YM5B4PGM3TzD7Sw0m/OWPNfNczNdmTMwzuAuiXemW9Mwc16NYZp785u6wLOYC4uCDIvnep5npdtQFOjkxT0VYYwr/QHcwQuyfzOXYGyCF4JXxr+qLyotc214cT7LNNA42LdRVZH7Mi9wG+lCurLLquSX3yZv8BmLuk9Du3io0nos8vfiq5StMbbICM3ydZ88N/NxG+sf39CvyYE5IM/Ig7EWWQgZDTwnH0h+AA4KLyciF1luYc6s36VvluecFccsERmoj8Vwypc8LYMwdvMt6TRmsmjrQFfcIrPTnwUIRO/6h1aoo/KnBmoA8xee9TMv9hkreXYfkXkMNMHYBy0lbWDszT5EPZMm0ouA82yHdmiHdmiHdmiHdmiHdvg6AkJPUcoUwe1Ms3TNWz155TfvEIA8Wa+EIp6Vb8p3RCbkFj+Y6RP028IF6UmrCbnTNhOQFGEjBQcriZQWwQflOEp4zl4oPnNROpOmKPxQ1KH8we1ViWUCjvBTDvBG+OI3pSG0UMH9gz2v6H6JgeTePZ+pwT1+dPclSLIjBCURK1kRWskL5RGh4AwccSAm/ppxfcQVdy4IvQiiwO2yEVhUbwSjFAQ4D4IdFrminnx89gBGDtUHpSbnD7ieiq6P0iIUkh8CMKsByRdYSIdLGPBBOeRnxalgReEDzlCoIlSxSpGVhTxbW1+z0IxCv6eW7ldQ4gJLwWEKoYjRQhsKNAlUdo2gtJSFEM3B7XPzcz7/oSjjEFxZZY0vYtzbYERAuDbNKG/yzLxPLfTxnEA5RfjDPQD3wAL9gbukr6Qf4LGArG8xaKB0nZ2b9RXlNEYdcAGe7FJG30Hz5JPtFxbKuYIP8gCX1AE3c3x7qLqCB+AlAjs0xk4B+gN1ynZGqZFwlbo5VLBCO7QfebGik6S4rEAhy+pAKu66CGYUECg8qQP5cOYMbp6gL9oL+Av9IFCDI5TQXiGqK/Ch5EXhD30QUMCgYL9z9248ePDQfQshn/JJB85QLOMHGnwC54MH9+3WAz/k7BxhB0Ceo5MGI/BD23OWTRpXhl1fl3PnjuJt0cqecNudwq/yNW2i2NP39HVcIrG7AZdNGHR8AKranp0yT58+tUKa1eIgyPhXHtSJ+kPb1BWXVhcWLnjVP3WAR0FvuPcin51d9d1jlKQZwBG7q/jeBj4OWdV3wI9yhnZCCXVXuMKoxO/SjhALNEpboeimfVCAYIQEj21I/HoAAP/0SURBVFOcWzHJrquEA36Aay2Mr+7r+kMJRaA+5EH7QZumq5FR8wGUCRiLUITxbnV11efPkB9KDeoP3aYxW/zFfwlm4bnwG3aPsbOMVbkoq0p/gJ/i+owDaa3s14elv9DHgSvb2KD6PQoe3GNA++z2oU2t2ELBJX6NS40dwceOElXJOCrwgXPasKurQ3ge9O4mcIUSa2d3x99Doxju8J+ersiyXP1fwZQ0d67Q4o3qC38Q3UI/RPCYfCr5BwYS+g4KRPo7cDkoLxvrK9ige+gHOsJAgvHPB/orb/oWRgfGIxRO7Diw0qvFQJIKMMZGFIHd+rZX8KThEbdtwOUdLyrXPM18NsdQ+A+Kdf/WO2BxHav6c3UboeCrnqE4g08kvxuw4ZydSo8fPzH+6CfmL2ozcEefN7+raDBphLEMHgHPToNEaXeXR1FfDKBPkTTNyB83CnxTgZjxp4RMXcppqa8/zveZf+adcCV9+iwV0R2R/ulry+98pqt+wz/Kt85QObsYzT1KX0lcpFLT46WeO61ifsJ//lS31b1CtkVewaXb3+2YkXG32ZatwfnCBxPfBb6SN+nN4/S981LejMvQELRFH+BbDB2HmmuUOQr8GYNJoWnSJJ+q8KX+6nT0W81teEda8oP21BIJQxXz3iAlzvRfudK2XEqokjmc33/57szfUJKzqPKofvs+A09Kml9oqAr9Upt9ZaBWrTUnCG95cShvoSnTlYK/Ar/iRdCqF7+o/zJuce85i+kC14HMZTC042rrvsc08mEBBfPg0rcZK5mLMIejvY0/fUc5tDnPibQ7eZf60cTwA/o+cy74E7wdAwznQ7HLjP7pfqWxAjpnDsvYxDVlg3T7xXhqGq34Cvyd+U3ugIB+lU5pzJeUjrkf8JW6eh6m+hIZn8u77AtpIOF363jAsxLL79KvC86zf+e8nVpTV+pD+gzZHwlO7+8KX8cwgRyUdSrv+U39zLurfME53+XzLM8GEuDXNwUG8wX+9JEN5MIN7z1H1kPwUuap5Fvai/KJ4Kq0I7hg/gntMOf2nEQwwHfg93a1pedAhysudhQyXtTYZa3OyDjJOSebGt+8OEE0hMEN3nmqeRPlmIcKZ0JS1kNwgQMMThiS2G2NrMJYNKnIlfPAcuEWhrMBz0HgseQDHSWcOVYyxgJb20DSDu3QDu3QDu3QDu3QDl9b6NRkHbdLREngmlBr8q8rLpJqmszibogVqLj5YdVRLy4qusth7JkWd1x8V9wW+XeJ5C3BoEuT8E5FpvpsYe9Wuh59U8PFh9J1deiN3iOfsDr38aMnXi2H6wBWFeMKZHh4NGZnF+LK1Rtx67U34saNW3HlyvWYn7sQNeV1sncQjX0JDFXk9wkrfVEKKR5qwn/AxJ9DkiUs1jUpr9cklDROYnNtOXa3VNaOhMvtzWgcHwjORtS6gfk0OhrH3jKPS6252dmYV5wcn4h+4cQKFUXeUy8OM0TQwAfvoQSTY8GPoHEsAYZ37KJBuLDQI2EIRTQr0tg5wmp+G0f6OfujT7/zIEMECQQgDlJmBTQrxBCQwDeu0VDGjkkgQaBF4vKhrghbEvpOzk7j6PQodvZ2Yv/oUO+Ee31zKCHl0bPH8fjFs3i5/DI2ttdj93AnDk8O4kj1PWN/vAQf3KUdHAkHnT0xMsbh07MxODyhnFmN3ikBejAmp6ZiahqFaU3PJHAp/a6+29rBSLRrhSKuWxD2CAin4AI8WHiWcAUOrfjUn4U/K8FOVQcJUKRROT2ixwY4Fp0gq4nITHusfgQP/fUh4WxYAlef3gk+6E1CYJdo9qShnJXWrlZE250IasrCbnyUT62G0D4Sg0Os/B+sDFIoWE+QKxVyZwtC68DgUAxJ8FML2I3cjiIu2YD1VPVn5fuJBNd0nZJCMPmxC4NzGSB0aGVgQPmoPMq1mxzcKegZtI6bMImiElg349nT5/Hg/kOvqlevtVKC/peACV9qKmBDUKZ+uD7CzRM7afo5GF/tiJHlJx/9xAaPtbVVfYdyAcNYT1y8dNGGDs6qQbGysbkeT589jc9vfx4vFl8It7m6D0UARVIWV4RfH4yufgnecRdG//3s08/js88+s1EAmFAKgAMUh9wDD9fRsZF455134s0334xLly7FmOiY9KyC/+yz23YpghIE3OOmiVh2SIDDQdWN/oiBhh0sE+OTVtqgqOdw+DSwbERvD4K8slHg21RKClfdnerHY3Hx4gUr/OtD6j+iyafPn8ftO3fi3sOHVlrRhrnqk7bM8nGNhNIfVVitF/7E2SP0Aw6ZH4uR0RErcT/65NN48OhxrKytVXXJVhMU+b2iur/6u9ptDPdc096Jg+IL5Tq8F7cqGGBfvsDIAuxkksqSVAqhZFFfUMYN0Vgf7nbqnCPVZWMELqOUJA1r+ubFy+V4prxWVjnLiJ1OneoCRPqnaFgERR/kz4pT1x9/7Zz1MmKjFjyKmuCOCHcfu+rrS4trsbXJCuhjwQNMnVYMEaD9U/GVnlqnvh+PhQtzqv+Zd+pxlsf+vuhufS+WXqzG9hZKPHgOmQgm5WHXeIKl5Oc2FB3CU1i5Sh2nhS/OxMFIg0IHhTDGWfDHzhS72tO34AIXKx3i7T3weGVJHWu17riwsBDXr98QTVzyOAh84GRv79D5wM/YkQgVQMM9Kh+XKyXiekVoj3pfd0yIvi/Oz8SFuZnoV95ievp36DQ1JUKxVHYDQFPUjzqjMLMykJiIdCwuVDD1wWN6xTOm1feGRifM3x49ea52XYq1zW2lSz7frTF7X+Ohd1IKz+CyE/dSXdACSjnRkHFsCERLGWnbYrTQP/1qCa/8AJv0x+bd+U1LtCKyil+6V4ZWIqqOqXRTVN1LTDrKNCWgGPSuPH3PPREemwYBaLLaNSH+jTLuSOPR4YFoQm0HvWEwZfxV9xMc5E3/pjwWaeSumlwxTkzlpscn2ob2Eij+rcoVqOgv5e48ko7my/o5qs1fic5HqSt+UIx2Sa3Cjukh6bRH8xJGtk7cZKk/MTfpOMPlluZJelbrPBW/O4s+ser+3o6oK/pa417jNb9xw6X3PV0axXG5JV6mSU/guivOoJHs+1mD8z9hufrTveDwM6UlJsnoqnmDSLHlnbLmyvMqngc+ypBN60y4yeCf+q/l0X/zUJWVLfIVQeBDs00abgmJr/Jfy++WwHeFdvme/kVp0CyLMVBmY8RggQ3pGJ97ar1K0xmctceO50ePn4iHL7l45gojI+Oi/RB/2jR/2trO6J2GoreyOIH+wc7BQ81vcaupHhOd4kNdfZofCdL17S2N98uaC+7GsXhld61f85lOu5w9Eo/XlE15NsxPunCppbkL5deUTg2v/kR9q76k/oO8UBePwk0UBo9ezU0GdcWNLq44pyemY3xMPBuXqOJHzIPZaULfAyfsMGfMxIWXUV3xJlysqhThLserM+Z2uqMz+xwd4dJ9yBGgmAkylmWfJbPyvvQ9ntl4zbdKz0OeE0mTBm/JQijydW8XXrpnns7Y3VsZSYrBgLlSjg3q33rGcxtVeKfIjgtB7rzZjeE8nQfyBGN3ugHEjRnuK3eRZzRXtatZ4YoxW6AKQOa/muNqznt61uV2OuA8sU7hs0fzXD1vKM2pYofSdXZqHtcl2aI+KrwPqx69caSxd1O0s6K2X8c1o+YFB5prnmhee6YxtAM60njZKT5K7FbBNeGrLhwMq/7jg4MxoTimOCocDbG4o14Zy4Qj8ACWmVuyCGJrK89bxBDI+AZ9s5OX3ds5urdDO7RDO7RDO7RDO7RDO3wNgVU7RPwUs0KRyGoxFGkIVazoyZVN6Y7Igh0fWlixTCEhIwU+u9RqRgk2EjK4511TYEHw0DcIBd6ijhKCybMEI/JiZTQriXHTgpKN9xwIiRIWhRVK0Pn5BbtSQXnFbgjcxKwur9rN1eb6Rux49dNOHOxKyGRVJaundL8r4W9zfT3WVlZ0v23Bp1f1BZYDCaQoFlOACitep6cmYn52JuZmp2NuZjouXbzoA9mJrI4C/s2NDRtDEGxZpcs2cq9eZrWV6ttUDkqoIA11Y9UalbUSR/feoaB740mRYMOBhC5W5GEk4Tkrte2P3Ss/jyXg5qrzstIPtzzsgNBD5+EVgfrO/qclFLPymdWBPsxRMCLIsrtjaXlJQvHLWFlZVhn7+g6jgXDR3RX9A6w6T+UZCjtcuczMzgsnC1bc2vilNgJOdpIgFKKwwo9282B9lYmYCV2h2Efx6i39ek56vi2rC8EpeZq2BDvCMb/xp41bMK78tsJL0rqyqkIq8vSfn+FWAIMSynZcCXjVml6gCLTxD/cC0LSEbYxNVJp+AP6IGAq8WlL1ECCZtwLtkCvwWN3PThlcV9EeuQug0D9tw2++A39eNShBEAMBQjXGsLL6Ejxy5gZ5slqdXQP4F4eOqD9u4J49S9carBKljrQFV/CK4oNy6D/8hl5QsLOrYnxi3DRJeg74xuXVotqa1aR222ZFQEfMzc971wP9HsUWK+45YP3hw4d2G0f+KBpdf6WhHNoOF0S4DprAWNjXr6cdbnPceD169CR2tulXSdPQOqGsmMfoQj/CQPLaa68pn3nv3IFu2PmBay8MLNQrDSooBrI/QRsoQqnbvGC/cf16LOjKSkX6zvraug00GJZYCdnXV63EBHfKwsoS9Q8Mehg1rtKnhTPaAXywAv/O3XvGO6srKZf6Gna9N1CKJR9w4p04qo/PUNE9edHvPv7kE+eD4ipdTulTVyL/AyZgZscYBhKMD+CF3SzwPmiH3Q/gAj/0hUeAaxubTMfgKJVFKJOgr3p/rjRnVSe70uC98ArwwE4UIrRFH7FSXs9pF+pfFIBQmJU71F9lsYIdd2acM0TepDHdq42hTVyJcfgrZ1jgeop6UR67RtR7HHt7e1THCfGQGfcxeCIBxfX21o7doeFPH/TwbVkJm3BkfgTwAA3Qr8wDVUcfzq92shsy9V0iZyVxbojdtCmkIUl4wjCqQnBtQv2gL5Q57PaA19OHqBvfllW43OcK7IqWlVfCCF2lAswGD0X6+chIGs0m1A+hFRREjAVpVNd3QgvfQANuV8HDPfVttonzJ03F4xTgsfAZ+Pjk5LQXMeyq37EzbFn1BX/wZZT90Bx83jsw1dbkBdzgwfk6b+Wr/JOq9AcMVeSZY3kGANXvDNX7V+7+noH8q3qXtk78JpyZuTuOnpG2grHEZulKU9FwKqRz14kPfK4icw2ecU0lbPJs5irglrxaYShwMKbTFnklVYWTZl/I/GhPyi4BOEtfchsoPytRFaE9eFziW/Cqr55/n/2w+b0iylT8+Y+NDsfU5Lj70oWFOcVZ8cFZz1lmZyZjWu8mJ8ZiSnFSNMj95MRojI+NaL4wGIPiEeSF0Rk3OexGoU8lTilUUUFv86/CZ/Nef7o5T6P0zV/VtyWfgglfq2cZmjevhK9++osJVYtmKLBWj1znlsCvV598IXwhAXiDRrhCRz5vRu0PfTNvYH7HGMo4CB0xdynfkcZzXs1h6evstqMf41qUMYixCjd68GJ2y5Efi0cYi1BAM/+wYZnIvEb5evGD3tGX+HZtA/57oPbTGK88PZ8Tb97fP9R4xrxO83PxEqiSBVRlHgh/PdD38HPPTfXH+MQ8xm6ixI/AA1eMCiOaLzK+Devar3kQPMlGeeOq2av0je4EC88tawgnpj0/EC7dj9kFpWd6X/pwiaVP8q5853mPrpA5/LeM6WVMYX6hRH5Geng3PNu7IIQrztNg/PNcTnVh7sNcgjSMefB27r2TrMrf/ZfI7yqWZ/CCnCPm2ESb45Ysd+7kgiFoAbwkb2Ts1Zh5JLlCc114PHQA34L3MwZzHqQa1WdMYgjP86owUsAHG4JP7V4teMNYvMdiJskynAXDoeucD6iC04hDyeBGeD7VmEoUQDb0DAgfjL0YjzASgauq5ZrtwTiMnMNcbGtzw4sWMJJAZzQC4zdzJuZvlNUO7dAO7dAO7dAO7dAO7fC1BIQqxyKoV1dvd1Zkss8EnpVnTHJZ8WPlvCbKZYu0Fckt0a4vfM870mhCrkmylcaaZDOxZ1JclAQpFKSCqOTBPcIHZ1vgeufq1St2eYLPepRNCJQocVEa/+TDD+Phg/vx8vnzWHz5MlYlPGK4wG2L/ekesCJv166z1tfWYml50cpiFLYWTAQHiivqihCJcWR2ZiauXbsWr926Ga/dvBW3FFHivnbrlmC5auUlCv7HTx7HixfPg/MKiqHCk3zliZBjl2QSpKgPylJ8RSMogDfjTsINOCUv8Au81N9Cg75FIMOAQOA5wmdJD14pB4U9aXCjw4ot0IuEYpxWwglKPdyJ4X4DRS4CKooaYEBQWVlesuKcMmh/lOFc2SGQLhZyZRsHh8/OzsaFixfs2sVCveqGYY36Qz8InxgNEPIxUgAD71AAYxBAYOI9RhTcLWBYsasF5UF+wK1/zUAb8R1pMGxYGMcAgjJHZVFfhFjwQXnUFbdnuByhfknX2QaplMIISFmVIljPjUfRG0YLhF2MNXYlRVsoFAFXJbkuGCEQlCmfetiYo+g2tRIUBUQqNFAIkDffsYoS+iiu1BCCKRPh0H6a9Q6FNr6bSU/5HMiPiyZcbIFTNy6QuCMlfsAJSEMghzZpIxS845xNMKh20ifQPEYDdpIQoPXMIUzv4+NjLhNc0LfYaYIrD75D0IXuOO+EupCGtqMvYFyhTJ4DE24eHj95Ei9fLgt+lA6Ss9Xm0CzKB4ABn9Sb3RZvvvVm3Lh+Q/BOu423d3ZsmOEchVXVPfsSbZaKRBiIlR7KC3zBHzBasmOG72lnXJF89NFH3nUB3PQL0xdlKz/aBQXGkHCDgYV62L2XaJS84Sv37j2I5WUOVeecn6p8XfkeOgCn5Ge+oXKBBeMIOz/oM5zpg5IKo9TLl0vq23kGTwbRnfNIeMibPszOH7voEo9DcURf5ZuX4msYH+Bh6tXCX1W26BQFDDSRcMFHO2xITANcr+DJfFCylLbjbJcXz1/Epvo++OIZdeRqOleZUFmBD7zTZzCQlAPkeZ5GzFRQ4dIpz2vZc57gG36QCkDyVX4CHLjYGcOh+jYaiy8yBtCnaXuMG/DmAlNRKOfvVFRTTxvJVDbPMbBSRyJ9AbqB7xHt9lD5Aiff0l4YSk9Z2h6Je/dRXdm9R9+BpsnL50sJHmgIui6rXskLBTn5GbYKT8BKBF+0P+MXbtfYXcQ3dmkknoFxEvxADYXngTPThPGeefpK/oKXa7aN/qkt+ZY+CM3xHNco9FncgFEWZYBvFJcoVI0DlUF5RXFH/s6TQl0u98nrfF+F8psnre+az8uznxrzkhnk5ZVQ9YuSj/FZcFti9Y6QhoacO1gB2RKdB3+kdfr8BvyClzSGpFsa6BZa8w5PXQvNFPeaSW+puGwto1lOE3+oBVHW5rhu/k97EpUPgWTAzbemw4qn0SfpJzyjvRyED49NLdENXtWL8Rt+jSu4GzduxBtvvB5vv/VWvKX4xhtvxM2bN8zTLl++5DTwyIsXM+KKEJ7H+ODxXXlRNvCCAy8kcN2ILtLBMJTAbRVbnp4HvvXVv5rhS2mb719N6HL/weErIfvpoSU5belQ4Pj7Z/VKKG0JrkkEPUADyYNybPOCFvGYMn+BTrgyn2CcAbMYanFhiStLxmRoAZdJNBH0awOL5pLwR+gLns3clHEQ+itw0MYYL+DJ9De+hU9wJQAXfYa5K3kCF/wdV17QOPMk5mTwI4wr8Ed2b8JzmBvBC+FDGP8oj3pwpT9RF8Y8IuUQsk+mQYP6EugTwEwofdi8X++5Z+4OXwUGaBcDivt1FdMA+uVIG9vIqfxLHyZ/vnfkvoqGWXXwjgjBbf5Nuwm3LEbgGXhgjIT3wzNotyLbQEj+033yjopv6Bkw8Iz08GYC41EuKGL3c85VSV/yBZ/wMOZUtAc0QAB3GB0wnNFe8HvzF/LQ93yDEY12hAAZB3hHHckLmknXvdXiHsFT+Cywks58UuWBd3BC/p4zCx+eJ2rMTPrFyJe7oRg7kZGQy1i8gmtPzvNCNiNgpIMO2gaSdmiHdmiHdmiHdmiHdvhaw5kmv2eadDfddkgQONYkGgMHK8V2diX07OAXec+/mVwjnK2t57kSRCbjrFjKgwCPNMGWYIKAoTy7NHluaKJ9rIk1u8E1s0ej65VMR6cnsYvvbE3ID1FSSJjZ02/KHhgc8HZrlEwoRlBYsPJo8cXzePr4cTx+9DCWdL+5vhb4397bXI2tpaex8vSB48aLx3G4vhynO+txtrcZJ9vrcaL7hu67jzUpP9iKg43l6DzajYHus5gc6ouh3o6Y0vXd16/H9779bvzqL70Xb9+6GlcWpmJyVEKchAGECJSUe8IHQiMCGMIMog5KZfz4IkCUlWUIOFwde/PcERTq+PjlO6/qEz4sICP4SDrAdY+Ksh9flF8owRD8UCCC/83NHZV/YCGLbfi4gxoZHVdUWglwNlwhBEpA3ROMuxK0t3e3Y2V9Jc46zuLCpYsxMjYaw6PDMTs/FVeuXYoZXQ9OVaeT3ejsOYupmUm9m47JadwOjUT/wIjaY1QiVU8cSBbbO8CFVLfatUt5H9klwzYCmSpweCJh+eBE7Sv4+gdiZGIqBkfGo7O7N3YkgOGyC1dXo4J5fGLSu1JQ6CKA4VbnAKNao8PuHcYmZ2JyZl7X6ejo7lN50JIEPdw5KKqaeW2E8j6IpZXVeLG4JBgawsWQcDKhdmL1t4DuQGlZFxy12N07dITWcd01NDwag4regUMdWJXnHRMoulJBgKIL4wW7MnCxBZ3v435MNH+s9jkWMIcSGn0+gWrDjiKEaFwXIdDOzM7EjZs3KiXWa3Hl6lXlNWX3VBcuXI7pmTmvBp+cmolLl/VufEpt2bA7jSdPninfQ+FNAq0E51SjWsfiiLHAKwzVVzhL48LFSzawIVBDg7jewGjx4OFD0fCx4aKfYaDA8Ldw4ULMzs0HB5xDVyi6P/3s81hd3VTfbNgVH3SIeyYEXVS5GARSkTwsIBCka7G8vBofffSxdzscHR3oG8pHmZCKbnCKQhxeMjszG7du3gzOtEBZgcB9KHwuL63YOLG7o356hrKh17Xl0GHcNKnFqaYeqN+qj3Awu91cYBTo7TdPevTwUdy/d998A/cO+thKFRSYKFPY0MC33/v+L8ebb76mdsAl1lgcnZzGoye4FrstHCxGfx3lJfR1akEf5RWwCkWCiVYA+9DFoBWRuOpCwY4yan1j0213T7BssuK2kxW3nOWE4gReojZT+9olR3eXDWbs+pmYnLTBCWULhsTFpSUbtnAVln0+d/CgDKFOuEjiGatA4R+Dgz1xfLTvMq5euRoXL1w0TeCyDjcd8I+XwvH65q7aCCUJhk3xpk6UVChiUGphKEMhAr4O1Aa4AOPwXFyJqU+PoGxLvrS9tStcrSiuxsb6ttoQTg9Pg3fDG8kTowB1rMeMeAsutoaUD4qY5FcNf7u2wlgCXwUU8UP1VerHKuJUnKVi0Tyzu8dGLhQquNWam5mJEdEkikYUPfBodiLSDjvbnLugRleeuKbC6NUjvt/VcSq8iR6UyejIUFy5fMnGeM6BwTDpvi3639jYMm2vrGIsObZCaEI0A46hQ74/j2dRVzvPqZ7ffP/9mBa/YHW+kGVa7K/1mP4gYaHY4xu8P42TKOK7rbBUyxovrP7tApdqJ7Ww3d2IasSfL4o/z2l87YpPb9+LDz76NJ69WNYYzO4/zgQYFN8etoutTbURrgBBH3yQnSW4LaSdcdmCizR4LzSi6pAI6HSfRmQUrVYW6p7fxGbgnmflXgHl2iux+st8zy+EclvybUaVV+71n9M4F+XHXfXIgUcZ872NToooHjPmN4585ywz76JUhTckf8hFGvAO4qndTmXfsqEQpaIakN/qIcoMmsRgpvYVr8Btn5L4t9/Bm5UH/ejocF99U/SN60bFUP/q0LfkA00wx8D1WrrwEU/VeM17eN9Z41jJD6Oh73qV5srFhfitH/96/PDXvh+//EvfijdfvxHffO/t+M633ov333kjvvGu4ntvKb4Z7771Wrz52vV4641b8f67b8Z3v/1+3Lp+NWamJmJAtDo1PhpzGusnNS8Y0JyLXVC4ELL7UypatQEYpP6cnYOxFLwaq0pi449w7yv4Ubou+L6unaoLxC6Ma+z2TDDb0Y1YtbEf8jxvCc32V2i2bWts/vlTPXPSbOLq29Y8WsMX81KqpAPROopep9Ef38L/CVZkCyc8K4pz/ed3zatCqQLwNOGiDKUhlvKYpzGntGFKzzFSkA0LYVAkM09knLYynnFf7/iNcvnJE82Fnz7X2L6l+ciw+DJzxbrHVvg84zzzB+YB7Iq7detWXL5yOXr7mYfBF1fFCzXPEe25uijzVTcak10IuOja3N7TPIe+r/kWUeOxWKfkAXaRHGguJ7jFJ4jwFsrjnnkC+w7Y2YBbKHg3Y/uWZIWV5TWPF6urLLwI72LAja5dKqps0uJKdGl5xfMwj2/iVcgM8G7mQIZT+SNv4AqMMplXF8U++GSxDL+9iEDpecYiBXbmcH4UYwnjADsX4QE2ZgCzntMmGInKAi92ZQJfOcOKdvAORL5Q3rQbZfmsD9WFextC9Ffm7rQvcCAL8A5aI7DAicUxlG8DBnXG8KR07P5IvnymdhwQHbCjpzPntBg6NAftwQ2a2oa2Yp57dMTsDNyIl512aA4zojIG1A+Zv2kM0bM9td/KsmS3tU3LEtQFaHH7itvjmuDsEc2yw74uGIY0vo5IHhvVHGVIMka/njHOngleDnRfW1314rSX3om+onGSuKoxcyV3L+5q/BHu9g7EA8Vjy3lKGFfgL8xzViXLbW5vCY52aId2aId2aId2aId2aIevKSAYMXFnFwDCGpN/BA0UQ14F5IhyCWGBnSMtKy8RHMjAQoKEYAsK1SooIkIgkiGCgt4TScfkGIUrgpjLptyTaueJBQlWPeVhpAh3GBsQehBY2O2wqsn38tKyV/ayWo0VoCeHB3G8vxuHOxIod7d9f3Z8EB2nRz5jxH66caF1JoGiw6dn+BkKMhQEMxOjMTLQHwP9tRge6JMwUI/hep8EBQkwEvaJKHdRkjLhBw4UcLjqcD1Vj7JiCjiBl4m/V18pogCzogBcgBOl5xlKvkyL0kV4QbnQEsE5u19S4MNgteOV2hhKECbBDyvWWT0/PIIv6JrbhlVgKPVpS3CLyMQfsNI+5IfCenZuJq5cvRwLF+atwBRS1E5nVl72SZBGsY9inDM8ENTWURSurMfq2oaNA8h4CGOQwQlKaFEDtITQipDHmRoI7v0SABFsEXithFM6Vtzlqrt04VboQZ/rveAU3jj4E9daGDb0wOVlmdY4qF7c8ww3EHmoP2dg8A7BEyMF5Vl4VhrqriJM0wjK1AklIWWwgs20pj+Utj7cF4U4UrxKAc7cpYOg2mOhbh9BGoFZKYAfuI5FJ6zcKwGaR/mJQp6VvKzqvXL1iuOlS8L9wkW7jeP+0qUrMa/f7NQBFyj7X7xctJsgYKZe0BNtT5neQWOcqTyhhFXvuHlC0Y5bDdoPWkFwxXc5Kz9pe3DAN3kgNe6EpgO3dazgI/3i4lI8fvTYxlGUA+CEehDgBfTNPNh9MvAxjpIVRQBw3r1z1265KAfjCHSWCkuUBY1A2QrM7ELgQH3oqyidML68ePEyHqlsuxOjvlaQ65/qiloJvsNzzsJg5wsGCRQMrIQlLAl2dr5wpS5AD84IpXzacnx8NG7dvKH6L3iFP8YxcPwIA+yTJ7EmgZ0+yLdc7WKsogUHs7ZOG2c4b8Tnj0xNuV7kxUHjT589Fy4XbTQDDrudUswVtdl29H8U4qOVey3cbGEgoS1xFfhS+MAdFrwn4WE1aNIxkfuywhOlBQeDo2Dl+4sXL/qgVPADPYC7NfFNlE+4/FIT6Xv4TuZJHlYCwqNVFuet8IfSti5+ODQ4oLxYRQuucwUvPJuzOdbFEzCUw8/Jy31aAbqgz5InLqeuit9wXlEqWFMhBd9cWVmzIQ8DhPuq8jiP8FgX6dBcdav6YiRhxxWu3ljN6zZW3Be+tsSrPU7ssSqW+jAuZd+BJHAthJaOs0fA+6VL9EVcvQ3Y4J1jXMP1Q8FDXewWr85ZUX2KuZPMu2sU7VteeBsRPc2IHnB9hAHQDFKlMiYUf+xwsLIrouDctEZ/AU6Crt3ivbjJUSLhFgWkeJv6zMzsnHk/fBgD6uMnT604JQ2KNNxuQXPJc1H80pKJA8Zpl+VyUokHzmyUcLkJFyHpTN+2xFdCJnslfMWjzPenBCDLGxd2Xk6JLSEx91Uhn/Me2Ftj9VR/58H3Vf4ur8KBjUGKjKOslIbfMbagtMZg4oORMXgJZtqKtofPQYfkqeavotq1ea/yqIbLUmdA4a5rnpeA8QOemPzN6dUs9L9m5HtwpO+54j5vanIirl65HJdFsxfm50xrly4u6NklP79x/ar427W4fu1yM970s+vx2q0bcU398Orli057TWMR+ZAnuyOpS1m0QR8rdEqEVql3jkMCrGo7V4//eURawy5a1tzJK+CzEl8ZyKbknzH7vMsij+p3ic3wFfnx+quK+RLdtgY+MHqTDlyPllC+LTARcl7gz/jh+9bQhKG6aYWJfPiEsuCh7nt6kM9zTszcG8VynoGVbgSZL5ET9JjuUVFEr7mPMy8ZG5sQfN3myV6wJL6KIp55ImMUPI4xHgMY88I9zZMZp8mf9rb7VZUBu4KPeKwF9+LlRFGl4GN+hHFBvL8yIFA+xgp+0wAseLHyG75FnZQhc2X6Uu4qSAM2vJ+2Re5IPKQxAcM2uwCZyzEXA1ekhRe7B1S/yQ9c8Rs4wCP5eczR82a+Sss9dQUOtzAwMc/jma7m9f4m5RBiSV+u5EMZpEc+YqcMRlWI4JUyDAvjntLqGWl5D79l/C74AG5kgKbRxHArnfpWMeyQB5E5J3ybNiAN7rU4o6/MBzxnBT61j+dj1ZX5FYsVMIrzLTIcc1/GNAz/bgc9AxYTs6L7ALjUD2ilX3SBSz8WIsB7+nrxLgC8uVucM7/YuYgBjPttjUPsJtrl3EO1N/WHZjE0wjdyB3ZdeXT7HeM0u0rYrVyNfO3QDu3QDu3QDu3QDu3QDr/4kIJBTuqZwDaNIprUElMhcOzJPZNmhDyEZoQ1lHoo4YrLIJSMPoNDE2jSEBA4ioLYArciVxTR+OwlHYpgBAsMC0y4CUz4ERxQPtY1meZ7FK3AgqJwe1sTe12BmW+8CleTbQv0irnVPYX8ZlSZbI1HcMuzH/p9j2KcFXYoi1khylkdi0uL8fTZMx/yXPzZFx/0TORRMiIAAE8KdrkCFYWKV56BVz1HsLHQUQWEA+qebgUwJqWwh4CK8ox6k0ZPLGS8fPnCrpU4sBN3NNsSQNiuTjkI07jy4bwCVq8jAGN8oj0RetjNAiwIXtQVf88IaCiOUYAjXM7MzNg9EWe78D34oWyEs+ZOF90jLK2ursbjx499+PVzwcQ76p1KQuHSq9tSgIRQ7K5M9EHEfQ1lQ0NUmCvpwJ/pi28UgNV40D2KAu/gMO0hwCEc558TKFpZop98T725olDK9k8FDnkUIxxtRbpC6+CR9NAitNaDMkcZUib9ADdblAvtgGsU39AV+dA/LPTpHrihsVJPykA5D12jvPb5CKIv2mpyYtLnbYD3115/3W7jUMrevHHTuzlYwQ7cKAhw9cRKvG2MYiqPsgqeEj8IxClA8ww3URx+ylkM6Xqn06v5ONMDt1PkW3BAelxMARNtTz9GQYJiH6U+q/+gH9qr4JdvwT8r7KEdvim7oOzKR99Qll3YKT30BPnzvduqgp2dFCja+d6KH0Wes2ofei/uxKhjqSuRcg4PUSx0+kwiDE4+r2Nk2GVhGORb+g39hF1CrI5H6UM7QyzkQ5n0B/AFrmwcEw3s7u6Yxqk//RujCIZN2paynYO+13+mO2iB7zEWgW/qA73TH+AbwIGiHWVLMwgPplFYJKvMlenw8IiNTcBDHtSHM2FQOmAcge+UNoMPptJUH1Y4JfAOHFA2Bhbygq9hJKS+3AM3LghZ5WljBnpehZZsDA95oQSFd6MshV9yPo5d8ig/2jJ31KRCDF6DcQv8gx9np2uuyFffU/VR0ICj19943YYkAu1O3wZH7NhBaYNLFBONAzepOAT/wFXoiJ7KM7uyUr7QAu9QYNP3MRCT74bagX7qb6p8cucJCiTcmXTYiMG5KvBR+g+7/Wh/6Jb6wO+5xxAD7NALsODahvZHCQWOyorY7IeT2UZVZbjzT/0HHBmzPkTyg564Zr8DthzDaAt+45LR/ERwYARFsbaxueE+jvsS6k7gG9qJPoCR1W7O9IziCx6ByNhV/cxTCRUsBD9XpB1fCfn61fCFZ/mFc/f35zlUb3hc/SpvE4qf7S+//NlDK3iJ79b7lshfdQ/fZ2xi7GVRAosi2MWF+0bGDugWOgLP9Hn6GfzRPFLg0UfBNW3KGMqY5HEJ/CtSBuMSC0OSt5ao7z3XenVOU9oNhSh8mzKdj+rBO8ZhnsHXpjDOqb8vzC94px73Fy9djEsaa6BxfmOoZ/z59re/He+99553GGDkhbahlSw3F3iY5xg/57h8pTVoY8ZnXZnPGQFEBeOUvwqvRLcf77n3s5z7lEg9qVvBH+U3CyY4j78l+PXfkaY1JKjN8Aq8Lfcly1LvnzfweTNf8vOzr4Czwh20xziCwQ4eTvsyF+EttMk4C99kwRDPOROM8YMAzVpJLR5Q3LrSrvBK5iLMQ3HLB28Ez9AxPB5DC2Ux/wb38DSiFfSMofyrrsCF4ZAyKK/MN6FF7wKvp+ulUld/pAidlHkIEd6K0p/xljGE/ICNOSbnVtDfnI65YPWtjZcqj+eF9gpeqQ8h+2/KM815pkDwXLTKh+fggDSeEyrPL0aeM9ZRF4KNOOID1Lm4MnNoybNEYCRvw1lRDff0e+ABX+C54Ai4HCqU+Xf1jDT0Q37xrcvlmfkC/CHnFixOgDc1XSdX+SdsCQ+LZYxf4Tpxk/M8wy2YGWsw4lA28wpooixaY3ED5Tk99RN+wBFjLu2C0QS8UR6R+tqlseCCNjgzZ2hI/EtwsxAFN5jsmELGaBtI2qEd2qEd2qEd2qEd2uFrC6eaaRNxg3WmyStb1zmwvVuTYVbv9/bnSh9WoyI4cc9KbYQnBHWJGhKI2VqviTcCjn6wa8T5IFT19kVnX2+c9esqgemstxaspV7b341VCRhbEgA1i4+RqfG4dPVy3HzjVly+diVqffhPR9jW5Pr4QELYrgSlzdjb2oi97Y042N2Kk8OdODs5iI7GUdQ6G9Hfcxb1WsRArSNjb6fjYF9XDPUTuxV79Lvbz+q1ruq7zhgfGYqhem90NU5jc3U5Fp89iaePHsSzxw9jbfll7G5vBv76V9dXY0mT+eXVldhRHXCf5FV3Ehq6VV8MFChUrTRGAyohhzS5gl6CkOqKGywUXAi0vMcVFkIO6TlMGiNTf3+vhJhdn5mCQhOBDIMGrgdY/cUqMFzi4FIBV1ULCxesvEc5carIbg6JJl69eaYyThoSPE+OYk943BH+Fhefx8MHd+OTTz6Ijz7667hz95NYW1uMzq7TGBkbiKGRAcHTGUf6hjZd29yJu/cfx6e3H8T9Ry9idXM/uvuGYmruUly+/npMzF2InoHB2D08jt0jtdlZd/QOjMTAyEQMjk5EZ60eJ6KVA73DBRcusHAPsIs7iH0JUgLyrKPL8VTpjoSSA/23p7h/rLSSAw8bnXF4qjxOOlRP8ImBqVvfQIOsakT8lKDYLYG+N3e95HMJcawOVJ7cHxGPBSM7I/Q9u1twmUW7NNRGuFliJwECHsIkSl6UWql4rgwCamPwzEp3+o8QJ/rHPRia4O7ocf+BBnos4CI8rq3hcoCDtvMwfITWgeHRGBqbiJHxqZiYmonRsUmVM2g4WU3/7DlnT6Qym9WAdnljokJhlEpOy/yiH+Bjx8DChQXvYuBckwPV4f6Dx/HZZ3ecFysQwQM4o5yp6ZmYm78Q7FhhtSfl3L//UN88iiXRHcYllKusSuU740xwjI1P+rB+vmMHiaooOJd9cOy9u/djY139UzhGALaALEGbKwI1hgjOsCFyDgVwC3yv0OcMBQ54ZxeJ3WuoLBRmglgxVzTSrUZFn3ZTduVyTI5PWOg+UTutLq/Gg/sPfL7GkdpQlCGhnM9Zma1C1F4odDBYzc5MSUgfiL5eFD/hFbAvVIfbd+/F2saW6QBFA0K9lQvCRbpdQ9GBwQfDS7frwC4WztUYEn2ALxQEuDN7wEH1e0dKfyb8Aj2KHCFSd8VdDwr+acEyN6c8piZtHCkrSh8/fhS3b9/2rjnyBM8ZlJfuyQpFLXh10LMO0cjQwJAPzp+amIq6eARtND09J7o7iecvluzOCgVNp2CCf9Ou9PMTDJLkh8KJntiBuz9833cKV70xPs5ZR7iOwxCbChTaeW11PTY3MBhDH+ATukeJAw+HV53FwEB/TM1MxLVrl9WP1F6nh8oXlx8N7zhaWlxTHuzSEJ1HxQtULfo6tI6BpSiWUZSpNe0GiHOaJsfHvZuINj4x3XTawMyOJna9HYuPUVcauqyGJh88//RqrKiL305OjntVPUoljD9W+m2LB6sfPlff2da9Orfarbg4yxXAlIkrJNwgcRj92MhgzM9OxbToAdJThTRGEYUb1YedBI78+SqYSuxgzMA9jcrpwQUW7lOgPSi5W+NHPYZHJ9Vv52NweFw8pyMWcVmjuL61I/5zqjEb11pDasuITcG8sbmt/Cr8CXbgx20XOKXtPf4rmq8AU/XHfQZdVcfq7pX/v/S0SgfPM306X/1HbHnm37xpPiv3P1v8uYPA6uikP7O76USx3H8h+hl9G/pSK+g7lPP0c3Yn5QpqzqnSeC9eCh3icx9a2xe99HThlqYjenty1ymRZz1d4lvVb2JvuSetYp/GWq66qKUEG6Ol4OkSHOxyZedrQ2NRh/oSc4S5+bnKmDdhvjM9PRnzC7MxMoqRWwXqm2PNjfYPRBNHu6If3FqK5wguT9uUL6u42XXy+uuvqU/mGUyFz52cpotJ7pmDGec0bRW5mO7Vn5Kv0lEzdtA3RVAqTlQc0a33NaXLqDkX/FzvmKs4X/75Pnljs42r2PxNoOByqWgtL9WLlvClJ194oFyruwzUHZ7L1Wmr9Px2rP78jOurn/9soeTl/PyzKifzdZ25+JZdsSxS2bYLWuaPuRuAHdUop8O86eHDx5rHfWYXgIzT7CRmxy07QBhDGTdw24TymrbEaDE2NqK5xojn2QToGHpmIQEur2o9LFrANSy7BVn0xC5erhgCFevMlzL2KE2P5lvMufo0rg6PjcWYxsTRiUnN/1SGyiu8vMxdmH8wd8LogMslFnhknTs0LmleuLcv3rUd2+pTuyjeUdorzakQRtzX2LOj57h13dMc50iZs0Muy2C8oDzORUlXYdua17ArnjGddIx3pPHh5YKJ3RjsxOPqXXqCg7yIcAJ+J48EbqX3HPHI81dcGnpOWc0rORyd7JlrwYMPmBPvac5elUmvwD0rO3woq8DB/NXtpO8PlT9xX7/3BDeR/MlPyTw/pBwiZ451dnEWiuSGPrWNYk3jBOPwqebLx0fCi8aJM40hjq6b5tWiB2iCcQwDPDtCRGKqZPZD5jeFPnM+AKxUTHnpBU+OxB8OxCcOlMeh8jzhueqNO1GW0uBGGVmkA9lG4zTzYhXvsg/Fz5Sj58meK2tsh+Y9ZrZDO7RDO7RDO7RDO7RDO3wdAeGEyERdU18LYShKLShVq2I9gdVvP7PQJEGoeufVrRJ6mUWn8MNkPY0suC5CyOrQfUOTb7z372vCvHN0IKHmUJPpsPA0PDYaYxMTMTY5HqPjY1Yy4rakq4dt4pp4c8bI7nbs7mzFwf5OnOh7fHdrqm8FF4qGvlpn1Hu77S5roJ9Yi0FWqWNw0P2Q8hvCRYziYL03+ntZ7d8ZuETpxTe+nqfvbU3ed7ZjfXUlVpYWfcbJnn4fa0KP0JC7XXLFJ/XG5dKAIi5XUBoidJMGRR5CR+Kz279Zdcc9Cna+4d4GDQkZoM6GFcHAynqUMJThVVmKbNlHoZm7Go79HQp2K+0lhKLopn1Ykco7hBjK7K5Rxmns7O16pRZGHs6AoLXOhNvd3a1YXV2y4n5nd1PfnMXgIG2Oeyq1tXCFYIiS8eFjzrB4aoWc5DK11XRcvnojbr3xVszML0Stvx47Evo4YwQVD8Kzz/UYHJYMKAFQAmKeUUNd0i0DgjBCLAIo9MMVRS3vSYtwidLvSFKhLr5yJgZCq1ebqg1oB/AMnCgOUABCdygLoGu7gYC+9R5DCfhLt1jsNGFV5pAV7CjBEDwxjiC8nkoIZ4UeCuPSNiiVUPDzOxUpKSxayEZgFczg3coFtQ39AwMYrtE4aJsdIQ8fPvCqz9yhoLx7atGr8ulvdqkgPAEjxjBW+rOqjt1LuM2hztSDaMOBFQ0Nl8nqUpRms3PpeoeDL1nhaKPF/QexuLgsOOk17HzgAP7RmJ6ejdnZOX07bNhxw/X57Ts+OwM3F9CsV8Urfa4wRNGvb0dHY3JqOoY590btjpIbt1YcrI5bKYwdwIUaqOwWynhqmr127VpcuohrrzSQQN/szLp7957Lxn2IleBqVyuTLDUj6J+oDfCpPh2v3boZFxZwjzWcSu2dXe8e4fwRVtRikGEVJYJ/ukoDXamcQqmIay1cRtGe5L26tmr3WuAKtybgiT6qKug+68CdflopiDINVxOsup6ZmfZOFoyb4GJ5ZdX5sAMNJRA++OEPzgllgyIrPWkjVvzyPau+OdSb3ygLaLukl0exuSkedIRil9Jbo1hhhV8H6qg/8hhT2wwNDcdAHaUJu+XYbbAlHL2ILVyn6ZsuwZX97jwf7wJTJDNVUbSCGzHgRLE2bP7knVLGKzxkz7sUoBeOF+iygQQ6zj4HrjibYWRk0C7EOLujh752fOj+AT+1r/J1DpY9VLFJ19QEuMhDueiR+rqeo6OBjqg932Mg8Q5G1ZmyMGjS9uwegaZw02JDn8YJ01PFL6gbBo0ejTO0m13gzc+7TrgKAS5W2QIbxr8tDBAoqtTPc8dj8uPcRaYyRWO9gmdWbTkzwy4uzuYBWLW58FqUvq8aR/LKXUbBpwhPo73gZfAsmpf+z1lT9FnOK8IAzBlhL9WvV9c3rYSDf9Yx9vYP+MyRPBuM+jMmddsoTz521SJcViA5VtC0wFK9y9t80nr/Svjyk1eC8y8hf2SZGVrvf5bw86anTHPpYvxwLL+5fiEaxuyr3NsYIHpnzMVYXlaoQ2fNFea6ipxskOWq7q1v1XDqFD5nhKjfGNNw7UYkHXRJxDWbXb6JVnG55fNJNJLyGzdcnFtCnuzwmJ2dMY2lq5q+6B9ghyjzJs1h4DUCAvrGKAKf4RwlVn3D69jFAt1jsIQP4laOK+MbB4P73BXVy8YR6BZcUBdH/eegZ2oEfgGTG8RR+OK5Ij1YPS26RWecbdBDFN6INqoo5P/6ThEaTUMIbeAXfpM8ibsqVO8cSj6+vPKiulZBP5O2Xw2uW0vwWEMsf9Vv853yTvHvG175svVH631LXdlRkXPAQ/MBeBdzBOgQHgHP5RySTz/9vBonttSu6U6R94w98CiMvewaoF17RS8Y4XHpWFbxM/4SqCdzA+aSfb39mhelS9F+8RNifWBIeTNfogzds5NJY8zQ8EgMaT4xrPFreETjjvhxXXn3amxn5wn1yzYU/gQXsHHvXSPwNwoHr4o8wyCE+1IWeJjfCm6PSHrPYi4MFJxnsaN5ht2cqp7MpfgWOiLv4koKHO1ovONMFoz5xU0wacBlMcqQljkpc8DzcYf2FqzCC89yIVjmYbhULpE5q+eWgpsdkzBN+Cx5MFYwbvA9dacOfMtZJUXuoiex04T6+jxGlUF+GEyYj3IlLXmAB67F0MOVejAPw6UtRi3mtWcNlXOgOfYOu8+pu8rSM2Cin0ELnjcI7fAzIv1S/wRnzm9YxAH/SNnnPDKnVbGKygeYoF++V51ZXMfiOM4goq4wCOYKNeQrjfssGIMWmFvhHYC5JIu7mMMCE3yjHdqhHdqhHdqhHdqhHdrhawlFAc+2aJQ8CH8IXyhS2FLtrfaa9HrHiCb3TKLxZ49SEjcPCOsoOFGioqwiojzjO3ZWcEXoQomA0qn4mWVWzlb/q9euWkDHnQwKXwQZFDooe3EBwAQe4Q5lMu/sskgw1CUMULbLr7O7Rb8VUXShMCP6Pb+VF4YMlIZE5224UI4hDLKqtttGAe4RAMDJ/sGehQckBhRqbAvHPRIuVVAu41aHleO4ZiFP4GJFtfGp+hJa80coROBA+EToJF8LhwhJEhgQSDBEISwQyY+t7RgqEKEQHlDeIdSTlrxRfFI2CkJkEcrlHWUW1zq4lkLRzmp0trJTqUsXL8Vrt163myfaElyQt33kK1/y4oyHubl5twvKxufPn9k1F8p64OMMjXfefSfef//9uLBwwbBv7+yo/VgFzkpX3KOx6rDfuCiKJK64Y0KxyEpt3EgQENwQcFE04RKC5yU9Sk/gI6K4ROGYiosUcjOy6rrbSmfqz3u7C1AEHt5zT7nkA57ALUrkfn3DqlcOudze3rNbBwTtVIZImAOnyhtFMYa1bpROyg+lGWkQINltUvBfjCnAgcsgaB5l96effhoffvBBfKbrwwcPYvnFizgQDoCPnQ24PMClBkYs6o9wv7mBi6Yj0zgKbeAhfSp5c4cG5dCfcNWF0YE+Cl3hsoodGSjqNzbWTWfAS9twQDuuVkgPHjDEfPzxx/HRRx/ZrRNtgds0+oVdZVmwZsV9Hiqa/WDEBlTgY/fHI9EY5ZiXVHCWgJKaQF/Eldhl0R5KafgHirlnz57Hndt3bEiy0Ud1o83czigWVDgrHjlj5fr163H16rWEXeWrhxr+u3fvVi6+NlVSh+gv3fOxyttKcvVDFIMYR/ge4xjvaWvg//zzz+Pxk8eijzw/xUZPlVtcaABTUZCSFzvqWHnNLhL4AXwJfnXnzh3Bcseu+tg5gmISBSXhvB+H2xQc4C6J7+FZ4JY0tBk0w26a/X1oGJaRSm0CeDHtteC5KDbou6NqG+CEB2LMxuDy/Hnlsk/4AGd2NaVvlI1CZkx9iQTySrdd9JPkMzYmqj5caWfwjvEVBZzbzMbDzsBYS8AAUR/oickp8U/hipwZb1AmkQ5+kue07Klfw9vSgAFQ/C7wUFeClTSiTYFv+NkNBA0VeiF/+jj9aGN9UzAmv0RxXPorOelWv8FBzbQMbLQBfXV5ZVnvuu1aC3w5L9EUfJB72hgexe6+9aru9AHwdO160iUwmXbUNsDsevjviyHrRYCPEKAxxj9ojLqQB7SFQRCXfOQPb2Q3I/3FxlbRFHyAMY6xl76fxhEUgjm2M/agsARPxi9/FWy0f6EpQj5pCRWYvpCmivzOZ/zXGqoc8l+VV/V/Xl4JPPtZ488fCo1n/Uody30ztrynz4M3R93TJz2e6HcZV3iWbab89A3AlTYv/dwGeRSvVfpieCCaJqr6fPE75jrlWsYt6Bc+D7/ALR/pUaxCe86LMUt/8DR4CWP7yIjmaiix1X95Br+E5pmD8J7dhtAZYzFuGG0cNp4TMPKj/9AvuYIbQsKe8Ddxp78SeNY0KlXRBmsi43WVHyW0lkcobUB9GD85DDrzLvGLd/rfl3yat5lHge1LgeKqclvL/mJo5iE+WbJx+r/lm58ayMKxefNVkDVDect5Spy3Bx2AM/o5kXZnMcCnn38WH374occ/xmd4v/mP6ANeBc9iLsH3zO/YXQodYdSHl0Nn4Bl6IpAG/s7ckiu8h/ySnkY8t7HbUM2D2fXIGXjMheFLGF/KDivGFuqY+E3+Ag3kuJNjWfYDJdNv8yVSVrh1/SsE8S3zvTJXxWhE3eCD7isai9x3FOG3/IYvM+7ZHaTqTgRn9CXgSuNNh5/lXJSFMewMzPKBsbjFA8gyHyVvA12lK7yCd+CR7xhzgR+YKBf4S/1KWupO5Dewui66Z/5T0gBrSQsumsY6lcGV/OmbyAK4SKOdaD/KZFxA5uJKPqSF5g2LviEddMQV2IDbu0kspySN0V8p2/UQTIZP92UOXtIy9sFfGH/YpQSfIfI9xg/y9aIt/eY59DcnmmEOCk1BK9SzbSBph3Zoh3Zoh3Zoh3Zoh68tsMoJ11AZWeGDMjR3i9gwUkUmtaz4QaHllU4HuB/SZFkTZQQSVjvxnFWrrHxflUC2uLwcT1HILS/F8431eLm9GesH+7HPDL2/Nzo0oT7RpHhxYy3uPXkUn927HY+fP4lV/T46PoiDI3YX7Ni1FnF/dzOOD3aicbwvieQouoinh9F5cuhdJaQ/1PXw+NDxgGeHB97OfXDEVviD2FPcBQaEDsHd45X+A9GhOuKWBJdHfQPDcdbVw1rPGBgadeyt52o4Iq6Y+hEQJQiirB0alTAqwYAVUqyakgSjq4QqCR12u1WT8CEhi3c+qN7XTuFOAtDJcbrDIjaERwxVEkCQYhBaEEBxlYMhBQV6CiUoadM3NDsF7FJB9cClgJWOCHV6l4rtdOOFiy3KPDk5iu3NdT1qxPBQXcLJVB7geuNSzMyMx8TksITgumDs0Pfkzy6QEeGpLhi74lgxuvqjf3A8pmYvxvzFazF74Wr0C28nHV2xc3Ach6cqsFu01DsQnT390ejojoPjRuwf4YKqEfqnOneo/rkjBPdaHd09gRuGE707OJYgqkTsFDlqSBg+E9xqC+Kx7okNi1EoUYULtR27L7yCThFcIDBCl6zcQ0HKqkjvdBCOWCUIPqFrVkXynPbChQO7WXCZkMpdVuahVOzxDiGUTl0SCJFTcSfn1YZK5xV1KKY61ebqN+yw8EpBsCwBuvjVRkhllwIKTYxNKF5Zzb/4YjHWlletwDhy2ew42Q8O0OQcEj9XX3P/U74qyn3PwrXyR6jESAEtjo3j23lY7VXzriFWvj97+lx5oNAVvR1iBOtR24/GhYWLMTs7H7ho6+6qxeLL5fjJTz6OB/cfxc72XuCWqbsHQ2K36E6CuBrHLjyGxxRHY2hwJEZ0L2qXEL4Rd+/ej9WVtUr5hq903CedWmHunQrCEzSNkoUdEyhxWM2K8ZWVrw8fPvQOjq3N7agpDxu9VB6ugVhdjRFjf78RM9NzcfPmDe9EwCBKP6AclOyff/a56rFohRLCOwYelBv4v0ZxgbIHlzIYaOyea3Lcgj1nzXymb6kD52Do46byBDyjMLHCoFIkCCES8nttiCCPco4LxgQMBh/+5Cfx7DmHxB+LvnD3ljSBoS2VDShY1AeHh+wux+eoDKHo77NBgzZ9cP++DZoYj1jVDg4pm3rhegz8WGmpe9qgW3ga6B+MibHJmJ9dEN/gDAy1l9qaVbC4WbtzB/dlS+LX0A70SR8iT0XlBa/wlgbK66LO+JOvxeBQn2BFQcbZTYkHYMW48fQJZ6Tsqk/xDfSCMU39VjQKfCjrOdB8ampCMI3pG1xxoeztiH3xYtyHsXPp+AgjJu1Vc51QPUHrtDv4Rxdlg0n1GwUPijjoCXgwKvrgd+FnTW1AO+AnHgUOhi74RK3Wb7o0bxaPg12zg/DihXmvyGflvv3K7++7v9NncV1TlNwo5crYhwGRw9+3t1HCHQTnlsxMT8XVy5e8MwndYJf4k424qg/3XFlR79/QNu2n2KV2Sndy7DLCGJg87ky/wenQ0FhMq00vX7kuOBfU3wdjeXVDNLYYS4JvZ1c0InoYxZ2h6IBVx7iJY1zGrRZtnK4HcQ+IAbwopjNyDw1xbY35pzv+c9BN874KLe9Ix898VN3pYf4mVG947LtfZOhUmRnZpeR76F8BWM4jilz4+ZlwydiBkrRDdANP0PsOFJgHivvi1Rw0zVlJHMK87x2uRwe7car5S5weRUfj2O6xuuI0unFx5Qhd0Lp6pqufqbweXXHHVdxuEe2Oi6tiv+h0RDwC40iee8OYjxGF1eGp/D041NzmgLOBUOJiVMUojCJU9F8ZCP27hqE4z4mAzuGfrKBHQdup/tUvWjqP6uuqeJ94T48ajvfKPM6Yp+g73MeZzpn30Na6+mB2R+FY5XYy/2lGaFGRuZDpX2n4zjF5nOebvOf7Qii6cu+fzYcK+SBved/y6ucJBYavCn5X/SUvqmL1/h8WyDXLAPgCBxEcME+xyyncuKmNzFNr9ON0tcV8YXeHBQYv4v79B959ST4YN/iWsYQFMptbnDei74VT+CXjFwsI+uCHwjtGqFNNyhpqW3b84GrLcwDxY2AUKfm+x2UjK/Rp/K5rbNA8QHMIdpPWNA87EV62xI/Wt7diQ/x3V2Uym+oUDXleWs2hmbN1iA54Z7OMYOhgjsO4prSOgpPdx8wNG3qfUXMRJWf+juutQ5T2GB0Zc6q5mXquxzZ2LR+qTrinco9Tgx2LfnHvypyNdIyFeyxO2dltuszybhDwofTM64Q0z1PZ1ew5osYA8qU88+kS4d9K67KUP26yXDY8VnUg6lH+VjrwSFq74VK+5ImMQDxTpJ6WBqAH9x2NjcKJcSle7p3Swhf9BlpgbtrQONwQ4Eea7+3tSh7bUBts7cW+xqgDjVcYSpiT2hCiPOmLYIKd5kT6L3ONbvGbbvVVdn3UJK/Rb4EDeYXlHadKdyZYBER0Co6OXrWnr6IP8ZSa5gfsIgJevtnXHAvZZ2xiPG6+dit8/p7GSmgV4xSLg5jvJkduh3Zoh3Zoh3Zoh3Zoh3b4GkLZys22cJTruNnBZzHb8lF+EXGXY1dI3CP4rG94RVquqJUQpMjBzmt6zgR3aXklXrxcjKfPn8fjJ0/i8YsX8Xx1Jdb3JIBImMcj/74Emi0J8ssba/Hk5Yt49PxpPHv5PNYkxO3s7ag8lFR7caB4eIjbBwn9Rwc2hJwe7bfEAxtMDnW/f7jfYhQRvMp/V9+zMpmro+rCCkm25iMUIVyg1EZY6avjXx9jx6AFGRT5+FeusWVdaRDiMGSkrIMAISHTgp4EFQmbKAJ5ZvdivRiccgU6AgiCQa6ikpCEYKE8MI4QLZwoYjBh1wDnU+CuBaU+q7FQhrDjAuEYpZySSnBmxwsub/KQYNKiSEy3OWk8QfGRisEepe31Lh1WkTZO1MbCL3hFSTM2NhSzM7i+Qdk7pnQowIdiaHjQqwFH2SEzjMumfsGPEQjf+JxTkmdnDI6MS7DtjUPBdiBaagh3XbV+CUn9qmv6Yd7Hx/MhBjUEVeqfQiS+qLn3WSIWKlPARbDFMIKRKiOQEhEaq29RK+h7hG4MI7iV6FcbIjTyLt0Y5EpBFAq8l+xueuc96fgOYyDtn669cvUegiAKfZQ3KKJYGYcyViWKxo5twNjeBYdHhhclBW1rGkCA1T1Cq7JM45b6lOlwh4NT1WfUX1h9/vzFy3j65Gm8fP7SfQuDB4q7zY2tWFpc9o4d+h5K9RSCVW/nmQraYiQBPlZy4jYDpQdws9r95eJivHy5pH7E6sGGlby4X8AocvHi5ZiamrExA8GadLc/v+sySYfxCCUu73ApgaEJ4weHifM9K5jBKTh4qXpw9gc8AXz2izZRciGIo+hh1SPlQ5PQNEptaBKDAfQPP/FuiZcvfegpho1y/gjGQPJAIQUMKAg5YBhazhWKHNx+YMMTK2hZ9Q8vSwVcKt/AEd/jhumdd96OG9ev2RUSq6tR1HMA89179+PpMw6HP0iYVS7tZxd4gpEdROSpV8EOBhSMuNdiBwiHdVMnwtLyUnzyyafiheuq/5n5g3dEKPA9eQEP/ZT2mp+bi3H1YxRarP7krAMUlRiMwAtGUz63v39F2pxQ6EF3juYXg0MxMz2jupHnhJ7lSnFo8KOPPokHDx7H2tqW8uAbaIkrn2ceBPAEkWGU6u3tFlz9NqbiYgv3e7jxwRAELCg1MPTt7kCjKPR6TL9e+U2fgK+qPhiyJibG7fceYxR9C2Utu6NwEbX4ckX11LNODFDpSg54BInpo7RfudI+GEMweGFoowyUxBjbUAqzEn5tdUNj1oHpA8OcV8uqz8MLbPQX/Lgi4kyHixcu+ByT5L+5Iply8P/PeMf4CA6bhklHftO30/CIMZsVsZxt01vrFpGo/qpHGkcyonjM3W5VtJGk23gq9yi6oHMNzb6v14eEO3Z7XYhpRdwWCrWxvLzuPrvCThHxOQwfo2Pj7qu4A2OcIx0u/FCmejEE/UplNekGBOsKPnOF/Dk9+a/5m8CTnxJaX1T3r6Ql/+q29c0raf4bh4SAqH7D1bTPXSsUSXFE6D+NI6ITGxeUuoMdIxjYGYuhY/rmqfAa6itddt05WO+LEfWXsdEh0dRoTE+Oq09Oxpx4xZxoY3Zqws94Nz46HGMjGuM11o5qzOW+9dnwYF19b0D5DYi+lJ/60MzMrPs5Rg/okL6UtMjCFRaV4E5pV7TPFQMO7gWh21SAZv8J95/c1cbOyVxpD9/HPRbnhKiHRw9X9RN+27AnXGEgYbclCnUYJPiDryV/0i/lnfQkPKt/oYhF4eo5UBVzpxsxeVrzO5qAHFVWWSFfPToPrfcl+FnLC91+VbKfJ5gPtoaWDHnHn26qJz9bIHnzk1c+zcz9f6mzAvMIxgnPHzRnZV7Oe54xPjbnlPpya3vbOwSJzCVYKAJ/5D1zjx2MFaIJ+CQGcIxkXunPnEW8CHhYRIArR5GUeRXjPc95htEV3kL/8bxZvIQ5IfNl3PpxxcDBuRibuKnVmLrJ7g3xU6iE+QDzaBYM1JWWuTM8C57OnAvDRxpHqih+zVwaemE+5rHYSNH4ot/M4iy/KDJ381l0KseGD+FGQPp3nq1FaymP6j1zNrFYP2PuhuFjW3M6+Cjwe/5ZpSEfAeHyWRSD+1XmZHzj+azzgV7h6cBLnfLsEXDGN07jOnAmniCnP2keVuaqGGUwvPDOjEbRdQQ3+hbc2BCiugMP3xfZxXNn5csCFuZ5NuBrPDpRmx3pfk/12tc4uL8rmU7jNHML5mW5cIU5Us51WeijaihfyqI+usL/xCOYq3nBiN5hACPSFhiszmgPRc7vO9Vv9g5j4OmWDNSj7zCKQrOwWxbEsIjnwqWLMbcwb/daLJJgIUPu9tkGhHZoh3Zoh3Zoh3Zoh3Zoh68nsOqa+OLFi8qly8O4d++eXcRwODAuZ25/frtyGXPX7/Dx/xDf+ErrQ5X1jHjv3l2780Gx91jvnzx+HE+ePFa+T2JJZaQLLwlbEtBQqpH3Rx99nAq23V0LUCgIEf5Q7u7upksAJvC5ohDl4KlXxCEsItQz2Ud4RKmVVwSSvPKOSbcFS6ffdTmsCiai3CP/3AGQq9vZKYByF6Uo35EP96ywxHUQ29WBjW/3JITy/QkrKSUwoBjGvQECJxFlnRUF+vMqYgkNFvgRMPQNvr5ZZc1zBG5cSxXYUNJSZwRclMDUA3ygjGZ3A4KNleKT6fILIZPAimSU0KwOxK0PeaDI5QDj9959N958480YH5/wzoJPP/nULpVoG3BKWgwuFy9eiOvXr8X8/IJdzkxPTbschBnwA7ylPC4I3ChigJH6ebu9FdepwKEdwCVudQgoRMqq1rIqH0UiOEiFT5UGIcsCXCUy6Tn5G4/+qT8lpt3AE4p3cFJ2FCQ9HPk9inx2VqThAsVvuiBBQeCzCayTSIWN3UqpHYGDsjA4oPym7tSb9se1DSvUUUJCA5THt5TFNyirTbN6Bt0fCDfAg3sCAnBjiFxROzx8QD96WLV5ujxYWlxSX3xk4wltA8zgxtTEvb5npxHPUPbi8m2KM0GGR1w34GH3AX0bmuU330F30BPtyYHutDfw0i9QKsMHgJNnwEH+lE8bAjN4nhEtEaE76svq1Dt379g1FUo211vf0152j9KgXaH5RrbTYPo9z7yPTRuUDa/AUMFuJ/ItgbSUjbocWZudI7jyMK5RXqgc3PdhpOEcFFb1I+kDB/VGUc89bj0wRLyrfjA7N+v6QYP0N3jUS9Ud+K10UpmmMcGYOxgSjlREslo7FeLgcKLqG9SNugAH58ygpMwV2xyWyk47lBKpDIS2MRpMTU7F3Dy7eEYrA0md6sR2ZXgAHr4lH2gUnMEzeJZ4BT7Mq9kPoAPyo30xbnKWEeWzC+mjn/wkOGycM4BQOsFDUILAT5yfKlnyg+ehJEHJZvc8ov90R5ZuM+Bt1BUawwUYtFz6T36PIo0dJZnHiL6njvRR4AT30MjLl7j8WozVtX3hFJVL0neJBHBv2MSnTQd6Th7F5Qs0TB/lHbiFVnERt7EhnnOUykQbI6ABfUcEJyAUusClGWePDAq2tbVVl0kZ9HMMmShvaPNiMOUbAgYT70Jx7PJOIM7/wWALPnFtSHrq6QgciigjzdvK8ypCdwUv9FN2BnCPEW7hwkLMKv9e1ZMV0xhtyvlEwEl6+ACGbeiZd7kTkVXfjKsYhjCOiJeqbtCYg+6pK8+tlBbKeVfen7eDrvlIgWf+1JHf5++r++pl+d4/1TbN++bzHBvz2c8e/yHB9FTdvxK+8JD+4R1juhLAJwsVoC+MfNkv8aM/IBoc1Xg5F6+//nq8/fY78d5778e3v/Xt+M53vhPf+96vxK9+//vxfcXvfe978cu//Mt+/q1vfzveevvteO3WrbjpeDNu3sx4/foNu7/kTKmFhQVfL1++bPdquDKy280KEYXfwpuADfeQLFyB70MHpmH1f+YrrXMm+ih0Db3gUo6dXK6X6BqemfHU7oPMY6zl9ajrP/raK/StaKOGIs9pV1+/EKEzt0HVX0s+qpCboPAgeK9Ds8HPG953FTE0n+bDV24LjZ0nOg+uBfWpYmsov0nTGso38KIyB/p5wyvltWQBiIZX14I7frtMtQHzLOaMdveotmBewbyJuRZ8n3GfBUCffvaZ5/IE3Kcxh8P9EnMhxkkWM0ED5M2YBR/lW34zRrHACDqAf9H+pN3WOLQhngOvYZ5HW3tMrXg5V+Cl3fieeRGw8C3jFXXKuU3O1di5xPwLpTuogH/R3syXUMiX/ExT4IA5umAhDXzS9GaaSVzyZ3zxRPnl3DH7RROnfm8sKxISt7Ql8xD6BHCY9pRJuRaXVjQVMKQin/606/YwXEpHWSyQYWzk2abGcPoWOOBbL2ASfsEtsIN3cEF/KH2yLCghkGfmnXAQ+M18jMg9AVoBbuZwuLqkv2MQK3BxpZ+7XQQ3ZfGMsTlxmPmCFnBGBCbqDyz8ZgxnrkRZ5Mk7vnHeKhuZy0Y4ySg5Z8m+S1qqgxs3xn/GasZsxkgWmZQ5BN+U9qpm++3QDu3QDu3QDu3QDu3QDr/4gJB8omh3TxJkWO2EsotVUgjTGSVYI1wrsrqbiTbunlidz2/SsGINBS9utqwc08Qb4YeJMCvBzjicD8Wtnu9qMr22vRVbmlCfdXXEMCsppyZjcHgwjk6OvIME1xG4aOjloHUrqDmId8grKgf6e6Ou50QOY+eAdVxc9aFgVOxjdRqKcnYHSAjpYTU7Cvve/uiq9UUnyu/ObtU5YvfgOHb2j7y7odEpePsGoz48Jpj77eZpZX07NrZUx6NqlRqiTgery1IosPsuBEoUaBIEEAuof9kd0vTZi4DTqQSK3CPQ8B7hDGEQKcLtcIz7FlxjNHJlXzeriVPZz+pBVoiiOEPphcAxOTllpTgCHgI7OOdMlnTr01215b6FXc5+WFiYj9du3ojJibGoC4+sdD7FHcfxoYSgXC0+NjYS8wtzirMxPjGe9VLdWRnX3Y0LqV7VklVs7LqI2BMOt3ZFA6IHVgDidqG3nzNWVP7RSWztSHDagzYkBEvw8mpmVnEr4t4KVwFJgxK6wFOVhtWJrLJj9R7lECUeGw7vPFFS4EJJZf/LlYIZQdxCm41JJ36GcQMB2c2AcCoc+XwUfYfqHZJVVgoYH8gXJU0aPXBBweHLQoPa4Ch3S62tWaij3S0sKi3fWTkkIc8GGMGD0pUV/AiIGKwwXKFgJl8UHigefIAouFP+KF1ZCco5GijI8yyNhJl30BZ1wDAAuNQdYwF+nFGcQRMIvgjmmQfutXaMJ/CCEnV0dMw7DBYWLtpwRD/GsEDatVXOKQELWZ6jOgoCL4e2cg7P/PwFlTcvuht13hh4Pv/stpVy0KGFZtWNKwJ2EaaBAeEYmio48M6PxcV4/BhD6jN/Lwz6O6AAFuqM0g78Xbo0J5oX7ar96AMoHFDaYKhFKcR9Ko5UA9EIyhn6Gve4IEPRjDIc5QQGO3ga32EMXttYdx9ilSP9EeEeGFHgoYihDuQFbLieQ3GJmy6EfpRUKDJQzD95+iRWVlfNw1iNmbSUkUZDCQA9zkyzK2A2cDeGMcPGPdURpSauxh5XB+WDtyY+dA8+yMvcCAQpQA/gBFjYQeKDdfsGvIvkWDjFT33Jj6zAB7TDbgLyT7qq+BtRaVBmwQ/Gx0eUz4j4L/7oa3rGjroeGzcwwNEP6CsGUZ8aXjENn3fhHSz1mJmdUX/g8FhctOF+rdurmTGmYwy0MlYdXCg07cEDuENR44yVH1W1wgYeo/6FQQl6x+jlFfXid4xVqyurNtowLrkqygNjD22ZtJj4088YESwotoeGh1wMCh7aB2U4Bn7aAsVT8mSwIzgEmXGmfMiTsenCwkxcvLgQY6PixYfitxobyAOFnHENHQEHsboHrmaE5vljVTgrkb0aOV3VzczOx8TktPA3olRdsb25Hc+ev4hl1XNT7cm4DR+F57NjCf6BOx5WStO+9Hl2GzIegEO3s6+qiMtUFEznfc4vHPyOWP3mpnlf3Z3/znv/1n/Nb6vIw+bvlvuvSvt3Rwr5+UKTtj1KE3kC3VexesY7fvtgdMbxI5SXubMTt1W4nYGGL1yYj9ffuBXf/vY34/vf/1788Ie/Hr/x4x/Gb/74R/Fbv/Hj+M3f+JHvf/yjH8aP9O5HP/xB/OjXfxC//ms/iF/7wa/GD371e/HdX/p2fOsb78f7770T73Oel+I33ns33n3nrXjzzdfj1s3rcfP61bh541q8/hqGk6vm9dAMtM744fmX7jc2N9ynmJdQs9y5IVqueAVuPovCGD4HL4HfoshdES2trrHzLvkbB6lDs0rNdCeJhXwUGehAPzRMn6uh2DRNdwQuKJOSs01N2br6nivPq3fwHxTK8GLGYfiNYVMZZfwARr6ivhnOG77kxf/nTwnlzflTp3g1UTZ1SwBH/gM3VXwlGA+gonov2H7eUPL8Yv4GTXUngoMSSQMemFPwjjkN8zl2Q3NP28IvmMvAbzHcP3r0OO7df2DXmuARPsmuSwwZKPeXlhbV5pse/+DjnpPoW+/aFCSMtdAFu0bMKxXZjUC5zFWYL7Dzg90P3j2N8lx5s9sjd09rvqTnRO7ZQZC7J1RntSM7T2hv+BVKcbDAbg2uGO79nfIzT6LeomPesnubHkoa5rm4r+W9ezO4VHrGDd8KPmCExqAg78Igmg7oF6I1z6GAK2FLGIR3PWd3Bvd2QUieTsfu43St6gPflSnf8o6dH/Bbu9FUnUhLv8T1IW5e0/0VO5RPvfOEeTK7aDhUne+Rt5ir0/9wHcah8+xk4cB27tklwzVdGEsm0bzQRk+Vsb/PWSy4YNvymVs7es68hzFTvVLtB63qJ3Y1EKF/oAr+oDdqYxxmsYikS22Cyy7Nm8TnCi9hDn2i8d27dXRlru6oTI8VgXdf5e1qbrwj+LZFJ/uSJ5BvgJ9dZNDn5PSU58NgmfkRi4yYRyPbQOuM6fCC0tPboR3aoR3aoR3aoR3aoR1+4QEhAyEJoQVFPRFFqlfzOObK1uKWI1cHlhVcXFPoJnqFGJPceq4QYzLMGRlDY6MxND4e/cND0dXfGw0m4JJTOlVufXhQ78diQO8QpPYOJVTs7WhuL4G+m8MoWXHGodCsPM+IkWRooF9XRV/zcPY6yujhYV/7B4dsJOlFOS14MJb0IJBJMOuWQNclgbCjp9cT+x1N7DGGYDSp9Q8InonoHRiyK6fVjZ1Y35ZQeIRvXoS7xIuFJQkG3q1ydGQBAsGCVbIIACjoi5HkUIIoCnTJQRZyEUowSJGGtLji4jsLzfzpihKNVb8oIcpqPlaNIUwgBIPrsdExrxRHAOYd39GWKCQRMinLq4kljKysrngre5/wv7AwZ/dCdvMxMaoyVGbj2Iq+IbvSqQdnK7DaG/xvSyjelqCHACkJWMKnBGkETN2zxR4jyO4exiIJfnqOWzIigiXuqLZtINm3wKea+TsUp7hb6CWtaM9u3oQPhE4h0vSI4N2FgQRDjJ4XgVSEYiEXQZjoldeiO5TC1BuatMs4lY2ADz2yAq6slIeOMZqQPs/JyLw5Q4H0KBVQPiDQovhBqYsbJr7dlfCHIQC8kgaFEQJuCtcIyNlHEPBReHP4JG6Uyuo53AFxPgH5lnIgDNJTZ1b3ocx+8vSpBUh+p7Ik058IR0i40CDfofTAMMJuH1yvUA5pWUWI0YEdIQjR1AWa6Re+UZqTdnZ2zooKjJsPHz6ygYS64boD2uE8FJTWVgwLzwi5nGsxp+8wsLDyHpd6KGPYWYaRB+UWMEKnKM2tANHHGAKpB/iAZnGPBV5J9/zZM++WefH8RTRUHrTvQF9RuRhoaDvOsbh586pdNXGANYYg+h7nuty+c1vwP/VOHewZvCOkkSdxhpLo4sVLxhGKPe/Y2sndI3fv3LFxxQYS0Yr7omJZ1UjfBf/UD0PN7OyM3XxdunTJuyPgm7zPHXNPRR9b+j6V8MBu5ZDqkor5zhgQTdJuROpDX2MXBEoK2oydeNAAbQMcwGC8GCdQ2nmgvWlbjF0YsKYmp4WfvuBMDNyhodBaxI3V0orwfSDaIw+YkWi1UtxYwaS8bVjSe+izT/UcGsI11liMT4iORwfFa/rddtAdBjx2/tAGcDW+zTpmP8CghtKNfjA/P+vdLOTNWS24ttra2vAuRHZBJEyCQ98ClxGu/Ez73CsYRP0xJrHLzwYS+pfak11J4GB7izNDlg0Xim2hxrgCR3yNsQheCa+BRnCNdvnSRRu4UBQdqz+Ca3gs/Qf6xvDP72JEKoZD2lLgCYbhuH79UizMq0+ob7NbEUM355kk9F/+c/1KVFtQN7eJroyvKDvBH7t2JtWeQ8PQbC0a4rXraxuiseexsrLmswdA2eDQsPpy3UpM+C1XcAlvhLcQyde0g7KMAikd/KqtwE9GYFLQ++Y7w6lQXTKUH3n1/y2Pst3OH3FH1vnMCcqP8zL/Wwfq7nob2fof1Wr1u4qtz1AMclaODa6duMrDuDxsWr5x43q88+7b8Z3v/FL84Affjx/+8Afxw1//Qfzq978X3//eL8ev/PJ34rvf+Xb80re/mQaQ99+N998jphHkPX373jtv2xDyzttvxdtvvhFvKb791pv+/dabr8frt27aFeD1a1fjhiILG65euRJT4mNAWNyelkUQKE4xlNhoX/Fb8Isi3Ep2tWXhZdAuNWXcgr4ZzzC4QAPsnqSv9otm2EHjnU7QhtKb2KANXejvuVKfuWDyDPMPJTPVAKQC7e1vwX0VgQMegkIUvgWPwGhOnwQ24CXSXsBNdB4O53et4aufnocKir8zFO5qWjG4+bsEfpfdNH+fcJ4f1+peoAGd+43bLa+kBQ/MEenLtDVGChsqqrkgwTudPO85Ef9b8aKFO7ibXFs37qAZ5oXQdNl1hrGE8tnx4F3Pag/vyFTdTuF34nE2UFW80y6cNJaU+SeuCjG82v2SvrUMwfxfbcn5fIOa03NWX4/GEWpZDPvUg/TM2XClVd7B/jDiYTjhG4wf6VaqMoIopdPom259Sx7+XngqC2sErdKJBvUdMKahg/zVnxVpNuoDrMBBen+jAnhHHjaQwCtFxeTl924H5jaaV2o+YldYVVreFyMGWZAv8GIYwXhxJJ5NfuTPuIMLLNxi4dIXN2M8dz/WcxtE1EaHRMsOlcGEqHv6N8ZvdhAyV4MOMOBjFNneyog7rVPNZbPfCScqoKPBnfo/Z10Zr/Qp6q26cFaR+AXjKvIBsghnOG5pDoPMwPmNyDDNBV/0T9WU0Y14LPg5rwX3ushT+6oDZzxy5ghyDm0EHYxq/osrYuZJ0OAqi4wEOziDHxC9c0i/26Ed2qEd2qEd2qEd2qEdvpaASw5WdXsl7ngeNsyKdJSJ0zPTvp+cmPQ7tuuj4MTlCrsWUPhOTU3GjBW083btgg92vs1zCsacdmF+Ia5fv+40szOzXgGJuwiuKIBYgcyKX1ZfH0hYT0UbyjIJJBIMEEoQEhHmEMiLYO2Vh/2VyxcbdnJ7eBp1JAAonrv1SHHBQTNyFFBWJuv9iSb9lGUl4+BgVecJC+3sDvGWdL1HMEOZT7SysgrcAxMKOxSdrGbmW8q0Mk4CAd8jZAJBEXopkzTAXpRTdtHFij52yUio4APKR8ghOi99Sz0xPuFaASU35SCwo/jNnSfdrhfKQpTXH3zwoSP3KM95j8CCWyYUHPzGXRBtB14RnlkdjuIcYRul7c72duDeAcW28Y/hQfACtw+KVXngAhiICJXAheKFOgB74ovVoykQYYBBYPOB5wjlFU4sBOsdChMUFl7FBs6UZ67oTzwWHAI/bUC5CU/uHCAN+AEuBEnqBf5IyzekxZCCMYArCgCURQiHfMt3pMFuw4GgrDBHGWUFK3izYkLCr/I0HdCW+oOGKQMaw50T7lKuXbtmBT19Sa+NDxQS9Dn6Du29rb6AYnZ5iXND0s0aRjLqSXrwDFzQDLiB9ulH7EQgH2gQHKEAQYG9srLsNmAVKCvvoUv6LWnHBBuwU18bKNQHWTWY9Miqxj21R2UYFBz0VfxH8y11oH4oojEIYMyhHcmPtiru1KATC+TGR6fwMeL+xfdW2AiPwInClzM76I/g1bjXNxgZrOATD2A1/Y0bN20YBNeUhUEEOmUHCGen8F1xJ5SK7KQDcIAxAvdxhkffE3ANt7a65l0s6XKP1Z4YVsQTwLPygRbpn9ANZcID4We0KbtA0t0NSo4979rhLBRWmGbocLuBw1yZmXRC34G/gkt4pI2a9CX9PXn8JO7dvR/Pny2635T+Qhs46h46557ntBd4hvfQpij9eQaPwxgFHbETAvigIyoIPqB36Ja2dv7q12XXH/jD/Zx3/NDmitAN9IXii7S4EoOX0Bv5vuCUgLIOmMiLukGjbhOVV2gUJQlGsf39LT3j++pjwUOewEWeXB15JlxAxzaI9nPu0IDzY0cOfAy6p660pXqY8KALymIuKpMdfyiZMBTRV+F3V69epUgbT0p/A+8vXy6qb+zoeSq++J5dIYd6Rz/UE9MJ9PDaa68b1+DduwmVFprhSkwj4xfu1Ra0B7H8hsaANRcZYJDSeIIxUXCdqM3oq+ANIyqrb4ET3NMnwDftYeOMAAY23oF38HdeNuVRHxWk0IrnLwY/az7mpvV3FarHrS9oLbdZM+pZ/ufoZ/+Av9ayfvbgVsxLCUZCywNe+2e2BwHj26VLl+Ob3/xm/OZv/Gb883/2z+Nf/st/Gf/iX/yL+Ef/6LfiV37lV2zouHb1svkBfZBdVn29zEm63PcZu2lnjPHQPm1BYHwo8yx2ksGj6Cvzc5pL6Yorw/IMN1vcM+67rykP6I0xAGMoeIFPsqt3i36wuhKLomH6KUZkXHRCL/R9DnGnjowh0Hz297rnc0SPD+rv9H/zpmpOQV0SR+d1IMCrHcq1GZSOD6rAHZHycP1J/vQfIoYSeCB1c/5K5/4uXgOcNHmz5b9UToZXHn91kq8MLq0Ax6WqW2sdW0PW6qvf/a2hwpvz/Smf0zfAp/sLaUU74Au+D99ivkxkcQV9nfGRMYbFBkTyZjz+8MOfxGeff+4zuQYxWmh8oB1Jw1jAXIbxHnps7uSp2rnAwb3pS2Mc38JP3HfVRtAeCxV6+6AfxhvNn0UrtCW7NZkrsEiK+fL5/IVFMjmvMq9V+/Kbv5In5TF2YXBjLlDGFuPFY+G5q0R4NYhs8lB+6Up6xnnyhOdh5IR32z1ZVS9C+c59UveumyL5ZH9F9sg5BPATy5gJPmgX4HM72GDFuED7Jbx8V+YNPC8LcKiH+5RoG+NE6ZekZ66W5WY0jBUstB3zWMaBQgeck8WVNmXBFnNo8nc9VC++AzPAYJjVHgkPBtKcG1EGOPMZXkoPD2EsseGU3UoFPqUH3+TNIgfGYhtQqwheuWK8A1bypDzwRKDuPCcf0sJbGL8JxWhXpgHt0A7t0A7t0A7t0A7t0A6/8FDv7HLsk0TQLeG940RCgoRsXxsSfM80CdZkv0cT7prkNWKvXgz2dMZovRb93Z3R39URg73dMT46FiNjE4HrpKPTztg97ozTbg5iHIjeTgnwJ5qU61nXWS1mJ+ZjYnRGZfTE7vZR7O+eSCDql9DDroXh6NK1R9da30h01jSB7qnHWVd/NJRfo7tf+fY5NnjeO6DYpyhBjChBr9E/4HjSNxCHtYHY1zf7+vZAeR31j8Rp/7DeD0Wjbzi6B0dieGLSu0skVam+jahz2GqfhLDTg+g62RNuDlzveq07hiUsDknQ6JHwcSjB5OLsbLzz2uvx2tVrcRFF9ciw8CLhD0GHVfWsShZ++zGuKP9OpC/huOtMQobEge4OtYHg7+1BeEWpz8HGgzEyPCmBpR5HBxhGOuJg/1TC0bGEnIGoDwxJEKml4NovoSbYjYIym11BqcjAHQCridfXd2JlmZXyK3H/zoO4/fEH8fTBnXjx+GE8ffQodja3vcKst2dQgvSYhN4hCUfH8dHHD+KP/8N/iT//i4/izr0XsbnTiP7B8Vi4dCP+P+z9WYylSZbnhx1f7vW7+b7vHntkRG6VWWv3VNd0V2+E0GzOkITEASFqBAGCQIGEIOhREvSmBwESRAECtLxIIAXoRdCLBIyEGc5090x1VXdVZWVm5BJ7hLuH77vfxVf9f3+75hFZVSNxKHZXkXXNw+L77vfZZ8uxc47ZOcfs2Ftvfy0mZ2YFs2LsHR7EyUVLfSZBu8yKZVQ1Z9E42ov60b7qLyH8tCWJ8yy6JAz2YWAp4d6rqN9KeXoWrUYSwBAO+doKG3b9SOi+vJTAJsGpdYqhKikmJfUZjiWEL8Gh0CNhvRchjJ0W53YPwc6TQl/Fxg22/+8fHscpCkL1waXwGV/+rHJrnbWiqfrVOSzy+CCO6ofBIf8XXb1xetkbx60L7yIiHqo/JfFFsVqO3nKf3l9G8+w0zpUfO2sKRXx6466nN5rHzTjcE2zPLmNqZCTu3rge929dj6XZ8Rjt71OfS3islKLUj3u4ildMosDdPdyPQ9WB9nqdr/Cui6h7zkthLWWzgaukS++sGh/HqDlmAyaKBQTmZ89fxPrGpvJROyTI4gqBHVtDSjezuOBYHRq0O4SnL1/GZ19+GRs72z4MlLZw2GqhJJpFkSBcErLFqL6dnZ+L6bnZ6KuUBdOmXf28WnsVu/s7cUkdReKgN4pxDhAVUEB1H9o/MTUf45PzMTY+GyNjM8KXqnCnGY+evohXG1uCo/BDuEE8VRtbFydxcqm77gvvJhoeHI252aUYGRkXbtTELwrC0wMbFFaWVyxgJ0VAt+kAF1csY0bJ0ieeMDs3F/MLi165WSyBF93xcmU9nr9cFay2hQPnwuNQPfSfBH/cYAgdraASElphU1DeI6Lv9995O5YEi0EJ90P9/VZesxPm2dOnhjuHvIJn7LBqKN8LAQZ3cTW1rU91rKpO89MzymvIPKFQEC8T3R8cqj+W1+LF2pZwTXShZxfic13wOOE4h6HSJ/pE9TkXPojmes+j2ncZi7OjMTszErWaaEG/e3vpD7VxdSWePHtmGhDQ7WqQPsVlCee9dF22xIdOUtR9UbHSexbD/bWYHp+Ipbn5GB6YiGppTPWdFY8qxvKr41heO47tvaboR/UQrvT2CUO7jlW/psptKP96DAwWYnRsMKqVQdGF+KL4bak0Gnv7Z/H0+VYcNM7Ux8JPlEcF8YKieF0PBuuz6BY+9Aru3RjpLnUvgi/0dommxatKGn9GB2Jydkq0IxpCAaix57DejM2d/Tiu4wJF3a92snoXpMRl0uW5eHHXuXhPr91qTc9Mx8LSomkPtyGscN0XP1vb3IwtDsiHzygtAPeKZo13ykDZQYcYN0diYX46ri3OiK9BqoKd+F9VdSzp2qM2iRUo6aVgI2pWtAZI/aI75+9Vwqosu+PO21GtNp7WOFugpvFQ+A+vWadeOzviU0exd7Dv1bz9g8P+hkOGt3f3o94QH9XvongfYwTEoGRCYdVZ9+zsy3BBgUWwAt+GEyVk6b+X//M7LUxwc/VM7KEdeJ9jO/CNsiMNdJj+/2oaf9/Oy3Bo/75U37Jr9HXUs6soeLRj+gjlY49AKMDCcNoZiQPreW5PUioCSXY3FDVfKQq3CsLrnh6MoLg0xLULxiTOHsBF6H60Tg4FS431wq+Zucl4+7378a3vfDO+93u/E9//w+/H977/vfj2b38r3nv/3bh560bMzM6I7w4Z/7qFO7gS1YgfRxpXdutHsX10EFuHe4o7sb63Ha92N2JNcWN/W+/2YrdxGAcn9Tg81dijcehI+FkX7tfh8Wpui3FK7W6pn5q6ngo2XT3C04rG0P5SVAbYOVv1DtwB4X9NuFDWfKa3T/MnxSLzG13PNM860BxrV/xl90BzgoOGXYuy6vtEXQHPL9WqMatx4dqN+bh7Zz4+/OBu/NZ33ovv/c6H8a1v3o97by3E7PRAiC2IDzZFSwfie3txfrqvDI41j2mJl52aH/V2nYo64ClnUdC8RLOy6FG7Lk+acSq4qDuiorlDVURT1tyROUGRA6FFYwWUrsLNHvUtfSryVx9hEGenLX3OoomMF7rS5aABZK6x4lJ80XRGMM7kSGjfGyW5pnvmIRCkeb1JQPikW2GU5hnpnixz7NZ8iWfGb7JMKKigJ9CQaJWYvtOV8YBxhW/Jj1s9x2BmN1ZKB4/xzlzFS/H4c9XdvEBlMZRx7YaZ8Oyc5xQJjDiziHwoEoP8heYAx7H6aj0++4yzBBmTdoQLNeHqZNT6R6LR5IyyAz3f0xyoqQ5V/TReFCo9wqU+zeO64+yS3dw7qldLfLxP4ydGD3aMUHfczdWFVxz4De9KSnia2I1rwOqgx/ihkWnxsSGNXd0ey4ln8BT1dR9zHs3fxOklL4jvX3DIt+YNGtuLlX7hbU3g4sBzlO8o9TXn1jhZVgWKghGxrPl+EVwBfPqtROp7wUb0wjjJbnHGYYFHvBbcgPcpjaBmHg4v1Dc8454dVfQHcEz8Me0QSZ2re8FfszDXifmDrxc9ylvzc00ecDdb1xy+dSpY6P2l5ii47uWedp7Tf2pL4+RctAgd1jXvAPZFjfXqO/er6qtp7kmLeS+Ld879+1LwoZ9P9K3d1SrPbvIXnrne5uFptwzjSVNzkiaGG42juMZSL6ls4ZL6oqV0e/V67OCai50rqpsknThQ/jtqw57KEEWHhunY0/x3T23bUz0OdN+gjpqT9Gqeyw5wdoOroSqYwoGS4Km2sOMo75Bm8RnxTHVh0VkyjLEATg0TMTB3PNcYT0wcvBM6oRM6oRM6oRM6oRM64VcQiqcSXhV7TjRRbbbirC4B9qgZJ8e6SoA+ZyKuiS7Kqm4JQj2aaBc1ia30XMZAX48EXwnA+q1br7QsS7jBXdF+/TR26xK+u8qayBfjstUVJ0en0Tw8ibPGZQxWRqK/NKy8NWlGE3DRp+/Ho1oZjVJ5RELViAR//R6YiFL/WBTKw6psf1wWq3FeqMR5TyXOMJgUK6EEEVVJ7dVqdFUqcVmpxoV+E081iW9I0DrqLTvWC7VolQYdT3QfteHoG56IkcmpKCo9inOk0ZIk+P6yBLDukyicHQs+h2r3uRWbAyXVVYI9jgMuGo24MTcfH77zdty/dSsWp2ZipH8g+hC8BLMLCSmXp6cS8zCQFKLg5xIGWqcSsiWXdvU49qvOVQkbLQmuCEgYSPr7R6NX7WxJmmk1L6MueNaPOVODA5NZ/Y+bApTyCHgSThS71C+9xaRAQIiqN1oSshC0umJ3pxnLL1bji49/4vjgo5/Ez378k9jZ2IwLCdUX571R6OEA7Wps77Tio589jf/3P/5h/IsfPohHzzYl/PXE0Ohs3Lz7Tnzwzb8TMwsL0SM4bB/sSgBrqY+6o1RlNaEK1+/jwx0bSc5OGmrTieQghJ9LC7WVUhJ0USKcCO9Y5Y6faxQUrE5jJSMrTDGUpBV2uK3B3cmpcpAUJoGwV0JYta9sI0mhm7qz+o3Dz0/ddlx5lSo1CYrnsX+EgeNIgmqXBWfJeHEsQe2wcRzNbCBp1eOwfqB2HklgF+5LmD1RXxyqT7b2j9TOQ32jviyXozw4ED3lUrRED3X1saQ/G0h6C2UrB7pQdu8exOrL1TjY2Y1qsRCL01Nxa2kurs+OxdRINQZrfULdShSq5ejS+1PhV12wOmwcqQ51CbZqr2gLAbJHfasiolhAISLh9WjfxhJcvoyPJQNJ3hGV3V5t4R4I/Cv0xlnXZfQIb8dmpmP+5vWYXlwQvlfUpv14+OxpfPHkcezonnoIutHFSs5aVe1KxiRgNjY5GfOLSzEzPx+cK7SzvxcvcLO0vRHHjUMJueo/a5W6fI4HBpIzCfUnErqLwufZ+ZsxMbUQI2OzMTgypb4o6NuDePT0ZWzt7gneog2Vf9nb7fo2MZDoT3K6VxePDI/HxNh0jAzBJwaEOz2xvbXjXU4bwmFWOiaNFA3Qa91zjhFK7wHBZmZuLqZn56JcQXFYDbE9wellPH2+Ghs7+yqpS+V2R0u4hWs3FC64jmBVNnjKSsmS2j02NBzv3rsXs1OTdkMzIJ7TPD6OJ4+fxHPVBbcmKLZQ5l2g2EQJpnt2Z/QXe6OqOg3ou/nJ6Riu9VthBt6gVNnY3o/nq5vxaucA9a2+E/6Lb13o/Zn4xJnqcal6QOvdKCG7xXt7z8RPI24ujsf8NOehoHxUEr3DXeGTZ0/isfqYc5Que/vs/g53hvQTii21OHouGyme18XPmzaQjA/0x9z4lPB2LobEm8vFERtI9vYu4rMv12NlvSmcOY26+FuP2tNjA8mRcEX90I2Lp6MYG6vE9BS7jSpRqwxFrToa3T0DsbXViqdPN6NxqnFBHVwXQZ4VFfvE61T2xYX4o+DeK37QDd8QHRTUZnhLsdQVZfGZkfGhmJqfFh6XbLCsDAxp3GnG9t6h8P7CCjdhvWCEIot+xBiEAldjVbUvRsdGYlI0yap8DEkXSo2LmPXtbRuVdkUPqP0K4lfKxLGLFc2CHW5DcIF1bWkhbt5YirnpsSj2aJy8bKkvMKKrn0vi7SWUdD2CtxASHZz6vqsXw0mvlXUYZTAwYVDDmKYchLfQXK/wtKbxbyh6y+pc8TgMiK82NmJzZ1t86jj2D0VzwpGBoRHxi5PYEg7viOdwT7vLGNGFx+coHkFh5Y1hwbsVUf5hBERhKH4LfHC3gtKKlFZaqfX0A1d90tY18+6XR96nNCmdecEviRh2c1rni0ZMzzCEEm0syVGJrowjSujzABTTWS3s1oMf6p6o5165TQtsIMl0223le7GguUuBg+8xjDTasanU7CoUzz85EN02xau6xKMG4t7bd+K73/vt+N3f/57i342/83e/G1/7+tfixu0bMT45FpUau+NQap7GsfjsQbMZB61GbB8fxtrebixvbcbLrfVY3lzTdS1ebK7G07XleLq+HC+2VmNlVzS0o/eKq3ubilvxan87Xh3sxMbhfmypj3eajdhptRy3NUaS/8lFwwsRqgPCeYzrwv/qQC2GxzSPEb2OjE+bvw6NzsTw+KyvvX2Dooku4Y3GwuNTjYcncaSx7FjjJG5x6OXeSjmmFubi2vXZuPfWXHzrW/fi93736/Gv/dFvxx98/1vxW99+O96+Nx8Lc4MxPNgTfQXxDdF7nB9oHncglDnWXEbww0jCvKlLUfPDYpfgrtgDLmnMPRNP6hEdQs8YPVFBo7IWWeg3RhKMJQXdCz/F4+lGIYP7m/M2RETGB2Mqna05D/pZJY0L0eBFt/BY5YFgr41mJAQ3dBUa8jsbQdJVz8mQzzB+oEumTEflgnEiR/9O30ElCc/1DeMkWQvnbBThqkha5iuaGKfnfKuIgcMGEs0HfZYFNKk5BEaDS5TJqjf8gGU0ZxobLsQjC70lsSF2MAsO1K2LXRQcCk7BtJUFCeKhrbM4OKhrfHsRn33+KB49fqEy2DU86QUK55qTb+8ex9rannDhSHMP9YvGE+Zw1aE+8VMU+vU4ON5QHepR6++Jmdlh8UzOblNdNVacnh1prpVcs9kVk/q20WS3tGitrxpDwsHBYc2ry0PqE9GJ+vxc/aL/Na6JpWmgwhDEooQTtR+TGgaSrkJVc4ea+G5N9dRcTbGnR/MJtZ32s5DI8z3Bqyp+3SeezCKuHuYOLGoQxOClyd1rSeiCUYPy1U/ATb/tbgt46Z7z7jiTBLw6U18Q9UPlMZ9j9x08E14J7jEf5fsezWswumjMgr+2fzda5xpzBTldT2lkT5/qVNQ8kfKTgYQx+FBwWt/eczzWuNyl8ZH2n4LvbQOJF0Qdaf6u/E4FJBZOXShP+vocPFT9OKevW/Nc/We+CI/E3Riuulj8kxYAnapupxoP0/wMw1tT7d85qsc2C38kI2AcOVae26rXdkP84awrWoVKHAm39tW+fdVnt4mRJBtIyuo/yTmlmvhrn3FRQBfNCEcFpyLzJ9FrWvCl6ql+2QUcu1xYtMIClkbz2EYS9wZjI1MbULkTOqETOqETOqETOqETOuFXEXA3Yr/VKFI1ac4H4LLdHr/sbHfnN36Gubcrl1rNW6NZrW4XJ/21GOjvtwKR7dwou1mFhWuaK5c+I6OBGwjyRyGDmyLSsr0aNxITE+PKEz/UnCVR9src8bGxmBgftwLLrmhq/S6/qnS4ZuhXxNUXPu1xlTKlfHAHM9A/4HQ+dFICN9vM2dptX91qKxEXKWzRpx3UEdcOXFEyZzcTHP5LPuxeQAGbVpKHt5uzJR7jxPzCvNuPGwG7BhCsKJPyrFhVSKt0u9xetuKjyMUFDK4RbAzQd7jKsluC4SG3n2/4/s06u48QuPWOetNm+gaxnG3t5JP6RULcRdp1QTzDuKVvSIMATx1wZ/bwyy/jwYMHPmyZ/JFkaNfe3q5dJ2Vf1fj1py64e1lcWowbN27G3Ny8+4Fv2AHCakjyB15snc/uCeyzWLCw4UN1sFsG8EmwAz8ICS6n/obV/2/iHXnmuhMJ5Klu8PfkQ3nAkW379A1nAAArEvENeR8fHbstlJVc30goVxrvTGniJzq5qcj14FvSUDbubXgPbCg7t4E+dX8oP85EYIUc9cBtAgGY4rrq4cOH8fjJY7txojxgBJ4ZV4XD/GZFHW4SMG7gPgfXBpSJqw1H2p/hqr6gbiPDrF5fSK6eJqfU99XgzApcq2xyuLTKp2+oI/66B0Qnc3OzdoPHWQmUh3squ0/TPbCxywQJrwDAMMFwqvKhU1wIgXPUGzcJ4NDTZ0+NyyihCbSfSJngXXazAK7gqo8IvfAeV1SPHz+xSyRcrNFXGZ64egDGwDqXD6zAbZ6TZ64/9cDtBDiYcYH3pOUKTeCihjzsL184Rt2AMd/ihg78MP8Dp8SDSMe3pMU1FgHhflQwWBDNw3fgf5QFzlCPh48emmZwUcFZHbiiy/yUdgFL4EE72LmAy5OM5xgEwRfcq22pPuCwy1c9chnQLX0EDuRIvvAteCj9glERfMXNiVDEuLf88qXdZbhfwB9F2gls7add5Vi5p/ectVMs4h6r4rYOCk8pE1hSDt+wU+aTjz+JXQ51Fo4Ad64YILwyVHXiIGvcqXGQPa4VOa8m4/r+3r7htCs+gw91n+WjP/rf7joMd5RRardpXS2xXpMWheFFe2kj6YEjAbrZ3NxwvxLIj7bRb/Q37uKom7JVHol3Q4fpUOtE61xxSwduUje3qw1z3PA1GvCJ8xgarMXdu9fi29/+pq53BZtEH7iVBJa4y2NcGhxMLoSGxN8HhTPgIPjoQ4rbfZ/OD0h1ZRzBLY3HPOWHaxyUrA3h+j47R9S27NbO/EHfEOF7uFACh2ijeZT6jH7mPX37C+HNR3pPGpLRh+Y5XNt48TcdKOPN8l5H1Yd33OsvG0GgVWiCYLwRHsMfc1vz6m++p/9we8aZQ7jdo5OBEXwUtzg8A17Qz62bt+Ib3/hG/N7v/p4PXf/Wt74VN2/edN+dKY/d3d1YfbUWz14ux5NnL+Lxs2fx6NnzeC66ffH8RTx69MhuLJ8+fWreD+3hQhAeSwSvGG/z/aZwzS7TdPXZOYpceQbNwpc87qhs2gEPYAyh780T2lfmW7QBmsPd4vzcXMyJ9sAj3K+B55xPlN0r4tILegZedrUneBK4z/M28BOahdbu3bsX3/3ud+NP/uRP4k//9E/jj/7oD+Ob3/ymXQ2SN3SKu0OPp216AvcyT8/1p3/BeXY5gse4iQNneUda+IwXfagtjKMYlUkPH8z8juA+buNEDleu49q/3wxvYvCb3/zLwv/XFO0C2lX5zxWM22/UhHblthHy20zfr2PiEzYEOipVO5P0Pfyb+TpuqgqGGTj7RPOPZ8JV+Af9j9tb5g8c1g4e0hfAjz4gEug/+DV5MGclLX1jd2jiY9QDV0x8Dz9iLGVMph70GWM4aaBVeDx9zHOupGOekubBaS7O3B9eCL43FO1uVd9TDyJtZWw13rfxifbyLfXi/Zu9n2DDmJbmj+aFuk/wSvNoxhnecZ/TM9cy/lEu8yHPiTCQpHlDdidreUAh8a3UP8kYJ96iuiUaJX1y9cl9plvO7WIuAO6bZnTv/BT9reDVbHLGEO5p0zlDfOs2K5nrqpJoC7RhOINDrk/bfVm7H11nzY3pR97lPqauHtdE85SDuzVgT1rSQf/M25iPUx5p8w5vl0E+7bLoV+RCj3XiB/AXZDd4KvlQN9oJ/8p4Tm3pY7dJ+bsfkdn8thM6oRM6oRM6oRM6oRM64VcQSiUU+yi/ytHPKsTh5MOeyOHSTHgdNenlNwJ2v3778EUJsxzIyAGxlVq/t7bXNZE/1GSbLd6szuIQwr4yh2Hjj76UVsVWBzRpv5RghACkybXe85zVUJXagMoZk1A+E2PjkzEyNh7jE1MxMjqhOuDTeEj1HPaq2Vr/YFSUV7U6qG9xUWRHDprgS9BX3q32VnR2FDg2UVCmyMGJHHrISjyEpEtN+lFacYD1/Pxi3Lx5O27dvhPXrt1Q/v2a3DclIB7Ezu6OhXp80yOkIgggMPGMdwcSIlFUIQAiBLH9HWGCgKCEkISgQF4IRazczcIIij4UbCjREDgQSlDKICxacAGmKhPhBgUGRiUUqwgXPE/KY1bZsZU9+RG28lF1sKJVghwuXQ7r9FEzxeNm4BagJXjhMsCrlyO5FuIwSuBEG6gP/Y9yeH5+1niCiJOUN+lgY4Qp8INDNlUp5ZG2/uOCgVVtCPe4SuJgT3CB36ygBlfyoZe4IcK1DGlY1YfMaHlKMKKfkpDKSmc9UpkYpFCikBfpcCeAst0GGwlu4Cj9zGGQHGqZhW7aBGww5llwFZxzRNlE/QVWtwvlG3AgX8rgYPeC6kkZ/KYeKBJQSOTDaiXt6ptm7O5sx/r6KysPUJStbazH7j6uXE78HbgF3lEeygIMcRhSUM4iOFrIFVxSfVK9aTuwGBPucZYP55rg75v3HNC6uvrKedA3CLV8AH5hpFxiB8j0jPtqf28vXqlea0pfx8CgdqNMsBFTZYB7PAPHMFaibAPfUXbj4/75s2d2KXWoeifFQ1LgADMC9UcZgOALD8FIQZ35HqF9eXnFCnxoh7QodoBnpgnTjX7zriKaYBeI+QkCtzpnV/VfUf2XFY8bLT8DF4APcKIXuYIjUyqbQ+YzPKEpDgldXl2JHeUDjub+5lwYaMZKQyoE7A2REM1NxuzcfMI74RcfwRs4v+XRI873OfQnlTJKBX2gHxhbMFj63Ao9nBL8MTLCU1E00TfUCziks1SSIY38EywxriTlCPWCL5AvChVuUd5ySD+KCWiPVa8o2cHljz/5JJ6/eKn+Okz1VTvACZQbVnC0FUbkaz6h39SHPOnrNw0k8BbgBMwfPXpoPodSjW46Vduy4YX8UM6jkAVe9Dn8KvmjLxg3UaphYKGd5A98DXu3Nyl5AB84SLChShnzPXxydnbOyhfom7zBsxcvXzhfzg9CaZWNXOfn+IFPCiJgiQEJg/7SwrUYGhyJlvhfbw+02xunGhvWX3Fug+inoTbBlwQXYpe+xYRCHBsditu3rvkA7WHhNrROmdQTmMALoBt4QUH14HefohXAagMRGHEQPsaabCQhDfQBvUEzVi6pDsdqE/iRz1ghwpPpb2gUYygH9bKSmw5AYUhMRgNBVxGAgs00J4WrGwXdA/D0n3Esx7+V4Oq1/yj3jfscfM9PLo6MKUoj/HOy3E+67+1Fcfcav30YsXAkGRk17ushZxWNjo3GdfXhO++8G9/61jfj6x9+GO++844PYQf/6Rvo9lDwB+YYL7IhAzxeFb6tto0dG+LtGDd3MG7s7pov2sCBYlBjjRcSMHaZJ6e6gvvgOBEDKul8loHoPS08SPhH84x/4s2MjWUUl4r0P7uBoD3a57FW+IAxEPrnGWd5gUdWQAvnGKtYkJEXUzAeYuDLBkx+tzT245IPt224aWQnHW4Jxyen4sat2/Hu+1+Lb3/nt+K7v/O9+O73vhff+a3firfu3/N5W2k8w6DMPEvtOWmpLulsJ2DOPGJgEPc8RaVpRZ1dnMJb+rMPl1vmYYnvJWU0dJjoFx5FuMINIpAxOHXv1+nZz4c3n/B9uvnFdA5vPs+3ujL6+s/ltPtF9/n6lfDG76vy2s+oezb8XYWcT/svvWtHtc3tU0htTfwamLi/6XfhVuLtrODHyFR0Wnj/s2cY7x57nGKcZqwY0XyAuY3nHesbngN4l53KYCdP4lEFFwg+gsfMa6AreBr3TfXdpvB+dRlD4MvY3d0WT2fuwjxK8wf13QU7BJQHc+2ScIgdLsn1677mZZIVhOdqggKELNwTD2ZnDTs4+iQTEJkvsssGvPSuaNxCaU5GD/T2Cq+Vhu9R3yOHkE/eJUdkLknkXv85r7wrLcfE4RV4rvaTLu1YU1/oO+AGfWEMzAYH0ud5D2M4tAPMz5TGh+i3x0X3l9OqZ8lfZfHcc9D2Ah33pyL9yVyzoefMU5hf+AB3wYXdLUxLaKvra5xgXkiZ7H5J9M8z6kU51NNzGf02DFRX8IvySJvplLowL2U+zDdK4jEpj8nGtZ9/Dqh0tYFkAPlFcqJkGIyyLDDj7DLGZ8Zc+B6ySUX8oaS5HiM8Zafd42mcN034rhM6oRM6oRM6oRM6oRM64VcQRkaGYnR0OMbGUGaNxsTkmOP4xJiejfodkd0NrGjlHAJWopfKFW9px7BRrvVbqY0fYYTpAwk9uANhu3uhXNVsumAfvL24WRkcieHRCQkdvXGiCT1ubi70DuNGr4Sg/oGRGJuYjsnpuRgZm4zB4XFfR8YmYmhkQmWPRj9xcFQCdr++QZgu2f/vwWEz9vYleO2jDGfFm4T7I1Zpsery1Iow/PdinMF4clxnlRpQQOmOUqusdo7Htes3497b78T7H3wY777/QczMziMFWCmContjc0NlpfMOUGJh7Hj+4rlXjfJ+a3vbz3A5gFCRFL1tZQiCk4QeVvJhIEFAQSFsxaSEDFYcowBEkYAAgqKD9Dam6B7hFCUkK8WtwLEiFiEpCS2c2YGyOhliJHjoiqDklVlKh9HjQPA475LAWKpGX3VQH5bUPxgrJPQUKlHWM7tnkeCp2lvQRpGLQpIV4TbMlIpWanBwO8IzwrSVqmO4P6oJXmmrvwVKt1GPJBwVJRyhaOlVW3EpAQ7ggx+XB7g/KPSV7BargMArHMFwgkBNH+HWJimDkiCJMIrBBYMF7xAAMchgJKF8nvMeRdHh0XEcYgSwnMhOJ4RQCacoriz0olDCCCLYqM/IG1ENZTmKZODJynHcLYAnGHKoFwIqxgoUVSgTvPpd3YHv/rMT9VvzWDA6iJ3tLSsQWFX8/OWL2BSOUBZKLhQA5LO3fxBr6xuxtrbhnSC0EwWnClX7U1Sz3Z8ohicmJ2NhackHvKNURdgE/9iFgMLOqxItRkdURYes6Ltx/XrMYCxQP2xvbfvsjrVXqz4DBgEWo5+V3PpD4QLO1FTHmalpxzHxARS7W5tb8eTR43jx7LmNgeAeeM41KcmTYA7Oo5zjfBRwB5xFMceuHVZXYyDB0IFSGQUeV76j3hbgdY9CAvwbHB6KSo3zQ0p+znkML1dWfA5Ko4XxQXXAdZHKxvDGd+ACu2cmpqZszIWOIfkD1XmNlfiC18HRoZ6jkEpKeOCFogFaTUYSZa22YXyZAg4zs25rUkCED9ZfWVmNJ4/ZTVNXvdNuLgwYtJ88reRTnTAyLC4uxd237tmoRbs4kJuVsRhGPvWOLvWd4MOuNnCPCtC39I+yEowpm1ommh8aHvYBzhz2Tv4+cFd5sir0pz/9yPhAH6EMpd7kkwx5qa1E6mpepfzoH2h9fGJCND3g5/AA2g9eGseEwy0bBZIyGqUzfceuGepEPVipTERhYgOJcBSYcWYMxrHd3T21M+1AScaFtoJJ9XndD/AvlaF3tBvlKUZYdn8wHtFWaK+ucYfdSKurazYUkPbKQCK+ST/gcgkVGHjG6unFtoHkpHUmWOO6pjfqR41YUx7rrzZ89hPu8ullasU5XH24alK+kxoHb928Ln43YjhiMGyJH56fcY7SuXgA+ISBJ/2m3AzzbEgBVjaSqJ+5WiGp9nCuEAd9gxvA/Bz+dXAoet2KXQzxiig1GSswppu/cT6S+hhlG32Y+WKGKTHxD1NWugJo3RMzHgDrrMR7M/5NB3r7qrx/yb1udW1HMdlEB3xNW1AOg4PsUkg4WSzCi8AB0iR/9+Ap6TF8jNGHt27Gt7/9rfj93/+9+OM//qP41re/6WfsxMCYwo4kdky9FK8iQpv0A7s72GlJX7Dbw8YrPatrnIGXMiZiDKF64C59W1bfVoSrGKfZGQQ92D2k+CVupTh/w3iuCntltmP6zWhEV2EgrIrOBwaHbDCuaq6AAQTecszcS3jCzizcKzJfwQhMXzOOZNryDhHxUS+mUH7wa2iKnSIoODkvae+w4bN8ltc249nLVcdXG5uxf1S3i765haX4+je/FX/wR38cf//f/Lfi3/kH/yD+4A//MN557z2PSxixoTmMI4xD8D9wET6A8Y9FFpOT46oLCnF2DBynfmkv1qHf6Ctca6Jw9+HTyg9eREg4kXgwY6ejXllhjLsfU62Rox24V2zjkcPVNd/kAIUoXKVt498boZ2CG96G3XTlP+qgkO/5S4Fr+u36iw/4ylOya0f6OvG/9A7+6IUR5tEpMjdgDpOV4mmRh+ZR7TmK3UMpkhuLLRjnH37JLpIXwpEj9XtJfT1i/odRGMPenvgxBmsBMfEicEN9BmAvxIfPRQ+ctXUhftMFYxS9nYjn7e5saQ6xYiPJztZGHB3sRbN+JDo4Em+tK9mJcY+5HfKCqu25N0aSZpMdFiyWUht0xXUU95ihMXqQngVUzPFxW9k8OfNiCGJTfJv0uBFkvmgXhUrDt3Y3JdphkRbzzh7mv4IHbleZJ/Ceua3d9Skd39i48kZk2ukIXoFnitAZ80UbItUHDs7jdeQp80mMG8xB0nwGvp8MFLhx9C5j9TGurzCkEN3HlKdCWZCTFnUxR2XHSYrk62JVpkcltReSAA/of3aDkMZ1Mx4qnekBPshOGAyiGIja+NNui9vDb8He+aiPwSnaC/8AE2kHYyn1ZozpFo1SX/AYN5TILV5IJ97JbhIWIQyLT/WLzzGXYX4F/+M5h/nD1zAIY5hjB6QNx6nGndAJndAJndAJndAJndAJv5qAgp+VgyhaUKqhcLJSxTIdM/H0P78t0GlSywq1rKRDIU/6MwkCR0eHVtygmGeyzXsm0J5o6z0TaBSkCOID7dWx5JVcBiVXMexcwb0VrnhwS5In2tQx1xPFEgrD9Y31+OKLL+KHP/xRfPSTn8Ynn34Sn3/+uV1coBRE4YhCCeWgV2ipHSgDONicFb3Ujzqxko6IkiBHVsvfvHEzPvzww/hA8datW86DFbwI/BIRnBcRRSSrSnEzgNsA3P0gSFgwIqpcBA2EJdppAVcCCfcoDhBgURZiVKFdwDOtUE9uJSiX59Q3uWbBDVnFfYfgwXOX5bwRmBGU0qo0do4AMxSeuMhiFT2KN9zB0EbiwCCKVdxYsMKvLJhwQDzuYFCipJXyRB+8rStl0NfAgrbnVd0o9YaqKqPdr6n/k2CPoQElqxW4GHEQNtXvdm8lIQnhEQUuOIHySp+6DfX6sQTN9ipzfZMU0+3VbG0cy9EwUFShScBvr5ilv1BYkQbYEoANistcLu+AG6t46SsCdaeOCJ1edaw2AHcOaqY+GK6ECMZH8qF95EVfIfShbEAJBt7yvH5cN04+efrUCjXqwHcE7lG67e6mVeLkn2CWVnBm5RD1pDwMZOwIAVcRNMFx3LZkIx0KW+M7ijf1Gat2Ue5jpKB/WdFLOuqDYYZA3hl+9BkRgRZF+bVr1wL3WrQDF0kvRV8Ye8Bd6gVcaQtXcIS8+ANm4OnkxKTdSqHUpS3QCi4/qLPhqJBhkfr2XHBUH+meMlmdyKpE3OyRNwZG8sA1CPQmNBf+mmmp3ShaEPRRzGQXdhwSnlzXoWzjYHnKZ1U4fYyLNHhZxgP6g6tp6lJ1UD/Y5d/EuNtAHxPpY3jN8sqy+m5X9RWddiflA+9pB3WgXFxVmK/cvBHXr183v8uruLd2tuOZ4Pn0yZM4UNtoA8/dJ6qDLqZl8MGwxgBgPKjakA1PBe68o73wYPr20eNHwqcD5ZZc23gnWZt+klIEhXEOl1bUg1Nz87PivxjCy20jRMnfoCS2SzTRFMgPjwK/csjloyjB7Rv3PMNlF1f6Cv689mrNdE07+B5cB+9y39NmAjhkI2UvLncKbTyeMv+iniiaSbstvot7I3bwqDsNJ2BHgD58rwgPwT0aK90ZWyibd+RDAB9xc3d83FDJ7KjBMEP7+J7dYwWXvbR0TWPCbfNU+IzzEv2Tln7DUMFYCF3iTjLjEzwH/p/pzIF6tZWl4AP8mTyoN+mhD/La2tq2gh4+Ql+yQ4cVueAd/BilFjjAt0TvrnCbE/7pYlwGXq8jvZ7iLwbgR/zbCeA8f69r9MtrRUCBnPpFbUKxJ9gSUnsFN8GYxQHAPcOesZJdbG+//Xb8zve+F3/w+78f3/+934sPPvjA9Ag+4QYUmDBnYfcHSmMMDsCYuQRXxum884k+AtbgOZF7cARcyMYHcIh6EYA5OH4V2/3g8Aaoc3rSsLsEemOshWd/8vHHaZ7z6LEV3/BA6gXfAFfIDTwCT+ELjOngCzTI3IF76sgCDsYcDD4svqD+zAFpEyvk4YuUTZ6kW19Prt0y3wW3qR/u5Dis/t333o3fEzz/rX/z78ff/3t/L/7oj/9Iz94zvQIH+CHGECKVhB8zH5zRuACvYA5BnwJX8gUCwI5v6W+eZVhlvH4Trjk6vAFLh5//7fDGQ/L5uZ++/rIP20Xkov6VA0VRd/5yQQo/3yYCZVy1jb/2vXFHEViB22kBR9oBaz4D/EQH9KVuRAOn7jMWJPz4xz/W2PfUdLGwsOC+g78zXoBf4BIwZ64G/K1MF35QLvx7//DABmn9FL4Lr9o8nrEE15DsnGIOwy5ryqA9LNAhHe5jucIvwc3JyQkb5UiT+zfTESHPKfLc4DXsU52YU+fxwnMWXYFehiPfWZl/lU96bvgoHc8ZVzKt2sih94QMX66kY6xgPsXc9c1AcspN96/zp+30y9X3KoO22W2VaBGYUGfmOd5tor4jLTyaSIAeiORJe6kPUQW6TNJTBv1OeTa2iF5ZvMRzAuWaL+lKPfI3mWfyDhnBMqBokryZl9PXzL/JNwfqYRgoH5rMDhkMdATy925I5QcEPe8XzAnU2XKTvof/kIZ22RCoPmFeAn+G/34Vup3QCZ3QCZ3QCZ3QCZ3QCX+LAX/zRFZcdncx6Wb1EUIHq4dS5CDfc03YURxbwaIJrWbImi3rm96Ct7Qfa0K9zyrW40acIdR19zqeMc/v1gS93B/Do5Mxojg4PBZDw+PeHTIwPBollOrVQb/HvRYutErlmncSlCoooFhF1u905dpgVGpD3uVwcdkTO7uH8eWjZ/HFw6fxUNfHz17Gi5drsbq2FZvbe7G3fxzH9VawY+TcMgcTdhQWaTXVsMqfnp7xCmwEeQwJnOWA27DRsQm72nrr3v24cfOWJ/dM8lEsMqFngo+wgaCBsgElFkIFLjJ4TuAbBBm+sQAk+OlREsQUgSmKDxQQ+/t7VuqidEw7SLqTgqJRt1KBfFBwIMS4jlbKYWxIQhkCMQHFENvlEV4QOlD8cA4AcWp6NsamZqM6OBIFDrf3IZJ9cdFd9KGS9eZZHLDrhgP61YSenoLLpdJWZKpO4AgCGCumk2KlLxmxBLOSBB8rNCQY8ZlXdqpeCKEoWlnZzKGSiKesFGxKcMfFFqv6OOiZVYYcmknZDVaXCa9YOcfOEIu+ysvt5IqQpnpJDjN8OZiSvPQz7AZLkXqwU4MdBbgm4VvSIkhSL4w+1EkZtgXNLHBLqFNeCIooJFmhR3+TB11Lvakf9UAZxvfJrU5B+Ui4PDq0Wxxc6LAiHKMGK+yB2z5nuqgAVjWymg8BE4XDzg4Gkv1kdNB7u4eAjpQ3fUC7uGLIQsnLzgHcFoFDu3v7dn30cnnZ54+glEUJS18gdE6MT6TzIITrKFVRYmDkWF9jxf2h4ZR2KwiegjX4C06htJqenIrr11gtPx49ai+7R1DMra+tG6dJl5UY3DsPOkX3CMLQlA/Dbru5om5ffPmFdyHglg5e4/blSDsVqQNwQynOboHh0VG3l35mdTQGBXbisAoTYwHKdhu3VEfjhfKgPFZaDwpWuOlip1G90fTOk0dPnwjeB3Y71yP8tFHP5SLwv1a0uB5qB8rVUc5QqfUbnzGCsGIb1yXsiID2aT7sMSsf8s4I8saNzfQMZ3LM2e0UrrBQ/AMv3KJloy6GwaQAhp4FCf0jn7SLAroSbrRhi3KJvsV4RV/zHoXo9s6ucGHF+YLr9A3w4Zr657XyR5zD+fMO5Q2KVRRnWVGfd6bAU54+TUYl6ohxl94iX9qdA0pW+hy+Cp8C34AZOIEhmEP1wVH4lGEDv1DZ4DwGgRQEf+XpHRe6oX7wH7d3ctJ4ieGRumHU3BBOgg/0AQF8pm30pd2fkIfyg7eOCJ9QzsHbONm50ItiphInzZN4/vyFXdKwYhrw9+ojdoQJ6FbcVMTrFjnIemkhpqcm9S15J5diHAZOHdkJCK2jWGJhwCVt0m/zaeWB4cU7pQx/8RpH+jQEp6rbxipjcI8V29Aqu71QcBKhOeAJP0IZxi4BcFpVFH/CwFwyPfA7K+CBH4F7PX0jgl88y/FXGNpV+Gotcr1+WUShCq/GeE4bE53w/OwMwwg7KDHkXQgP2bm1EPfv34sPP/wgvvmNr8f7778bN25gGBnSd93mzURwG9qAho3j6ivKS7wtXUmfFILCnbZC1wZyxjnhOztCzBP5RvClr8FT5gYnjGmKJ+q7U/3mOS5mHNW35ygvGYc0LvAd9cDAzyprjNO49YK24fUvXnL2w1q8Ei/G5dcrRXYhQl97KKk1lhzaSJfOdIAtMwchT5TY8NF14RS0DU9jbsFq/O4C8wLxOI3Lp/qmpfGvrjQHR/XY2TuIje0dl/PKZW27DHCPnV0ffP3D+O7vfDd+93d/N377t3/LhhPOLhsYqLlsdt/u7nH2yLH5O0rzK5eE6ivOQRror4nvD3rxht1tGYxv9D2J/QEx8bTX9znmNO2Qb/1tvm9frwL5tx9+9eKQSk80xR0UnV1stV+mkK9X4XUu/oa/q/qnyB/GYHAr4w35CNteR41tjrSPuZXeq1uFJ5fCF6L4uiLzLvM9zR9Q6MO9MPqurLyKn/2MhUS4ctzwWDExPukxBBzDNRwGs7SiX7yTCqsQ5hLs0DrRPLTJWRWak7K9rtTXG/21ctREXyXJEewsOWk1NGc69A6Sc9FfjwAEj7cLXc3h2f00onGUueiE5hZDwyMeC/OB6aRhpzFzQlzwEnH92sUh/UoHfrKDl9/sIEHGYL7ISMbY/+Z33DsKFl2iR+69G0RpKQ/XXaVyNfo0ZmXXr95tonek8fxVUOjVXNK7n5mfik6YtyU84j00BVbop/oulZNcaDEG5efkydwNOmPc5zc7PdhBzRjtBQt0qOrn3R5qIy7JiNQLnE47WsA/ytU4ris0nevJGMtO5zxnJi/m1BiyyJNdz1c7RMQDqCfvGEdZhOIFQKorBlLq5F1Jqhdt8KIM1x/YMoegHPFZySykMfiBSQ7US+1nAdSx+IMXq2muad6n7+Bt4Dk8kzEzGdBUfvvzTuiETuiETuiETuiETuiEv/XAimfi2RmTYc6sQBlPbLQnvrxLk2kUkcQzTeIRnXxehSbdLU269ySI7xzW47B5GtEr4aVYjktdm5qj95T6Y2h0NsYmF2NwZDrKtdEYHpuJyZmlmJq7HqOT8zEyORdTs4vRPzIRvUp/0SUhpVCNQmlAAkc1unuryhYDyajymomJ6UVdpyXEV2J9+zCer2zFk+cb8XJlJ15t7Mfm9lHs7DZi/7AVx3Um+wgGnFGhqCtucIpFVllOSahfihu3bvnAaxSgPQUJ691JEBufmo5rN27F9Zu3LUxmhRMrMBEYmprod+mKssoCDrEtGFkokkDB/RlKDgklVlZJgEKhgrDBb1ZS7+3jsmPPggN5VysIiKz8a8XR8ZH9P6OoYYWWVxlXK76iPOjuYSW3BBfVAcHZin78FUtQygLw9Ws34vbtO3Hj9lsxc/1u9NRG4ui0Ozb3T+Kw1RX1s944al7GyvpBPHrKIbRrsXfQlNCp/lV+tAHBDtlPIprxBcVUobdbAnIlBiVg2YWO2oxQhhCqrk9Cq4RJ3KdZsFUEZ071soGBRDe4ZrvQs+5eCZ/Cmy4Jybyv42Kgdabyz62ksSDYxjsLsaoP5WD8aKqOxw0J7+pcHJsg0PoME91Tf+pUrfX7itCH6wL6LAmg+K8G1mklJi4O7OZA5R8f1a0wPVMFuntYHVeRUHihPmlFo8XuAFYfch5JWDFW6ZPQftKM44PdONrfiT7J6OUSq9971K/qI/UtgnmVHTqK+uE27h8cx9Y2q5UPA+OU3c4JJlYOuN0S6AVHVUv1ZiX9SAwODbv+uGBASWWF+KtXNpbY0NPGNZTes9MzsTi3EJPChYuzy9hc34ynT57ayNE4bkRReRYFdwwg54I37mG4ZxfX7MxM3Lh2PcZUJp2wjs/91XSGBKoacA/BH3pATYBwTdQrK9zGxydsXECJj0IRXP/oo5/Fi5cvbRwkQFdZEL8Kwn+U7aww5tyOUX1fGRgIzjh6vrISD58+jW3RDAbaXgnXqoR95V+CgyiH1B9DoufxqakYYgfV4KCNcHz/7MXLePj4qfhW3fgX0CqxLeBjjKBdPMMQghJhTvAbGRmzAoezY8DH7Z29ePDZ5/Hy5arw4sxwQHkAraMgtS94XXG/NjDQH9OcnTE2rnZV3afgLy4xnj/jQOdl74yhBm+6D8JwTR5E9L8Xgi2vUCiwqwVlP66sUNiieEG5vqI+eqI8wQX4EfVCz2s1nD7GKGVjhOCuKqid9GOPlSTkt7Cw6N0jKK5wr4ix8fC4Lpg9iY2tDdEKq1Trca7xIBlXqBF0c56MLII7BjmMQiiVMGZAW5yxg1KXlfkYBVxnRWB2ZbBRBa3usWINOnD3KG06+J1V516Jq7zZqYIrE5S8KIxPzpqggfOA5xJRuKY6drsfcBk5qTxOWxfC9a4oMc5098XRQSOePHwW9cPjYDOSyNXKPQ5J7wKGamG/+PLdWzdjaWEuBqriZWcndj3juqqMouqIshdjif65z3DJVRT8MaYQcb9FZ9CPKMWzEUVZxIB4FLudCmofbUCZjguntfU1727hjCF6EbpEiYkhbH1z28Za+CHul/rUb2+OR9AWCHOpAn7xDwWeEIM0vzS6W//mQy6nHRkXrYT+SqSeKaKc8xkHF/CZpFQHV3p61BrNZ05O6uKL7OQ8Ee1yVthofOPrH8R3/85vxXe+861479237eapXC7G8fFBrK+vioafx8Ymh/MfqLi08wv8ZHcReOdz2dQ3KO95xip4ruyywwiIO6w+0UsykKifoTXh+IXwnn5Eqdw4Pm4bzw+tLGyIplriR816I5riw466P9FYhvEEYwm8mAiusBOAvt7Z34/V9Q0fFp/j0+cv4ouHj+KTBw/ipz/72PGTB5/p+XO7I9ynPOEMxhIMJ+uiRcaLV2trGjvrpg/4NQtRCpXB6C7V4rLAPE64qHEvz+nqGpw3dw7i8fOX8fGDz+PH4uWUtbz6ymPxpPjt/Xfejt/+7t+J3/+D78fv/t7fjW9+6xuaZ825j7a24AHPVPZyNBpHolHmmSeq15H661R8pxgzc5qXzc+JF42bL9EfzCbU+YoEczJfxR30P9Bm/sOuIiiV3+0AveWQ77nmx+0rOb+OPCTNm1GP9Can4b9uRR5Du75eRSduX9P9V4Lr0W4D+ejKeGuXarryOzU3GzqSsQM3gFyZC+BKi3bztRXkFymK5PUdY1mCRVcXuFkUv+nSmH0QDz79Ij766afx5RdPhIvNGNOYdn1xyW43W8K9LeEFyuxG/Vj5aaYv2usSzV2KT+Eu61xz0hP1VZdorywmOTxYjdFhzfEHNJcSrXVfiqdBeyfHGmjEj7tQhLNIRjy7JjoandB4PhczswsxPjkjHj6mPu/XOFGNYrkmHjbkBVEarNUMFmBpDk3fCveKwkkWSPVVBvS6orlej+aKGkMVkUlIi2FPE0RH5pq4jPNzYvs3hr9u1aevgotgzlAc9NXnJfZV9KnmoS6fQYAFXlW9l/wherfrQtE4c3vGb6YPzLXyXBcDSnb5mjBWvcygxCBG1HOiPjO9YKyw+yzNMzB4BO5vMdqXqpojDjmWK/3Kuk/fqO5qK+7BmCNyVUOUXvIERiPVmWcnmq9iOGJ+2qd8gD0ua5lrNiSjMWdkgRK4w/jcr7koi25wYdpTAN4sOqI+qf78pg3MXxmvwV/GFxaMEZFb3pQR3TjBBP5VP5IspvnpKotqXiUXhfsa/1lgBRWAd7hxhY/2C75qUSd0Qid0Qid0Qid0Qid0wq8moMgjYgTxikVmxEzoNZFHwZdXPKEAILLCjTTeSaKUXJkco9hrSMhGwZVcG0lIUB4oaFghxMpYlA2sfuM5CjNWA6MMYsUsE2Tc3PRpkk8Z7FixkkRlsTtj/2DfiiK7H1I9ByTMXL9+I956627cuHHDq2btfxdho4k7CvxxH9gdBi5mWOm9s7PrFbis1MY9EGcgcOX8gJ2dfbcDlwTlYjFqpVLUNGEvF1ndWHFEUKc9CATZhQYrPlkhVVfb0w6SuvMhkB4YnkvIfPNQRwwgb7qvIg1tZZU6u1hYvc25EhhREEJYJeyzMXSPwhv4orykfARPhGdWYLGTg2fkhQIJBRsKD1zwsLLz5s2bEkpRCiWXG151r/YCN1w+sRL+pz/9qV0w4IoBgw354fJsaWkp7ty5Y0W3VzjrW+OHIzsrOHw9HZ5NO1G+0k9ISiibUWgSyS/DkEg9CdQZeLECm3v6EThyj9IapSL3SFTADEUu9aD+OT3KdvKmb/Lqd3ZDAHRwmHajLKa91JH65BVzPAPOrrsiilXK5xn5ZsMYz3Atwkp1uxDQt7SfPIA3VUQR7B0vVFfPKD/3B0Ys6uU6o3BQOtzj4Ot+DePG7q7LJKT8oDVnZFjzDDiDJxy0Cy5hyMQNzPr6mr+3CxMF6kFZGCZwkYXCmn7HjRd4Dx2gCGGVOnnTN9A7dQWn2KE0NTkVc3PzxhtwDtcyuFghD1ZDUx/oNdftzb6lrZw9ggsP6kt+PIcGnzx9Yp5BX7KzCPgBC9rrNqsPeAaf4EBudnhhBOAZuyxw04S7J/qCcgn5O66kS7g7bpxFyU//06+4w0PZzE4IjH18znd2F4HxARwDFmoT+ALSATfaUq6wirRoZQLlQDe4JYEvedWu6BGlF/lh5EAxD25SH3CNlbrkyy4a6gIecaYR8Njc2nQ7oBfS850yVX0Sz8wrv3kO3OCd8/PzbVxIfJTnuNd68uRJvFAfOw8F2uRdH2qfsnQdqR914Tf1ZrcZPJndH+RHGtpIvYEz8Kae7GZIK0fZQZLokXwIpKef2bWGQQiYg4P0BbAyzgl3+N6V4p8iShhwh/zgAbSXdpMv95TBbhRc/4ETPM/5soMCw8HRUcPfk568oC92Z2V8wLhMvYjAijGPfiIPeN3KyorrB41TXsZnYE6gPcD77t27PnwWXCYtfQjdMQYwFrDylvEToxp4Y7qiHYrkSXvB9dyX1A9ezG6ncrXiM3b0gfMhX+gtu76hHdQd/sdvdgDgCop82SmGb3fGaWAHLFJMNEUa7yICR12Pr0b99zrSMY6/ZqHdqFS7RG/JqIlxLsGTfgXmnDOD66z33ns/vvGNr8ftO7d9KDsLDYDbixcv3d97e/vGE/C/yPxDsKffMWCRFl7ImEJf5v7MO5Ry/0P/8HDyg07ApXRw+6ZdtvE+Hdje1DdprsX4QR4Jx1BaNuO4zo6PQ+/IYC7BWABOUQ5twx0PeAc9kid4S/nQdq4PfJWycSH45ZdfxMMvH9oV6WeffRafPvjU7rkeiX/CB8kr05HphvqI/1Mn+Dv8nnozBuI2jnoCE4xH0AjfAh/zdeX38NEjzx8wgMODGIMwuL777rvxwYcf+HpD8xB2I1IePBi3kPBz3B6y0hxcJVCOy1L3gp+kN576XcJpwps47HTGb5TQfEgCJ3LaXwzt51evdcM/fr9xJbRRj8JT+dy/EdrJrgL4+f8rXNGl2gbeZX7H18ZB9UVu61dj+pYxAV5iHBK+Ml+klm66/uN73vMsz9nAEcY/8OFHP/qRz88jr8XFRe8ypk/ZEckcgTk3+aRdUvAVjWfCAfABl25En3UnfKa95EM9KAM8By/YlQW95Dkg8wjaaLeB4tvbO9uuPzjIe/AKHudxW3wWvp/hA29LruLSri0WBHD1vd57Dql8iKQHTwkZVoSEI6/xl93apmvy0Hc8J3pnpL4nPb9JYx7dHtN45jL0HtqjJJ6luXhqK2OAdykrktbwEd/3vJd6uF2pPNLkevMNi0MYh9PYXlP5qY18kwxmfJuM/pTFOI2cwn2GgeuoSFmMh8ho0DT9wu6ODFdC5kXgteug72kzMOYdv8mfORDvM84lPE0uRXMEdqThOe2lPPgUfc64Bd0jj/EbXkZMPKbZMZB0Qid0Qid0Qid0Qid0wq8usALY0RPdr0YLXJrcOiI0O6ZJNKuqMWLg0qghwZlDj+uaBHPYdnYdpFuvimLFf3QXvVugcXIeLVbj93Kwdp9XfenGK7W8Aiz0na5nl1121dVU/nvKe3uXXSF7sbaxHeubOxKqDpRv0avJOLCdFV+sqGJ1FYc9NpunXuV/fNyUQICQdup7XBitvVqPl8scZr0cn3/+RXz66WfxxRcP48XLFU3cd+JYE3UEzSy8sGIMYYVt6AiJCAAIMwgPBFbyMsFHscFuEL7FBVdSiOFuJwupSXmHIgYlIopWhBciaRG8ZmdnrIRDqZCVqwib9AcBhTyKMAtf+t7CUlfyg56FK4RhnvPbq6xxaTA8atc57KJgBV2hVI3KwLBh19XTJ0G3Gc+er9hV2ZcPn8Ta2qbgdqI2soJ/1gfXYoyamhqPWjW5w0gHDiOsdflATwxhkv/c7yj1k2KflYMS4BAqSxKMBc+MM3XB7fRcwr7qA76w4p9otwMYLFrspJCwzzvDMhkJaDvtIk+VYHijrEWhSOB9/0ByP2YjhPA0w8NCnZ7xG0GbfsXglwT5pssgU/rLbiV0tfCrdlCvel19zSrf1qk6s11v1YldHRiFWhI+G8e4ljiJAivXlR1ZEqysUHtoY0t1AAbsHtjbR6G1YTcpGPNQKilzww7FsYp3HfVAwmpyeYQBDfcjSTl1Ejvb2+n8hJ0dtSMpaPkC5QLGhaXFJfc/eJSUZ891XQ8OFUZoR5C2MK3vCBjbxsbGbawDH/kWGHCgOt/iKgm8zsrWHNLZGygAOHC3ZAMF+INLKeCPQPzqFS5h1qxYMX3pOf1KfQk2wKrR4DS4y/esSsbtHYp1Vj0/efYscKsEDHNb/b3qYjcVeobLjLGJCR/Qjost6OxItI17LXYcoITkoFGEeb7B2EkfoujJcGB1P/XApRG7FWiTFRqqMy5LWIXN2RAYPAwG/ee6KD+qQVtyHig6cClC/7OKm3f090vxnedqDwYEAmVTOqvGyQxljpUwqht58RClDgfm0z+ci4JyhPNIKJsDmnGFxeH1SWHGF0lxBVz5heIn0a76T0/o+3QG1IiNJOZtbgur6It2ZcbZOSiVMVZn5TFthv7Jjz6knay0Jx/4GRFDGTiKu69nqhfGamjQSvw2nKgDYwu/M9+EduAxGEwwnuMKCXdrKM9sVFO/0T5cC7GDCh7gnPQx+YOLtBe4AUPqgrGXfOAR0Fg3K4k19kB/LzUebKxv+lsUUawKpw/Y3cHOD769trQYC3Oz3jmAshjXTkRgIeJWG1Asn7jfrPRCqaVrhjORNkKH8HbyIABv2pXdALLjgEO/advLl8t2h4PrPRYCpPNcer07COU+u8VoA8o4u4BR3YEBOAMcCZSZ+Wfq+69GFZnSK60/+co9//3Nh1zem5H/vvKM3+14VXfdA39gypWdRvQxOxDu3r0V77xzL966e8cum0jLOQm7O9vimVs+qwmjAztQoCn4HjiM4hG+xL1xwWW8YdBgXFa0oVCRfqQ/mQt4vIZOhQOZJtjtBX3lg4sx0mFkI3KfdqakXZhV9S+GLlwzsksF5Sjfcf4SfZ/cEcEvE6/zzEIdiOtKxlfuWZnObpGDwyPzbBSS8Fx2WT1/8cIRozp1BvegOfLC0HJ6duG5V3ZdBEcksviBFfNiYOKlgg3zENWH+RF0eHR8bDokbwypScHO+SYXptsFjSO3bqd5BAs22JVDpzaa9Tj0uRa4Qz2OI91juN8/4NDwuugHGNI2xhoam/pC/wxjMBWaSUpj+gpa4xmJ2x8Q8sdvPEr3bzx/4x155LurbxUo1sEV0Kv8oF2fnODNx1fBMHw9RuTwekFSuw16lngXPIy2pvmUbtvtTs9eG9ngKQk3SeNxx7/Td+AKPMK7T8TzOB9kWeMO7ra+1Nx3U+MYO/84iw8DNEp0dojSD+Az5YnUXC/mRdAMbrQO9vfsShS3WudnJ3F6ojkd8bSp362rCP8Fx9xi9Q/zHvCS+QqHxrPrwm5jca/l+S1nMWm+3Zd2w6l0XRPOVUQHuMXC7RT4Dt6nQ9h19U6KFLMrrNfwpvZtXNF3zAecTt/kHR8Jv9UH+s236Zm+0T07NGwcUR2yMcVjlfoO+Aq45vXMEZhXehGT+L9d74lGaAflQ5vgAX1t44nS2P2s0lAf6saVsYD5OvMeux2Dt1PXdt255l3GPvxd9aPsPnZFiy6Tq8XXsliaJ2vcEW8CJ6i/DThKA77wDqOWXjlv8oJ30UaPiUrPDhqPPyqfebVxkD5V8AIOeKP4cArtORXt5ZfSck9e7Ihnvp3n3Sxq44qbtzTz6oRO6IRO6IRO6IRO6IRO+BWEswvOZ0guDoinEmaarbqE1SMLrfiLJqL8R7nYYEKLIkCTXCJukA4brTg4btj4cSIhBGPHyWV3NCWc4b6mLvnqoH4RGzuNWN+tx9ahBPfmZewdn8X6zmHsHp3EfuMsdjBoSCo/6eqNs65CNC669fw0VrcOYm37MNa3j+Lxi/X4yacP48//6qfx6cPn8XJN9WtIGLxk1W1NZVfj9KIYzZOeqDdDE3BWTiEkoRzvstJ/Z0f5vUorSH/81z+NP/tnfxH/5J/8p/EX//yH8ZOPHsTjpy9iY1uCn9p2pkk/W8tLEt6mZ2ft1ghFHoKDjRS6ohz1ClFWckpwRGRA8EEphsCKEgKBBIEoGQtKFnoQTCwkWVBB8c0KZVbLz9oNDAof+1G3Ig5lCwJYj79nO7oVGxifJHQhIFmgswiblJoYEVCmW6mi98gp9NGuYF2oDcfo9GLMXHsryv0TUT/tiRXBcuXVXmxuH6uf1QrBjLNeOJD43r17cf/+WzE5gXIRZS1CM6asJDgX9F9RwiQL4ygHgZGIIgcFSnJdUDJu4AbrqN6KQyGGquNnXYXX7rVOhAPgVb15EqzLQ0BLLg2SgFwVnEoSQBHSOI8CF1perahImioKpUHOicClAKvmEeQAC4rTtCIT4RF4o3jFB3yjzpkqrcg+wAkodjlboKy0rCxWV8be/pENb9S7t4AbNITebrcR4W5/Zyv2tjbivFmPSlFt75IgquyAf67jRU8xjoTX+0cq80R4vwvcMZBs2NUWSikru7oxOCFQY2i8dEQxwNk4s/OLdqeD4IuyfWNr2y5OUFBBo8CLOCR8vb50Pebn5q1821NZGDisqGbltApDiC4I7nbfoT7sEU4N9A/6m1s3b8Xi/IKVd6x+fqUyOAwbfCdYGas+sl9s+lz1sRFIsOsfwJAzGzOzc6rHiMuijbhYspJcAOX7JOi/VjQkRRDutare+YF7rWHOP+kr2rUM7rWeK4990dspQjoCvGpxQb8JJ+xmS+0o12oxOj5h11z9uCRSeetbW/Hl48f2oX8CHYuOutXHiPAI7slAoragYBKugBuce4LP9FoNmu1z3TCQ4bYG44bPXeI70QBolhUG5IciCSVBv/CV3SOTaku3YN0QbuMKbGtn16uuDRO1DaWcKdiARLEPfQkqlxilMXCc233PILCdnorFBdx+JfdaKGBRcjwXX3v6/KUNSOCHoxqIEgQFBVl714/KR3GFEYKzclCMTYyP+wqNqEHuDxQ6L16uxmdfPIpX65veKdHVjSIa2nRlDTOUmBiBWPmLQQ1jHnQGfmxv7fhQaXap5QN+wbXXBkjlQN18r09IoDbTds71GRQ9c+bHyPDw1Spe2oXbIBSyW9tbgiuKLNVZ3yZjCW1gxW5yA9ZfrcTs9GQMwRvES/sKnA1UUR16RA+C2ZMXcSj6uxTBUTfqgIGEvqiV+2JxbiZu37wWw4O1KKoszPmcSTIseFEvFOzAkzEAvs99n2iwV3Uij2RwPVeeZ8IJosYXXeE3tAfDFHwbV0qHouPV5dV49vyFXedtb++aV6A0BK7HGtz29g7UFy3xWJVRLNmtIGPVBf1Gv4r/WZGuppy3XUbh6s8ux3LUM57baCK42+igb+GAycACPtIhf7NBxbwu7837q3c5CtcUqSush8jvC81hcK0lMojh4f64dm0u7r99J959917cvXtTfGgsjo/2Y3NjTbDc1Hxm33Mdvi+XNFZWWIHNDhzG1nQF5wYH2C3ZI16guY74DW6xjg6PvNMBd1nwfOqIAQQjB/TDmU2z4nsYBK4vLcWtGzfi9q3bcff2nXjr7ltx76178fa9+/H2/ftxn3FVv3n+1p278ZbS3FFa0juK/xJv3bgZN69f9266wdFx8cOJGBJPHBBfxfVPUbyyJLqAzw3r/djEpHjfpO7HNIans5dQjGLE2N7dteENN1sYRXDJJihaWcl7XFqea+wPjcm9Gm9K1YEo1YZUhvhfqSo+XI7eUsVl4vKwJD4LDxbymPednKUdjS9XluPhk4fiReyO2xA+9ngByHvvvRNvvXVHfbRkHob7swHRVJ/ovNE4tuutL758oHHqicbbHdFGn3gbinLhgxFTtAQ9EY0fjNkauzx+aR6EOyY9gyulkK8Kbz4CoX7+/s2Qn//cK8q00cHsBRzVn67tD/yXy06cUWNa+/rzER7GFX7DfKMALTMWKr9L8UYbPOAbSsiY9Dpmnq7InEtzg+walLNITk+J8FP4GAYX5inQPrsN2JFRCHbcPXr4LH7645/Fzz76WGP6oXht2W442aHNoMgc4WBvT7jPog/xUdWW+QzjUYvdTuqfg72tOD7c0/zgMJr1/ThpHMRZ61jft6L7UvQh2sRwieGNxSVpkYnkAPG0XfEw5oM1zTeGRsZiYHjEcxx4GvMdFtNw/g33uNjqq/RHbVBpNC/t7RPvZl5v11maL2lshgfCC8FRfuNiikVX5yyeYvEV8zXlTf64o+KeBTpnF+LbKoPFVaRlTkqeuOXiN3nAWwuaL+LC0oYVRcZynjOWJxdUfZpTVCwvEPmN68Ne5AGNBZqUub+7dI/LWeY4pOvD0Cge4sVl7frhFot5M2cxZtdf5vPQJcYhlc3881y4QmThE+6BSVsVPPmOdF5wpr7Eo5bbJlzD0ML8EVevpGdhG2PJkfpGaOf2YWSh3tDAiXhHMpDQNtGi+AljDIy4RwjRLdomHW4chXXGWcY2jGuMJ+yqwQ2vjcBeHNbnhQ+4kzOeK//kwYDadkIndEIndEIndEIndEIn/IoCSn4iynZWPzHnRaGEEoyVwrhw4MwAttKzuo8dEih6UUDhgoEVk2yhZzU4z5joooRmYsyq4bRqid0cda/85nBndnDgEoWDRLc2ty2UszqWZzu7eyqXrftHXqWOj3WUqShQUbiiNGH1909/+lF8/LOP4/HjJ17BzYo0JvBM3FkhJhnEaZngozgcHMCd15BXYea2slIPRS9uMT755JP4Fz/4Qfzjf/KP4x/9v/5R/Nmf/1l8pDKWV1bdFny+464DxR+/gQ8rNM9QOhylLeIWZj3Zl1An2Ng1htqOgYSA0QSFu1eYlRH4kyiAggxFMUpOFIq4QkBQoG7ky/fUlToT02GG6WDTbqRVgqR1FKhpFe3rFcmsQCV/dsXgUoP+RLGQDDUVwwOFo1eCIsgBFwlx1McCu56xOn2gvxoDAxX3g1eYtpWONu7wHW1RnTEyWDmoMhGMnAdtZiUdAqIC+APsWDEG/EA6DEREVtmhyOEdqxjTinkUecl9ArjKalr6FuMHKyG9Nd8rX1Un1cMH2RcleF1g+Gi7KREMszI2KyQrpd4o9koo1rf0F3XBkGGlPWlUln3NqzzcmvHtofqDvKgTQh6B58ABFylbWxveyeFV9nqOYgBFNO0HLihXwEdgDlxYgcwuAlxZsKKSeoC/5AcuUw5KVXZlQE98OzY+dnWeB3XBMMf3G6wyPziwIiPBKh3Qzw4SrgR2j0CDm6Ih2kse5El5wBTcoFwU3d55srQUk5NT6uOid3/gjg7XLemsDPWv4EWbkuFJtUXBqr5yP0n45vwRXGPxm/4ENq9eraY+MR/BiJBwFphbKYqySPVHUQ+9sUOC/iLdFu1U3YEVIfcV9U7f9SbcFB6w42PYOyKSUh0exa4ZdlegwEt42uOyqT/BymHlQ9/xHvUVq7yBN3hAn/Ec3mRDxNOnxjGUVqSlHgCEdkC35EsdaQcuzsaVD7DwCk7hOkYRDgan/7yrRPhivNFfhgcZ8gzjCL9QxKNMZ1cOO3TgBc5PfQiMOfweP//wawLvCMCUPAn5SoDuwIFh5ZkOoa/ZCJz4jehdcF/fWI+VVQ6iT27szB+Mn7hyY5XouXGJ72kn8AKnaCswwUXUU+EN7qIwDNBXGDNoF8EGCQUbx9p0algqwBPT7ptJ9emg20+E17HrhjwPRG+UBf6h4CFb+Bir/1EuUl9wAPjDz4Avq3zZzUf9oQlct6FgpFjgrCQO9BN8dGlp0Yd6QzfwZsqGp8KjyR+4UJZdXaksDNQVFEqql+m53Z+0i7TA1fxPAd5IvagvtMEYRz8yNoEb0DhpKYfxEnhyCHemYfIHlzPsVFBSQNHnLvNCsEE/p9/Kg/6/inpPtKGE68/d/+2EN8oGN37p/esIDL+yI0rP4LGM8SwywO3mjRvXRHejfg+/omMZc5XU+Ea/glv0D+dQAUePf+22Y/xgbKF/meeQD64x2UkEjueIC0J26GHQeOedd+Pdd96Jt99+O+6/9VbcuXUzrl9bimuLC7HI4ofZmZiZnozJibEYGx3xqn3K9w6w9gH94DrGFmicnRcYQ3kOTsFLFxbmXebExKSNt/AYzvSBt3sM0XhGu4bE8+E7ngf049J0OPFClUX7Er6m8ZB2w2OHh0dMJ/CSZGxkF0nia+AEY0Meq4EXK9Bxu8P8CH4P76A95MluFA6VZ/cKPBuawXgIrsK3rl+/5kPzb926JTjOuHyC+YvKwX0kfZTOwjtLOErnqS7Ux/yhTaM8fzNehXz7FTT+yo//HKFd6C8Eld2+S+EXy6FquXqufztQ50yPuf7GbSVJNACdZpr9Kv2mMTfRMOnhZ7jZZC7GI3gLMe1ATLzb7mzVf/DQVY3HzH9//Nd/HevCIfADN4IcrA9ewGteaIzymWMqj4UW5lXiJfQFPA+LDQZg8qf/eM680PMsjU/Mc+wSUHgAL+MbeDjzEtx64QJ0foFzyjiYv9887rPPP/dYDS9ktzF4A00wp2D3Uar/uXcjYHQH+iwKAXepN3NJcJgApOH5wINnGI7TjiTxkjasoSN2AJIOGAOnnCYF5rP5ebr6nv5o9w3lmj7atEEXZ34MOrif9Q3zJuqfd2kkueWrOGx6c1rRAu3SlUU/jm4fRgkWgbH7Irl7pCzeAXd4APfgmeugwG+eQ6ejI6Oe28BvyIu2J1kj7Uinfh5T1LemP8HCdVa7PI6ofqlObZdmfiY4qO6MS9QL/kkfkQ6cGRxMiwnYYYqbPXbKT0xqjig+xa4/8OH1zKQTOqETOqETOqETOqETOuFvOTARRhC1f2JNYhHEmNQzqUWBidKXHRJ2fXB0bOEGIwmryVFyo5BD8Yjy1i5N/O2Ff6PoYcU8rmi2dvbi2YvleL686lXIRA6X3dze8ap83j9fXokXer+88irWNjYVJVhvbcfuwWH7AG4O4m75MGvSPnux4jT1Jjs0EBJR8iIU9eiK8JCESYQRhHgEOxsEdI8yBYWVV/3v78WahMSHX34ZH/30p/HDH/7Qvpk/+ugj+8ZGQYJAsbi4FFPTU1aSIuBlAYDdNcDIQrtgaoFCAgIK+yTss4si7RKxcEa9WHUloSQrCbNQgjCJcITAk/3zIuxaaENYkiCCoIHirdiHMl/ihIQk6pNcKrSVq0pr1wSqE32Bggh3LLgkYneC/iPV1eqziB7lx8Hv/TEwgKAyqjYPSJCuBC4+qjWUiclwA8zY2ULZSbmDsSdtuUfA4j2GDYRJ8ArhycKW0ts4As4INzCEAC9WTeM2AeEWgxptB7YoEHN7EBYRElmJRvsRxkmDMhwFCuXSVlaxIxwCTx9wL/ihkM2r06k//W5FjuDHCnXSJUPMZVJi+o96pbNihiVAIlSC2+A0sLYRSfVRZ/k3il1WF29tpgNOcbWFoFhQm4EDAjT1o++LuEBgdV+hT2Wf2e0bxsHDw2O1H2MLu49Y9UktFPUNZSDA1wb6A9dXKP6pA/SIAgFXT7irwCiX6tejPqtZQcaKfu4xKOEfH4XHzu5uWwne7hu1O4UklKNU4zsi9xhDUcChsMVVEn7paTO4qosiCljySIoajBsIvxhZcLmEMgVDEAYS8qGPoQ36g3qAOzmQJ7wIYRklIMp23FXwDavpcTdkhafSZeURMKIN0D0KPRQU4xPjViiiuKP/MA763AHBAFjzPQEcpA38soCv6BWN57iB6lI9JMyPTwgX+oVfKNTPbNzF9dGyYNkUvpNXcqGR8jIvULuABbu9UO5zVgguM+x6Q/nQTxh3cUWDURh+keDJt+0KUbuUIYzFNIfRDgUDfQt+0l/wG+CJEpIdQvj3xkUdgTwz38khtZxrOigdeqCfRkeTgpQ6gBd8h4GcFeecp9ASrakmglFSylEvFG8EFF4opKkb+QFHaJZdOLRxWfBC2c/KUnCb926W4ER5/CYAB/toV0mmIfEd8pucnLAyx0oa8R2UYj6fQziFofQ1/KkhbU7KKGAGb62KZ6IQAn4cpG2FrPLH+L+8gnvFbX8Hv0l5oEgP9V9fzM5Ox/zcrJXa8OO9vV23ZXtr0+NHGgdZPIBbwMSP3Y+69yIBj6Xia3oP/py0kuEceofWGVMwQsLvWBCAIRIXOLij28PtnmgfehfFub52j6cxER5+5ZrFPD2ji8pW3d33irQzt+vqr31PyFcHJ0908EtjO8+r2P7sP2sg/c9HKk29+ZX/UpXaNXujPNII64wj8B3qA98fGhoQjU3YgDAzM2WFG7s/2MXFAem0l/ozJmE8ZtwCJzCE24UTnZ0q43w9hrfHlazgSzxpIhlGFOe5zsy0DSW4MlyMBeI8RozZmFRaFIIY9cE38JBIfgTaQ534TTkoIqFjeA9jm8tXOisiFcF7dp/CzzHwwedOlf5ItAAPYR7CuGp3dc5fY4fyTTw2Gb+tQDYupV1u4Kx3PQmeeU4CvD0Gte9JC+7xO89DqA/zGurEGFHTPMEGQfM34IkrpTTeewfy8ZHnjqfnp04HHHERiNERg1Z2F8jYQf/4vLtLaCctXoCeqYlRwPVJ/QTcHHiR0MP3CTfbzxTamNQOOW37JaH9PeVw/yZ9JLxTHnoGvyK3nO+bIcEphat70jnvdr7Eq3dp3ID+ifSP09Cm9K+dMt21W+Q0mR7SGJjuCcZb8Rtwx/OnNnyy8Zddx8wx4DeUDb/BSP/JJ5/aIME8P4+9nPnEuMs5OvA7jC6EovEx8VZ2IFI0rfJh+oIPu7p6e5izpTkgv6FDdl4lY286Jwi8gU7h61XRY6mUxiLaS3ksiDhU/WgTc80BDIeDQ6YB8A7eyuIf5nmM++AsbQImtBWcd/OJqmQymrMIqG3Y0JWaZxohvzyvAX9zPtzTN1f0cRVf96n7gfI1tsCPOdCckHbXUoXX/c5cmLlXMsxiyGCni+rLO8olKk/qQv64AvWuC+VLGepKvVPees+Ywhw/z6cpHxrM8wyC4aArdEu/J5od8NwIXkJ9qT9lUY6/V93AHfMT4RH1Ya6R4JLa7bm9aJVd7eAvPIG6GwcZx0WfjIWkx5WY3aipz+GHlItR2AvX2ueVAQvVohM6oRM6oRM6oRM6oRM64VcTmMBmQZA5r5VJmsgifNf62VmQlN8IXKyeZ0cHgvihhBxWE7MzBAMJk2gm2Lg5YOKOCxrO/GA7/frWfjx6vh4PHr6IJy834tX2YbxY24nl9d3Y2DvW7/14urIWH3/+MH7000/iRx99Gp89eh5Pll/FysZObOwexcPnq/HXH38enz9Zjs39Rlz2VqN1KaGipxLVoYnoLlQliHB+BSva8Z+PKxzOC5EA0UTZgPL7taGkr7cYFwhpmvCXJBwg8HEWy7GE+L3d3Xjx/Fk8ePCphMaPY2Nj3QI/qxwXl5Zibn7OKzuB2cbWlmFhRYYAiOBjQ5OEBAsryh+FISunWPmFYQBjE8r9rGRAwEGAKFdKMTwyRK9IaOXwVXamHDpidEC0ykIlih0Voe8RqJLQbtcLFHqJu4y0M2FtfcOKzf29Az8vFMvRW+6P1kVX7B41YlV9sKq+2NlrCD5VCaucgXIr7t6+H/NzSzEyPBZTkxMxIGEGARv/0q2m6q9Y6O32zpIRFFESjnBTcHnRE/XjdEA+dWU1NUIdSk30CnvCnb0DFCVqc4+ENXxNS0jDbRSuDniH25yT06QQtOAqoRUcRbGE4gSBGyXL2cWZFS0oNFDu8BxjDoJf8zTi4LARuIlDkMeFEIL8pdLRJ0PqD1Y4otzF2IeSrU/15L3P5FF/KteolvtibHTYZUMgCLm4ASPi0gD/z+A77im2NjZid3M9ui5OoyTYVIUzw4JbnzqpUW/pS+hDcBJeRm9FkZWVF7G+sR0vV1B4nggnSlGuDtgdAq5OgCm+tnHHgLuIYfXH2Pik2s3K4YvY3NqJzz7/0oYDlGRdCLoSkJU4hkZGY3Jq2udeQMMYRT7/4kv7omeFJoKr26SLd9joJuFujwVZVvWh0Me9AoaAz7/4wgZDjBMoe8H5rEDkG3DZmSnfaZV769ZtH+w/NJzca3GIL8psjEE2BgiBwRsEbgRwlMhZkIeXjE9MmtZwsYU/bnDnk08/Ux4bcSxYYRTFdQQRGIFPuIrQjQT/4VhYuBa4mcHFDPV7/mI5Hnz+hdq/aTduBcHaZ+DQL4IZNIhwLnIyvYEb7PhCiYCRhCsKB3gbRlzOjMFFiKru5/lsCGCAayYUfPAb6H96akq0Peo+LdcG7RrnQH3wfHk5Hj99ZqU78EM5gfLXLg/PqMOZ8kMJnHQx4NLw0GBMTo77DBIUEcmYeGqaWxF8Hz5+FnuHnKOkroAnCycwiiZlmRqIQqitXLbiQnSDoYV60k5WqmPQqwhu0Oyjx0/dXs7KubxMu930T/Cnv9gBhkvBRHvkQZ4oXZPLjEsr4B48+Fz9vm2cBReoA+5e4EkYTGiDd5kV2EHR0Hdngh+rn9UntLuvYBdb7HIBRsCKw+0//uTTdD6HxiHGIOet9L0FjIppNXCtVlbdOP+BXXDVGBpilX7yb3+kMerFi9VYUfv2BT/aBrxR9KkZIdYRoyMD8eEH78fkxKjwohGNo4M42N/VOLFt3owxiu9xlbcv/rWzeyCeumGY4dt/7dVarIh+SIOiEQWkx03xQPrE9N12hQIfWV1diydPn8fyq/XYVl64GsS9SnVgKFoax3b2j2JTZfksKbWhVzzW7l4Ue1CICe+AA8ZwFH4MFBjpUb6z8/H0NO22O+XMAIzLuqKwNJ9FuQkNqPHgL8pE+LijYE4E9jy3O0Klo78dQS3jV/r+dRQO5qi6QPdcc+RbcAVcJo+clw3arpPGAv2Gf4MT3V3QA+M5cxbg163+rIjeZ+LmzaVYWpyNcknjUH0/dnc5U6auNOyYaKlfOQ9IvHEI4zE7pnAZCR6eq28x2mJMF8yEA73wcI3J42MjNrhgIMPgMS6+SJwcVxwbjXGNDwPCfcYmKzZpgyIBF5C4ssI14CvhKe7gMGZz5g1nnjGHSgr3UF13bMBmhx47Y79sH66eDMosNjnRXKMeG9u7sSa+vyNcO9Wn4AF934erHo0LuA3aYoeb8n8k3vJCY8OTZ8/jy0ePjYfgn89nEJzJE8M6RnbevVx+KZzb8fyB8ReXlrjg8rig/qN7zeK5qj9w3VUQbRY1TlpBqlgsaf6ocRlXlxj0S4Ih7rUYrzGQYCiBXwEl5gbsIHjvvffi+9//fvz2b/9W3L17x+N1U3OM/YNdwQfDMbxKEebs0hONpvlrilRMNbqKzGXzDgDXm68YXxKSua/oqPycdFacwwP0XLn6OWlRUHPlNzTFN06kiBtMSs5lcK9hO8GIbxSBFS4gibg4OqdcPWcnQ5/n2hiYcAuqeYYCfAEFPgG6hTbOmPNgQBN+ZpzJgWoS4bd8i1Ke+6Z4B+74MKZSV3iuDan+nJ0kGNhx+Xgq/rSu+e5n8Vd/9eN4/nxZGXZrLrgovjvjeRwGCxZXsPsUvtGj+nNAeF8ffAIecKFn1Fv02qU6it7OTsRvFHFVh3G6JNxotdK8jDHCY53atr4Oj9yIre266BND+3jMzs3ZWAJOMb7WNP7WBgbE45IBgDPt4HMHR3XNX5OrLoZ/VUA8jZ3rZ5674CISroZsAs9nzsliKsZ8YjJYYUjEHW9yBQb8MEJggDjV97iHtSs6wY68eM9cQ8VrlpjSnikt6el/G0pEYwKu82fvp7iKv0l10gd6h1u8MueLqC3ema2MqBP8nPkw7mM5xxH3XRXNa6kH5ePuuC4axQUZkTq6XPg1Bg7xAhYduc56ltoCHqc60ffc44KrTzBh/KEOzGEGbLAY9Lcs/mCBG+1ym12exgzhIShUEJ1i6MBwhbEDXqBqKD20Kv6pd8zPTTN6bvlI5UNrjPOMueAyYw8LHpCN4PWd0Amd0Amd0Amd0Amd0Am/ksDkNEUkizSBRXHPqiBWTCYXQxJ0JbzhZgTlmZVICghkedUVq2JZacbqMBRirDBnNSPPOBOBLfINJvRKh1DD6ua86pEVslyP9Zt0vEOIIC33TJyZSKPgTaskcZnEQd9J+OM7rwyTUME3CPcoW6kf9WIFo+ukuiGM5dXEqS0oZ9MqSpQxxNZJ0+5TcAW0JsGN1WkohSamJu1yCHcArLBDEmBVOu9RYNinvAQIJvuSViRU9gWrIVEaIkCwOop3XlF5mFxDUVfgX66UrYAF3lZcADMJCwii/EbBlbb3523uEqIQRFTemWCBktoKVrXNSif98QyXK9QP9zEoX1DmIehTLsIzfQEMMdyw8gxl+s2bt63cvnfvfty/f9/K3Vqt4vI4sBh4oZCgPOrCyi+MPwTaYkWlYKFiXB9Wlqe+YKVbcquFYsPKJEWUyihXwED6wQpfpUmqcqqL8N1WePCNfrMynZVw3Od+Q7FBnUiHIhalP2Wl75MCA0WfXZSpzgixCNK4aGDHAMo8FICldp3pPxTkrC6mfdQzl6//Uv11RRFL/6NUR6lnRaLSo2AjKdoI4OIdMCoXd2aszmMlJ8oqu6/TlboCJ0uYfKb7ZLxEUZwMY6zqxE0Qh5lCh5SL4QF3O7hWIS3KLMphh8HIKEqJklfwrq+tW8HhQ8WFe1Z0KiaFUHIJBeyBEbsI2DFBG8FXymB3DDsUoCn4BW2nDvAMgnfXqL4oxpauLcWNmzfsCob8WAWKGyPcgEHL0AnfA0/a6GBYpp0LY6Nj3oGComRgoF95t2zoW1Ye6XDhk3b900plYGelvPCAFYkYV9i1wfkc5HcoGmAXBHRQ1713DKk892U7cO8ogZ52Q6+4pMGgmlySpPM06C8MRXnngulI7cl9x7fmo6ofSn9c4YFL0C+wI3BlNwvtga9Zkd0OwJR28b1rp4y5gof0JXjPKlp2x7j+Khf8YjfF82fPrexsNlAG83HiEYn2cMMBTaAcP000o7ZCvyh+b1y/7jMB4PPkR3+i0OfMGZT8wJD+Bd9R0llBru8JXDFWUif6G75DG3FFZrduK6s22J6KV6HAo5+hFSpPPbOCkmilu95wDwxYge98dZ/5J3wX+D9/we6bA+M+dQZ2RPIGr6gXMGM1//UbN5wXu8Q4/BnD/qra9fkXn9vod45yTHVrnVDHZIxG6TM2PhrX2zyfvPNuQCJp6ALgCbyySybGG/p1bS0ZRWg7dUYhDlxyf2d+Au7iHglYscsKVzTbolNgbt6nthMwyFAGcITHUTi4Am8yLZKfov4DFf0+4WP7nZ4lJVWbnxLbdUg92eY5gh/wJBKAWc4/x5RHgnd+n+7TKuvcn5SZgjqavBVz3inquRLR74RU7cQbcp7cE/gWHOA38xN2HCwucFbSTZ/HM6nfjO2Ml4xRGNq4ggfwT3ZJMR5zD24Bd8ZZDEcYR6BR6AGDIeeJsCuEODszE1MaG0cxlOpdn/odnsy8A1i7vooYcXDHBU4SMVIxlsEn4L2ff/6FXXc++Owz0cSK8ODM5WGQpg/ZAcjcA+MfCmm7DlK+eS4GrOxmkJ2KwhfGOMaEu2/di6998IHnJrgW9Lh/nA5oZx5GO4ngPPwL3AS3wEPGCu9I0ZXAWMQYgfs4ysI1EnkAe3igD6DW/JA+YMyAN5v3iieAT6RxfTUOpB0liWelMVH9qeh5o+AC36RN4DC7CK5pfvX+++/Ft7/97bj/9n3BfNJ8ih1AyaiC8TPRH+W3UcY4grEFeuS5cVjPr65OlfDqKvLXvs/h6v7nnv2ydHmnie/bz/Xg6ur07fdcHfWcuQ9tBwbUFVjSB8ANPIUmeJ9pL4XEJ90ebvidXjj4Sftd4q/if4pcoReXp2uKmTcmV570FTuFGR84xP9nP/s4fvKTn3q3KOkwYM2LtugfcBO3kitKx1yAuSD8ld0fFV0514jxgR2njhp3mAumeWyY7pgTY/ig3cADfgYtMB6yY446Qqe4tGUMZ64Ez9/ewb2m8F74COwoF7e7OT/aAp/kCm2DZ16woDLAHfCdfMjfOFlMY7J5jNLzDQGDPQtASMe3GIPhwfTyaz6qxrQ7gHd8C/55J5/S0Fi6iXfeiZX//C0GgnYeeoZpA9q56iO1jfrCGygCesNdHm7p2DkMrdIu0kPP8ADSYZAhLTCBB3DlN3WjLqRn3g9PybIHdSANfcvCInaWgB8sGkJe8ryW/JWBxxHDlfGmPRboanpkfqN3tIu2GP/4hj/DIvFt5AzGWngjcwPwiX5ldzv9w2KHjoGkEzqhEzqhEzqhEzqhE35lAQE1KfUlTKUZfVvYxEgioaetKGUCzaTb7moQLDQZJmaXREyIUQwk5dCBJ+AI+yjnEAI4FNCrlPoQBFGotw//QxiRcI2inok3q5bKKtNnYqgcFBDkgBsJVkp5ZZzyY1UWK7YwpLDClm8ReGgLSsA8qWdSTr2YlKMUQ9guSzBjizd+vhHYbSCRAIfIqWyVRnnWj+xGBfcprHRCcMX/Ma40ENxQ2KEMQEhE6cVKzKQ8bAsGyggBDsMIcAOGKGp5hyCK8GHDSqvh71CQsKoZYZV8UbghzCHUoIgyrNUvwBulK7sfECQ4kBNFGeWSBiUqQgoCFKv+yI8yESpxCYQwQv5ZGOtl1b1x4EL9WvJqQXyp4/IC48i7775npWkNQQvYXPDdVw0kdlemPJEYwaO0cjwpAHED5jqofihRUr/Qg0lwSiuME85RT5RJ9F8qI/VHEjIV9YPflEOZxFQmygbaonarn1jJyC4Q+jr3hb9SuSiqq6qPDSQSVFE0gh/JQBJWfPEO4xkuWNw2lX2F79TT+aHAS4JwEvzoq9PUPyhPlQ+HM3MgM/BQNYyfJdxrceCmYC1QWXF6dChBVDhhpbESkhalG2UknEqH/qPYm5yaskIsC8ngHX2bjX98jwIXJTfp2LWAAIswiuIV5TnKMYyMeQdTFvjpG5RdCMkYRIEB+UE7fMfusbTzRH0rEFg4NkySAM5B9/TVsGhj6dp1H+6PGxUSo6jDQLe5lc5sAGbuf2Ck9pEmuyHDLz9KGVxScUg7vACektxzvfI9ShfKBt8pn7pDV+AfiuypqeSaC0ULfYaSGuF7e3MrTtTf4AbdSJmUbTzRnYPuqRd4y0pxlDooEVAg0k4Muhw2Tn5WUMC/jPOoOlKgbdQPXACfvINJ+AmeUkfcgjx5+tRtglfmb8gDBbNX6qve4DduZqic8xJOUg/ayIpcaAK8thsrDt9/9kz9u2OlCThE21G4ZGPhlfJCkTaiaES5NDU1LZq/aZiRP7hMv6Owx0CyvrmRlKSqEatD6T8roIw7yfCYDHjpbBzwFkMASlaMQBimMAYCp3TIcOJZ/pioBvINMICXm95FkMAQt10owkkHn8ZNCwYEDEK4xkIRTNsMO7UXusTAQQA3aA9ul27fumUeTl/ncYo8UFqjJL9UNRiHkhEHA0mP0uMqbiKmZ6avjNfgHDwExRwRWkS5SV2BOSvKQWnaCp159ax+Aw/6PuMIaakr7cbIvyXcxGCzKphvCV+zcht4oJxirAT3kmutBC+utNFKOOWXYuKtb0Z9rohCK/FS+GS6pt/ElDZVjZzBK9M6lW9Tx+v88vX19/+y+GadHJwfl8TbuOa0KbTxoM1fiP60jXfQLsp2ziFgV+e169fi1q2bHqfSTk2UnuB+Hjdx9YbbwFr7PA/6K40drGZHCcgYknC4lgxy8Fr6fZpzEcb1e9Tuhnzul2Bx2uKgaXY7HsSe8AjlHpH5ALSyimEMN3fwGrWPsRxaePrkSTx48CCe6Epa2oVyHF7DXIRxHwMw/BocRQmPMjcZG8C/UDnHLosxAxya0ZyEsfr9979m915ppxuueARPfQCN8y24Slk8g+fwPXBmbsd8hh2D0DDPeM+5Pp4DCQ+hOVxdJb6R+p109AW8N4/r8KM0d0xud5gDQRvwBJSoRf/WvE71pu/pTxS1LJxgnGSuhGH969/4enzta1/zfXYjSKBc7yRq9y91IPp5+1nCzTZ+GY+vKO51AJ+IbbzOl58PyildyZCy2nh/Ff1Wof3+zZBL9XzBMT2j3fAE8zvVG7gAI+DGe3hEHsuvgrNIv1+XYir19eqX+sBR/ZR+K+qePNPCFYxSaYEDOQFX5p7sFGWHxcH+od1sYSSBL2KIw0DBXIK5B99g6GXc4mwZeLoKcZ9iTGbxCTiAQcSueBXBm5au7MyiLwcGar7mXb3s3NpWXq9ecT7hqnkxC4YwTDIHYPcf45ENhxvroo0dt4FFLEPD7D4e9UIQaAhch+YTn0tyjI1paid5JGMC55+053binaSn/uRHWgAMrwb8jMV+pkB/kSd5Zdoi5nKgOa78dnpgnPudfvBT/Wx/y28bCoULnoNzVaSvqCe0wRwNmmTux4KXYc1n+M0uf9LCX/gWHssz5m3QM/MD7+qopgPR0y4OZK2WeRHjDXM96lBEHlLalG/JeMIORwypLFDzDhy3XfxUfNdtBAbttpG3x11FgvHX7UBeS3Nw2ovRFr4C32Nsw3UnuAQewfNYxINhOI8CndAJndAJndAJndAJndAJf+sB4wSRrdzsymCbt+bDmtCiZGAyjPCWtl6juLTiGIGeZxKcSmzRLhSjqLSXmqifNprRxG2EJvi9mrT39RZiYGg0xmcXY2JuKSbbcWJ2KYYnZqIyOBJ9taEoDw7H8OR0TM0vxczS9ZicX4ix2bkYnpqOwdHJqA2PRWVoJKpDEuJHJmJgTILTyKSejUepfyRKFRQjKJ1RQiKQSEDqKkSXrijkujRJR+lYk+A1hMAxNKDYH7VyMUqF7ih0X6oNKeK6Q7koE5TsLQmV7A7A7QsC/GBa2TaRDiHmMG6EFIQAKwMkbCCopAjs2O4uYUzPWaWGoIEShBXPRLsVEsDZqo5bilIZ41Na/Zp8b+M2IAm9CCMIfuTJFvwT9xPiRFLSp4gwzKq+ss9NQEk9Pj5pQwjCLOXZFZDqzqrNaoWVtH2CDUajkZifuxa3btyNhbnFuHX9Vrx1+65d2/RXyyoFF1sNwaNh2OBii3M8cLGAYgLj1QmrrxHYLs8FQwmiqivuR/SBhWYrUugP1Tvv+kGwRKi0YAguut0SUEmnL9m5ouyjV4IYRhp+I1wXi6woR/ErQU/XYgFBFfUV9WzG+WlLdbiIouqpf5JYz+wyaxBXO6wy1qMzBMBWM7r0rqhCKgiZEpQHKorVknAcJR1GB9GC2uqdMhIUcV2kRttYh+KSFcInEji71U996r+S+lrYh6SteqCQYHcKrnSqakgtTs4LcVg/Dc7T2T/A5RpKcBSsrGJUzUR/F2ChHgucwp9KTM2wmnkhJkQnlVrNBkKUZds7KFKbTk+9cJUwPDoWcwuiIeEpq/42trfi5eqKFR55xT3uPXD/kV1DYIREYO8fHLCRo39oyMLx1u5uPH3+PNYkvB4cpV0E4B3uHLrbCgHEfwwUGFemZ2btim56ZiaqojX6HKU9browVFBXvvdKRNUNIZ0IXPVC5Q/GAq7s5uaDHSAoKXDL9fLFSyvajwVrYHqFR/qOKl20leLsrpicmIpJwYkdICgq2L2CMhxhHEEd4d7KjqzM0DMr7a1EOhEkw0pwdrGwahO3E+xMgTPs7R3GM9UFl19CYuMx9VAxxn12dJ0ronyGV44IjhhjqxXcTRTiVAkP1G/PBFP6Diw3Tas/oGHVRk9gYheuC+7egDC7xlAAz85Me6U8O2tQBtKXKBuePX8WL1dW7KaOPsUHOgZpKy9Uz6wsoiyM3Cj8cVlFzGc3oEilHeyK2dndi5VXuHviUPt94YhQV991CUetMBHoiOyUGhjEIDduwxarxhPqn3nV/JMnT9Vvm4G7xUvRAbCyEQGWJjynboYffUAZoh9omdgrgh8ZGbI7sR4RPnwQJQ+7R549f+EVzyhxYIXgrl2BKLK5AvyqQMfiP+wgWVxcUB+UDFsU4zuC2bLyeSK4HTXqqoxgVlAZqjvqRXytjU+Mxvz8jPCopif4uz/ytSx+6PN91N45jVVz89diRjxzemY+JqcVp+ZjWmPe0rWbsXT9ZswvLMXI2ETUBoair1wV7aCIExwVm+KZ+4d10dd2vNrYivXNndjeP4r9Y40Rp6qGxrWzy944bp7H9t5x1OEV4tddBfHknj7Vt80rVHG7hlHb6SvfCxbCarenrS7Wc+E4hm5FG9/0HOWrFcvCWRRe0FR2i0WfMPYxTn01YuCgz5Sr0lgRpvzRm0Gz4F2KKK5f/05GC+6TctK7CvQR+t9LVT7TorJxVCGmC8YE3C1RX/pxampc45XgPyd6mOI8Hlawk7alvC9Fe9BLxX3X349BXPMTjeWtZt3RdC5CZ3ckbrTIZ3FxXmPmQixo7gEfwf2cwKE82SHbEN0exvrWZjwW7X7y6afeDfIzxc8+fRA/+9nP4p/9+Z/HD/7yL+PTBw+c7kTjNzzuVLBuaJw5rB+LPvcF//MYGhm2EQH40DPstMXgsrWzbeMLeJgWWAxaYUxfaWSNXrulFD8aGTNOTYtPTgsHR8XrfbZVXykGh0eEi3PCvRtx49bteOv+2/Hu174W77z3Xty6fVtjiXB6eNguiwZ1ZVcixiDcGmF0mp2eiDGUsSq3Rx3TFN5vif+/XNY48Gol9vd21UcoqfuswPa8RfQK4zynnuCH2oRrrSJzrBoLXyqmmz71HUr5Ul9F85Ki+uRc42fdBiXv5FJfw2sXFxd94D3Gkrtv3YnRsWHT54nGdRaw4N4PV3qFIkZgVv3X3UcgEvMvIyKhffHvdkyYqj+Qjvd+7lTpPl/zO1/4DY2kK9Gc2lewUpF7vf/5eM5VtHQOfPSpjRhkK9zvZv7DvEJ4wHjLoh92snn2o/xwJ0dSgo0kxNclKp0i+UGH+nPIH5g2lQL68Rw/GbNQYHtOqYS4mqzWhGcj4xqvh/SoN5ZX1uOnH30af/7nP4jPvngYuFmampqJ+2+/E9dv3DRebwi/X758IV684j5hPGIcwaiMK7T6Ma4IcSmosUNzNObVBdHl5bn49RlzZs1F+zQn1zxLQ5NxbHNzLdbWV9y/4BYu8MbHRzUGD3kswD0g5yJqwqa5RtHj4ahod3xizG5vMXwQ7PZX7WTMg0+nBReaD7AISWlIxzv4EFcMNjYSKnoRGPN2G/lSWgI4DcPwvEdjy9UAqJh2VmgeoJhcakEHmru5PzXeCPa422vRt/Az9Ul+b1ddur9UPpfK/0L9S8+AExUMShqfB2gbRiWMQIILbsagsJb6ATzq1fyUd6ZnzVeYv8Ff+sU7GNN71R411uM25YFfuCRjB7VKUjtFm6JJ5m967brCj4wnSkFkvujFC8LZLMdgTAEuErNMF9SFsYWzyrJs6Rx4p0i+jLV18V/G8fQbvppc6x7rHXOvTuiETuiETuiETuiETuiEX0nwyiXHszdW/WQlRRKuCKyVQ4mF0s+H/CFAfCVK0GeCz8RfwgD3Xq0v4QJhd1jC/NCwhI8hTdr1e2SU1VCjvmdVIb512TmCsD4igQbhHcUkK8g92de3g4P6FjdU/YO6orBUGj0nn3KZVYZp5TF1tVDIxF1CIIItikFcAOAKIO8+yK6WLDBJGEIByepgfiN4oTgkDco0Vq6hYMV1Cm2nHBTCuMFo1FlVzw4YFKUShAU3YJlWB6bdBKQnDQYPBFXgTB0R0FCSeIt7rV+CR1IGeVeEY1oxyw4H0qNMQohBqGOVczKIsGsGX/KsDjyXYJhWww4L1vhNX5hH6THryIo8tuojNI7SB8MjvrJCcG523jtIcGtEXVAs4ju6Vk0r8yifcrySVPXEWAC88D+tVyr7MikrL84lD4EvrHrv0fesFBQSkSghk2RKBPN08C0GmwwfC++qP/d87+S64T1tt0LNQm1aGQyMssIbAxVGMH6zWwiDDPXIOzrAXdyv9NdUZh+GM2B1atiSl/EYoViRfkcwpn0oDlnJB0y5Xq0eFI7TN+ABih2UMyj2qB+7R6i+3a6pPUiOWRGMIXL/8Di2tnftMgLjCn0I/uTV4kmJjFCOwrFLAnx/zM8vxNQ0Sv8h1Tcd0M5uEK5Alj6iWt75MDFhpQArCXmXVuollz34j0blAo6mHTsYpdgBhSGm5JXE4Ac7CzD+sVqfg785mJzVhwjKXYIX9aJA8odX0GeUjfEQfKavSI/7LwwjrADFxQKBuvI+wSTRKwGFBEqK+XmUzFPuA3Zb4O5uZXXF9EefkTrzK8oGP4Afin9WStNuVl3iBgeXMeyswMVY8r+PUjYZdgiUnRVL4DX4QN1of1KaQCfDXp2ZV4Lv7uxGq4mCtb1KXTH3GXCABqBt4AGNefW57lllyerw589exJPHT71ykvYnnqX+Vnu8yreNl9lISDlEeNO86Jn64NIDgzXp6SOMR+TdasErEt0Q4Ef8pj7kQUi8JJ09Aj8gouBiJwqrPL2SXbhFvrjZwbAKvNxfooeUx4VpGX44OzMbc+oz8AbDOe2hnzhMHPcpR20cNw3boASfZDU6Y0rbQKI6kSc0m4wknGGUdnyxupdS6SVwFVxgFTOGG9pCPiiVUAASaS84xgraAfFy+Bl5wS/8UpF+ZMXqweFBW+km/BP+00fACtzDsDK/MK9n3cLdutqhtMIB+kaVNgzZ6QjdYJRG8cvZLcRqtd/KqbzjkvqQr5VU+h54MNZi5KQdyQ0XrplwBcPOAxWh9GAAdINhE/pF2YZRjh2eGOGNx6oLsDEM+WtfDTFfyExX3/7c+xz03rio2P7haJrwOJNiMoyQR1LKpntiKibl+Dpf8kur+hMOu8/VrsTPE09/kw/kSBbgiOEkeFGdrMyEtnF5xe4ixih4Njw84Q5ui/CNL17fX7UxBT5OfRm7wG92LJAfRsLR0bQ6G77KWAHtYszY3t4y7uIejrM5MEA+fPjQO0A+/tnHPtT6s88+8w6rJ0+fxKPHj2004ZwR+DIuF8FFcIvdIPBZeLvdS6pw2sL7I80feO9dHc10kD8BfIFnwKvg0weiIdKzm40xepL2m27ToeY+90BpwXl2lVy7fj1u3roVN27e9E6Mm1xv3PCiCVbnQ/MYbikDPuLV54IBu+ZwbcXZY5x1ND4+5p03jLms9sfNG7tLWPENb/buD/URfZVxgr/U74m+fZaN+oDFEOCs3RGprjaSOaruSks7gQM7VgjsEKDet27fsgGXfqetadHI6zmedwcIbvAtAvlRNjhHPYi/gP+gKPHq/es0vm9ffeurYpsu0j0BPCWTlFW+/tKoD7iiLO5iLiFYAA/mUcYL0ZHHNLdJKVVGmkcRX1fpzeB0Vw1JEVqj7XzAkysaoo/aV+iJeSI8Gp5BP9g1GrwLQ77gxip/cPrBg8+825Edd+AJhgbmFvB9dpRiBGfsYbEQ9WHOawNEkXZRPkp45qrpjL/9fXZI7cSx5ky8w9DBjlfwA/rcYBzb2XZ6cJNdoOAg43Gej0E7lMGuFeZ0pGNs5D2BuR95Q0PgOfMJ8IfdJvBkvicAG+BOW5A5mHNQFjRF/vAD+FNKxw7FNpzM55NBgXqneRvzidRRpEt9q/qKL9EPaXdignlL4yl0Dj3TH7zPvNHfiy9CI9SLLHFXBnwxnJqPmJcmHPdOTtURnpqi3inyHNxioUR2b8dz06HqRXvgN+yAZ15jXBAsCAnnFNt1cl7tMgjsRmFhBvNDdnWCT+wWwTgCDZMXbeMenMj5kYbn4LlLUtt4Bo/k/BEvlnIJndAJndAJndAJndAJndAJv4KQJ/45ZoU7QtqVUkQTWBtNFJHF0uQ9TbIRSJjEWyDSJByBDiUxiupsgEAJwfZtBAqUSAgVuCVhpTh+chEELBxo8o2CFCEMJQACESsoUTAivCC8syLdu1gkoLDSi3dj4xNOi+BMXZjII0taINSEPynJUXyjxNJ7hGc9QyBHAGKlGq4zcjtYAYeCYHomuexA+GbrP24xEAS9ukqCAUpxDjhNinG2uXdZ2ET5hRDAb/s5Rnjyu2SIQmigbn4vYRLYoKBBkYdgl3aOkCb3i4RL5Z+E32wcQGhjV0ZyLYTQxOp18uXbbAzgENl5K0uSyyzcZyHc2qe6hEEUwDPT07E4v2g/+7QbBRRGsCRsqY5tIQ/XOnlXi6puOFvRTNtUvZPTtAOEellIU42LBZS6CFdJ0CLSbq7gTxZweZbrboH6SqiyvOj2UFYW9Czs6RnGEODCb9wPoWxBWKtL6KMu1MP9qr4HBxDEa1XhqtqFGy4ETwv1yhtcrQg/yxKAwQtwhTpSD1y0JMESZd5rpQuCHspMFFz0A3ll5Qz39I+VqQqur541Gi2vzuewXlxXYeBALk1KI+VvIbStLNQL2o3ybmFhQcL7hPGf53vKg50VCKn0lZXIqlNSYkw5Ql/AE3cJ7DLAZY+Fa6UHRxHSHVV3FN/VgX7vmkCRAC2irMKVFP7IUZiD+6yWzEpZ2oOyiiuBssFlaI2284192W9t2Uhj3FTZiS7YLfM6UHdomvIx5qH8A/7kgaKSczAQ5IEVygjjy2miJepDP7N7AeMM/AIlB7iIMQMDCXVg1WJBdUNpYF4FjBXhFyheuIfmyMuuLZQPSlh2otAmDBqr4gUoFWgL3yXFQcILYJKD8VvwQKlHXnyPshB4cvgydcJwkM4yyMoNjMyJBzt/cF/PEs4lY8TMzLQVQuA9fA+lIMYC4Iy7NrMK4w9GSxQX4tv6Ix9qBz7wnPbCR1k5Pj42bvoAj4nUwX231TbgKQ/3uXKgHt3dKLxYz57OR+DMmYX5ecOcOhKgv2y4QRHDd7itYvwgAGvvUlDb8rgB7AnAifrQPsaCrPhCwYcrN/CBvOt18kWBk3CJMjHy0BXJQFKxEpjv0y4AdrEkBeT6xroN3MnFz4mfeSW8eAbfYoRaWlyMOeEi5eKX3W5jRCtp918618FlCg89PqoOtAd8yEpP2p4MHsmYkI3YeXECLkegDQwlKMHtslH1ob9QsJEW+k2u8XDlh/EdQzkGEnYgJAMTfQNO0O/cQk/pWQr0VTJUpD5M1zfu/Ze/SHSR+wScSdc345vGkXZsf5ffp+f0dS6v3d/gtGLC7YTfOZLONSAfwR08Ax+hs2TQwOXaxJUhFj6VvyU/8wGNBclFIjs3wfuUVx4vwX/GDNO46BP+Cr/nHTixsrocj588Mp0+fvTIMRlHPo1PP/nERpLHjx/ZbSBu6DhbaZ2zdlZXrcjEwAkmg28YiOHV4ElWuNJG2kdf438/82bqRQCf4R+k5Rk0CT2SH7gJf8OQzeKTvj7GqESPpGfOxE4Qzo1gzCCyG4/dTii3p6anEs1jIFE+PmNJMGShBrQMvcDzxsZGfA4Lc4LxCYwpom2VTd9md6q44AJ3cYt0tfNTf1/pS/d721ii/nG7PNYlF0f0EYsk4EXwAXg88yryB18mJset3KYduE5kpwC8lDzBS+jdBmUM/8ITkI1iXQfmIW/UJeNnjjnw7k3sfzO8TqVAOjJvJ0v5JPwmHfnzI93/kkhC1SUdpI3hF0NC2u1i14WCLWlcH6XjeQ4u9herp3xTW3J73F7BjaTAg/7iynt4EHMHL464ogXoS991QTvJvSZzdeafLOCABj578FkarzRXYYxd0lwROgS+9L/PThLug8fgIfMtxj7aB51Rb+a2GNZYKLGzs23XbRidaYHpVfgHf+I5eEXd2CXcrzkJRhLmpcktVpqLYVgBD8An5nlpHG73sxrElbnrsPDF83nhPDydOnnOKrgAA+az5MncEOMg7YIvmHe080v8LPEgYMM4B+/J7hXTAonUOeAsdWLHFPSEzOOdxwrM0eED0Ao83gYS4TDfpvoLVoIBcwLygDcia0APGKLgTRglc3p4AbCgH8ADDvIHbjZcqJzMT8gz0wHjKv2jTGyYwPAOj2L84RuCYUx9lJ575IEMX7CMdlB/5lPIBAmO2TCi8VC0iBElG0goiwgMaS9jA8E4rsC3wAK4pied0Amd0Amd0Amd0Amd0Am/gtDTiwKBiJ9eJtqayHcrapKP2hBXKLhFQSuJYEVE8sdlVZeu3fpZ1CQe10R9mkBjmujSBLhXAhkqrR6l05w4Ts67FCPqp2dx2NSEWrl3a2JflHB+jhCgCfcRiiS9b0kwa6mccybnCJL9A1EZHIrywGAUcE9S1OReAkQvQvXgcIxMTMXM7HzMzszF2CgK5FpSOiJESDDw2RTMz5mYn7bi8gy3SvWoH+5Es34Q5ycNpTuPWrkQYyP9sTA3FbdvLcXdW9djfm4yKqVeCRz4rN+zkgLhzso1CS0oNYAVLqsISfnGOQJJyWYBTu1EQEIhJHBacECIQVjlPav9WeGGwgfB5viY81KOlU9acY0giLCEjOGVkgi1EiYQJlGwsrIPwcNCjdOxehuXE2qnykCgQ+H83nvvx/3792JmaiIWF+ZibmY6BgXbuZnZuHXjptp7N8aHR9SfuKSSYKh+uzhF4SABGldWJxxEn1wjFHoxOqn/1C5VS22yNynVT+DQ74LqJrDbPQcpCvqBSy76Q/8MH5QtCL0Ix0mQVzlqBwISbVMS3V+673B/VSr2RKkgeLD7RBG3WehaSxKiWSWMGzCBQLBtxNHRXpzqSppKqRAD/ZUYGx6I4YGacLVknGyy+rV+HD1xntKw4lj51Mp9URXMiwXagPDKim3IQgKm2s3uCVwh4BaBlYD0mf256zeutXCxhQoYl3Pneg+9FHrY3VJSmmI0Wpexu9+Kjc0D4RECr3BSLe3ugQbxd80qc4wP6gPhMe6dpqZnYnHpug0XKPePhXev1taDQ01RdmBEQVkK/bLLamZ2zruvMEQ0JPTahYHiseqKG4gewR43CAiyp4I7aXjGbq3JmRm7dYDst/f34pVw/dXmul0hqCle+dqlNnKPOxCiFeiqA66/BoeGXR+UwhiBOPuGVdjsbmAVZVKOJQPf65WEGAv77N5lYQFXRaqD2oGAzbfLL1dja3NbgjnGV9GV2loU30L2Pj1Ju4gwbI2PjpsPTI5PCieqpo/V1Vfx/PmLODo4jG41qsQZSN2iVzUAQR+i7BHP64GOVQ/oCOUHhp68gwRFB4ebspPm0eOnkd1T4F7NNjr4Ht8L/u4LtRE+hAJzbHQkvAtLz7rEY18sr8THn30WW4IHrvJwjQPtY/iYn5v3eQfsmoD24V1EaAd3dex0Q8nBrrWD/X0rLNjRgIKKXTrJACTep299TpMqB8uGJ5j/qKbAinOWaCe7xJaWFr1qVknEzzAs4qKoxwp5DHAoQtLZT/Q31pekgMSdHvg2JLq6efNGcAYEAYUIihIMK/T5wUH7oHGlZZefauI6JSVJyovIPf1JQJWJ66Pr1xbt6gdFFwpQDAXwXhTTuCPqweeeeAWKFlbxnp+LNtWfhT5+Jx7MWRVkXz8+9mHP8Afgt7K2Epu72xpvxFNFA9DBqe41aMXgcC1u3bkR80tzMTQyqPqeRhEeMcjBtxp/VB7uQzh/YmtnN9Y2d2Jjay82dw5ie+/IcUv3a+vC/5VXsbq+IR4BrbFiVrTdBdfpFg1exPbuodPuH9Vj71D9etwUPeptQfRcKMdBvSlcSfkyjp5d9sTZBbxB47bGwt4CijzBVUyqS3hsFzC6ZiOEVwELT7rEMzEWoFBPuyiTEi4rvugD82HRZHIVh+L5zGM+eSQl25sxKdy+EtXP6g0rV+HnKEuJ+d4KMuOf7nmn35TJt95lYNpRvVQnnlEnXTxWsFOEc0FQlqMo7xdPL6lPcMXWpzEAfBka4mwxjJHseDwXzQqu+zuxp4h7HvIq65uqxgoMyhjs1BtXOyPW1lbj4cMv4sc//qv4+OOPdf+l3Qhx9tHmxoZ40KbyY5dW07BDqcpOUwx5KJbhuUMaQ1F+o3xcE64+ffZMPHRNvLdutzkYmMG1fZWHuy3vDDo+Ui0uRbvJ1WaXcLehOm3v7iiPjXi1vp7SYugWH8NF3+Fx3TwZXDkD5zVP6R8aEL6ORFXjOrQJb/IOXY0DjKbwW+9KFK5w7gT1nRAsOdsAA4UVr4yvuPkRvIjdl2fRXy7G+MhQzE5PxuzUeIwOD4r/9tgt0vaW6vdq1fMidm5CxF5Eg+IWxbBwBS5vd28QojqBXQq12oD6CaU3/YgLV3Z54XaLc9E4gFrtOzqwoQRmDZ9ZWJyPW5qX3by5JN6K607OEGOuxK5ZcFvjiu6hcXAHPkb0jkfjE5xFuVEXxTa78XMzCf/45VdS+y+xLfNDuKHbdhU1B8rP9d2b8UwR90nApixcHhTMB9RXZeFOj+jRyElUfbmCD+a6XcqNSK5Myvyb0rlvX5UyX2kK313RHPM3VRr6hc7ZvUsK+Cm8njGsdXopfgb/0yuNjSX1Ba4AmY2taY7y4Isv4wc//Kv4q7/+sd1L4pKJOcb16+L7GrNxGfdcdPLgswfx4uVzu1BKi41wETegckX3p3XHrssTzSfZybUfWxursb76Urx5T/0XoiUWsPSJpmmEpIQL4ol4BYZvzs3g4HDRin53dzPnVUuVpqX5PDwdvuV5peiPHeMsVkmG0bTLgXt9oLwFXd3jZq+heeCJaJVFTl4IoyhQ+V1S/qu+eseclZ3uuLEaZm4wjjsx0Y3Gec+JVBZjLrJASXNu+ABpWMCFyztcWDFHwsUVu4g9d2ASqbGAb8i70DYAdeFOTO06EP6vrK7Ek2dPvEttQ7TGuYW41MJdXUU8j2/AUYwuO3sai8RrlleXY1W8bHNb/OpwX/3RiJbknhNF+E9R9IaBkvKZ1+zs7NnF3d7+oee0whaPp/AQt0fwxKjH7ytaoYv0xxwD4waLB5CHyA8+Y3dzwvczojDpTDA/FS6eIP9Ijmm15568szsxzUVGJ8aFcZ3QCZ3QCb/GYbCvJ/7he6PxH//ptfi//BvX43/63Zl4ZyL5YuyETuiETuiE//KH10qUpEjRf2kC/HMhC4WOmuDbUKIJL0phhBBW3pckJCBcIIDwHn/+HIiMMQAlKpNuJtP54D8UO+wiYfKNcMEZCN6erTQI8cyUe4sSpmvF6B9gN8mQhRFP1DXJR6BAyOe8BRSqMzOzVmqizEQQvAqqJ7s8MDwcH+Hj+tTKfXaKDGpSzspI3GzMzkzF0uJCXFtajIV53FFNWIHILgqEJYRMVkdhkNiRMGHBXc9Y5UtkJT1CAwonVj2jlPJqKgkPgA1lHau3EIAsQCiyQoz6smLNhgLBhfQIt5xbggGBdwibBHYbsKoPd0e4oWDLPQp6+iwplNKqZVaVsxoMQQxBh5VZEwh1Esg58JX2sjsGRRQrRnGlMTvDThzBDkEQwUhXBEVUCtSHPIEdv1mR7R0WCIYJxGoPV9UDIVFtLypvVoJnmIAn1JPIvVf6lsnH5gTDl0A7KJvotMIpyiuXgJ9greRW4uiG3yi6cJ3GTiDqhhIU2GBMQtnGysQhtZ/VgclVSCFauBZQmpbSYgzCFRx9jSKbSH4o3vRKeeISRfUCFiaRZDxkJVzegUEgGu5GAAD/9ElEQVTVydc7kQQTlO0WxsGPHtVRwjFu4DAOnJ4hlLasON6VYIoC2spFaNAFqBXKD4UyK2vt/mwuuYjggFOAjeIZ90XgAQrHrIBGyQUNsFoSAwNKEdzy+FBM4S0CLIohnhsHAbnKQ1EJzmKsI3KP0Yf82eXC9wjB8Am7QVD/8SnfUT5Q8urjoWHjFoY/8JjVopwTQWT1I89oK2VSfsJ13JL12g3SwoJor71TBnhCY2mV9iuvVEW5D/1g+AF/UMjyPfyG7+dQ2ly75l0o4DBl4hrv1eor7zwgGCcVrLw9OzcPI5+swAU3UXqywppdLBg5gG92NcZ5JrSZFbde/Z5h0f4e2ELreXU6xg+vjBRN0BfPX+Cu54X7mFXg11Rfu5GxO5wbXr1N25KSWvmJEQJb6gP94rrHq9xXVmJ1ZdUGJIxAuGgCl/SB+xhYUSdgQ1kOutIW169WU/1GDSsUvCgl6Q/zjRP6DmPwrnkyPAWcd4AOBDSUK/Al8BO3XxiV+JY82MGVdg3tewWs+ZPKJUDnaWcCeeaKERJvAD/gfRPjY/H2/fsxM8u5JlV/t7ebdhPRFxiKgRPf6D/DF8U9hhEMAPwGV5M7MnZioGRLh7xv72zZdRhnSmAkJAsUuI2WeEaxR/0+Erfv3Pa3VJs05M2OPxu8xc/od780XKhD4r8ovDB4ngk+uMOqq/2MeR5j/T4pn7gC2+RuhZW3Z1Z6E7knP2B+dIzBty44tlQm5aJ0Bu8Kxj/yAYr0sZW+3LSrlCFsl0TtP+CVlcUJdkpwFb7yI4Vf8ugXAmly5EK+bz5wUOnt+l1F4wH8QykF3zyGpbolBTd9zOHp8BUMI+yAHB2lTzFG5pjGCCK7FTEAYsRAyd5sJneLjEnwdmiSyNgKK8qLEo4OD210hGex64mDo/nN7giMkFfKUsHScx7hfl4lb56mgPKbSLPBe1Zmc/4SSkMMqrQR3OYb8y/lw84BeC10Y4OR8oE35u83t7euzo6Cf7DLCJdsdsuGseQQF10oJ9ur0oVLtIl78gE+wAW8ZaW7xxqVC4/OPMq7c9UWu5Ckyy7FmwU/IjstMdIyvjJGwhtHhjm7iHOVULRyFpjmemoDOw6Zk+QdJcwbaLNdAAkuifczH6CvMFAxH0LpCq7rla70Oe/NV4UjwBwcgaa9G0A4AL/hyu98bhs8iXTwPBahEDKuu82O1CHhvWM7TTux6+bffpToiv+Eqb7PePuamvz6K5F8LvW9f+d78iOqDpwfwUICny+j+tdwESd8gFfl/uFb2oKRL+f8y0tTdF25TyEvNmF+klbrp9oyLyNv4Ms9gXct8Tx4C/ipn0rTa4NVf/+Ax3P6gkO7GcMfPnocDx8+iufPnwtnm8Yf5iaMceyUYH4K388ut5j7E8AfjJjM4aBBzoZiXsV8fBcjtebnLLbhvCloG3ytC49YKJR2+WLswaDDzu0D0ys7+njGnBQDJ3N8cEWJUxvVVnCB3U7QA/RF3wGrbJhN+MWiI+gm7bjAkIJxOD9jHgfvyO6yaCfGUHa2ME/yfKjdZ5ZbBFvPBTUXYw4GbXElLXlQBddD6fjNHA9YX+1IEX9INHUuej+4GqtwaUd/UR67eJjHE+EluA2lr7PbVeZs8Ax4GTvd2ZXl9gleeX7CghTGIaoC/2FniuUJtZtyoD/yJS28gjoRgB11N6+DRvXHmTTwK/gthhLKSWNOey5C1C/AQ9upK1doM7t19Q6xmemOgaQTOqETfr3Df/Od0fif/+5c/IN3xuK/8fZo/E9+Zzb+R9+eioWBtFL2NyUUe7ri3317JP4X35+7in96e8gGpF/3wBToO7PV+J/9zkz8k3/3Trz6D9+Ljf/Be7H8H7wb//d/+2b8t98bjX4Jg2mq1Amd0Am/aeFKUCTyp+vrwPQ2CWb5rz27R7LSP94j/CR/7d4tgYDNV3qP4IGC0y5DNDknb75BgGclOMIBK3KTe6yS80UoQOihLKrCwYzlMq4w0rkgCPEoFixE63tWslnBPzFp1xEjoyNWbvPebdG/LDjgygRhgYk5Qsu1a9ftX35OwjauVPDXffv2LT1f8kpVFIjkg7CA4IRgQp5JoZK2o1MXIsIDghTvWa1Jm2gr5ZGWdrGCHEUnyt0kJCQhDeHKxikqC/AUEOQtNKmetBvjCfnRhhcvX1hA3djc8ipt8jbclUeua44cgIqSDUMBOxtY9YliCcUGMCc9AtBAfzWGR3iWVoiRHoEV+KMmQODG4GDBCaHG7S45neHcRgvureRQ/ckX5QcqXnAkK6a9s0d5Uz6HoEsWNjyItN+KTqVPygwJpoItaYmsECUb+oU28wxBFLiyaph6IgyiqAEH7eZN7zjoFjchCLXkDU7iDxvBEAUAeOXzVtRvnPfB6n/v+qFtCu3LVR2JwD0rzaiPDTXKh3YjhJKW+lNHFOTkC9xQWFuZhDJU+IEwSVspI5WT6BCFFgqIWR8wvWi/8rVaWeU1YxP3XOucObFrPEIApSxcxeCbHgMJbUGRj3FjS4IyBgaUCNAXwU1RORnOAyoLVxQciE0bUBjiOia5bmLVZjJO0B9Xym61hXbyHAEfI5RdbIkfoJyjzOXll47bO8lAQpl8k/CTVZ0JB1HU0U52U6GYpi8R8HHvhUIcXpLxj74HltxTB7dd31xv+92fnJhwGbi9wcBCG7KyhufkQ8zCPnWyMkS/qQvlo/TBKAEcqTf1ePH8hfMCePQPNAA84FekoU30H8oH+jy7A6IfyXttfc2Hs1MvaJqdXbdv34m33nor7t69GzdvYCAZM69Jyk6U9z3OC7jQryhrUYCwMv3TTz+16x9cbB0csPsDhRGGn3SlrY6CUf5NX4GntJH2AXfaDE7CwxLfTu4D4Tc8g0+BmtBO6r+Eq7hwow20EcUOdIeS5OBwv12nAxslTA/mI+BqUkwJiFf4w6+Ei8nQh7GLfN9//323mz4ggEP0J3hB3zHu8B0VSnwF5U+vDdH0C/3AWVamO6UBBriBwbi4v7dvWPIMpTqh3sDvfTlmZiaERzeFx6Ur5ZpxRcH4R94qg/LhP1lZhYKL39A8MAXWpCean+gKfrBTAgCSr4PuL9qreYEhCwigaWgIxRV8it/kaYUc+bb7wnisdETwzzBWpL1+Jzry+7N2bL9PfEPpnFYx1cR9lfohKcAyfInuK0d+5r7Lz1IaAgpFYm57NnrkcPWt4lcMZe0kKRsUjUWPVfQhxkqMeR6bRU+5ft5ppf7gnoAhHz7HynCMJLSVNPQV/BFchcagAfgjuA6fghezgwo+QUx8UhVRvY2bRLWFOjGmgJPgCmUDdxSxxpN2P4A3jEXk1W6d8R1FKeORjTRqB7yM7+hjGzZEL3xDG1CKwuNtzBMt4eKI+QTPcB3IM+qOy8ZtdjBt7Zg/sfMLY0oyFCRlJvzKhhKV50UQuqf+nD0EPGkTbaHNjGmpLsltFoF30BFuMYEjMMz8g2+BEUpz3BBiFIJ3wMN4nspN9GCQKj/Tq35zBQdwlQWuMh6RHzGPl7zHsMGiDAzWnMXFggHOUhkdT+MNuJThTwDm7rc2DmZ8SVHP9C7jJFfurn77VwruO/33Js5mvvVmeP1FO792ns4t/1bZLPAB9+CdKM6ZF6TzM9ru19q8Ug2JS+FnLpNK/GKZ7b92/oRM/+C2ebfu9eFXYJBoMqUH147Fd4Ab+fMcuOO+NvN2zpUC9+DpuNz60Y9+5PEQ/jQ9NRVLS0vuD+ZAjNMrK8temJDOLasb3+hP5gjgy5D6kPaCW9AIYwTzY56zQIN34BE4xPe5/cwXMJDwnHLc3ywkUD6M347C3UyD/GZRCHweo4eD2sf4SJa0FViZ/oTvjoIHNMi35JH4R9rVRqCP0nl1icczXyUY5sJfrvA73tFm+prIWMLcW93lcuFJCSYDllvYHcx8n8UA0Ar5QOvM8akX/VY2vYI3A8Yf+Ad5M94x/6fOwMX8QTwBIxV5wAeZv9s9o/4yLRMZl4Avc9nMr4AfOEI6xhvSUWd4IjABdozTwIXnwI9v2TXM957Xqf45uP8UTXPKlwCew4s4nw08u3Pnjo3f6e3fUvjBP7z7lfgX/97d+JNbg+23v7rAFnyUreOVhHSd0Amd8OsTRkWXY1XcPaQgco3hUo+e/2YZSOBT/7Vbw/E//M70Vfy7SwNRLf6tsvF/5YCriH//6+Pxz//hPRu3qPNUfzHG1aezA33xr98Zjv/jn1yPdybwi50mSjnw8+3xUlQKv95t7IRO6IT//4Lmwe2I8ujNmJ4zx71knutrEtCuuAWCgC4IDmxp70cY0ES6qIl8lz46Q/CSAI8ya4uV8mcXcSKh7bjZsjuRhoRnXKT0ITjoO7ZkN5loa6KuKsSZol2S6CopxC6AcEnD/anqwu6IFkIQCfQtQgsrrBHA7PaivRugX9EumHDBMVCzi6k7t67HNz58L77+QYofKr59704sLswG7pguL/D7vRcH+zuOx0fJrzgTeoQTlDSTbdcUCAgIYE0JIrgkQemEoILChZXeKHfxQY7ggNCBkISwkwQOfPk2vVoVxQar4hCuUL6wqwMXBZRJWhTGKE2WX76ML+0X+kHsCrYIIghjKtjlZgGHb7yyVuVxbUk4YqUyO3vwsoC7qy76VGntQkDPYPmFHt6lKxGhBuHG6S4lOOknuyuKGgNx/eNRwvIP2JAUDzwH3qW+olfo590oKOKoSz58GdzxV/rP0fddvvKcOpaKBfcf4xHDblrxr3cSTL2DRGWQphcYqW2ser2QMEi72SE0KCHS15qEVGApeLFz5EywwkPPgJ6nNP1RK5ejKnyslPvUdpQrKAxQHqJMRLmYjHf0MavK2VUBTaBoQsnh3SO01ZDAvReGPdwsTUoQHFKdKtGSnH5UP4njxglgExw5EL4igRHjFAqMpExC0coK/8XFa/YnPzIiua2rKKG34V0IO3vCKfUneaDsRGFqv/OLC1YysDLvWO18ubpixTwuiegiXB2wWp7VgRnw7OIaZ2Xu4mL0i3ZQ0G4LZ9e3NlM5tFNJsxuJS31DxHUJOI3iKvu9Z0cBzxDUwWnO3AD/z1kVr5CNR+An0fCTkE+dUXxlhT18A0PgoyePLeyjCLGSQg0+F+1n9z8I8SPDI3Ft6ZoNDZypg/KaHRUvXyzH6vKqjVFqkuqVXG6oUDW7WzjfLTxTwwCiIoprlIW4ueJcDiJ1ZFXspw8+iw1dvRtOz+gjYIySAGz96upRVoWivBCO6zfKWnY+/OSnH1mxxLkUKMeGhtjJNWTFCDSPwQWjHq60MPgNDcEHOLResFWE7/AexRm7KTCQfPnwy7SjQviMIhF+wC4DjAPAFZdsKNetiFI/An8U+Sg54S8oKXmOIh6+Ad96+vSZ4Q9+232g4ATnRykiyLm9lWohpqfGbVBmdTcKGBSkKKTor+XlFStnCDaoCTzUj2/hf+waIlBfInwvK2RYHY7rLw5Jh66SYubUijGMJCjByBBlCzmiDGQFNDSA4peI4gjj+ah4dDaespsAnrkhejg8PtQ4Il4oXoZLI1zPMB4tXJuP6zevxcBgv/I8sbEHlzH7B3uCyXb7d3IjQtnsZmQ3ZLGPRQJVjWe1KCmyw+Oo3lBd065IdoLs24VW3eNgU4wAxSQ7IdlZxnhIWg2T/rbePFGZ7BJs6hl167NbrV5W3qss3LUxAqP0ou0opRx1T914joIcgwH9C8yINh6IL3DNCnn6ORnAXytJMWjDq5MxVDTylUDL4YT6U/ocwTNCMogk3pDccbUV1VdGE5S0SVGLsprcrQhX48FBxgn4KPSDkRHDIMZbxvdk3E/0gZsw6sjuAVxo1RvspsBNjMZR8e70PYcvYxThbIGa6FE4rHYy7rLTAZdZW+JzdhOl8Zpnar4NKuBQVoza2KDmpTq/Hr+BI8ZkDhlmNwju7QqqX1GRuQ08wgp85dnQ2MwuAegSVz3gOrwb2sOgwY4m+CZKWnbUgtf0DauzwTmuuPdjJy68mJ2J3ENvT8Urnzx56itnoUB7dAdGn4ODQ/NDK1uVN1O6xHsxKKVzEYi0h1X9h3u7dkWKu8nJsZGYmhiLEdFDWfBO++UwlmOwKGquNRBzs+zqGRGtpkUXGPqg1WzUAcdQHhs7VC60cHjIOU4YvFmhXhFMaoJ3WqSAgZTzZugDeAJ9DJ6gnGUcxuCCS79bt27E3Tu3fV6cdwQxX2nHrMw1P2z3GbzYUTybfHkOHIyAXH8hqMbgNn9cFc2v1M/GdX0DD/KYpqsydGRszPdC5LhUVAXsegmXWtlNpcdPruCY0jLu0u/mLVflpvlH+k3PtSMTIT0B91OkOumb/DwppFNMeRH5NjUXnudd3eI17J6DXx1qbo6Lz9Gxibj39rvx3tc+jJu372hePCDcOfGOxU8+fRA//slP46OPPopnz58ZhydEn5xNwjgObaOcxx0icw/c056JPu2aVfwWN3e1akm406+xmwPR0TWx60tj0FlT4+Wh+PSmxjgMLEeAzmnKZcZaxguU9JwjpPFWk8Jk4L60kfIQnNNch53ENnKalySXsOw6BhKkwyDwplst5pO8o+v8THyCXajecWTYJVqEDwCzxHfBsXPBS7UCVQTaxHvhu6TjnfpCecBH4YmgDYWwwAs+wE4in7GoeYDnAKI53OoWcYGoOrN7nsU9LOZi8QvGVYwaNnoqD4wm7ChhDlrSPJldjr2CsfmqcCovOCI9z9nJCAJQD0cg175nDgMPyAZ66gyNgC8+r0R8DsMVO02QM9xOwYR7G6YET+DFFV4Ij8o47nHSY3PRv6GBqvjx5Mx0zGjuOCl6Bhb05N9a+NZs/1fjnID9KzRKLAwW47//9fH4s3/vTvwnf+9mfDjFYXOd0Amd0Amd8F9EQKn03/twLP6jP15qP/nPFiYl8P77H47HD/7hW/H//Hdux7WhdNhmJ3RCJ/xXM1xNkiUQvb4nJmHKqzuJfvjGOz1DUOQBCjYU3pwBgJstfiO7YVDA77sPKVX0pFnfMJFGMcTqRAQHFHlEJvN2sXV2agHXArzqiODBBN9nF2jyz0SberxWAqEYS0YFViKxG4SV6NOaeM/i139+Lq4tLcWN69e9Q+Tt+2/ZjRYrt8bHRmMaxfDcTExO4IKp34ISghNuOhAyETSSUaPbSk+UwChiWfFEeayu8optRQup+kOYIKKUZIUnMa94S0rC1D4CQoYVf9tbvgJXFKwox7kCbwthes49iktWUT9+/Dg4RDmvLqNwVuOjOM7pCQjJuJGy8KNnQNVtEhwtMKo6rDJMz5NRJLXDcpy/58wZYOLViO3vgRNKEtLRonar3C7ecRi6DSRKgLLLQrq+p9y08wN/48lAwjdX0b9T5Dt2qaAULraNMW35PtXBQmJW5AlX1Gd2s6DaIBCjECNaqabf1IsMcJnGlX7tr1VtzKmg0MI/f7HXxhWEasmHjmq98BCFVVtxQZ+AfyqPexQ54IH7oR1QvuMHm3Ne6EtWiqJgxqVFconSFN7iRquc3C8gjIPnblNSsqPERjk4IQG5UhGeqczdvQMr21F2IbQDM+qAwgd8xNUc35EHiircS2GoQ0mPck5Jr9LnfqMOKDZm5matFARPUHCwEvFQeGvlIH1DH9I4+kf31BdhF7cTlE3EwEE9wWUMJAjUuF0ANsSslMpKq1w+ilB2NaA04N3W1na8EJ5jJGEHC4GVknyAMg9jIriOsouVzEuLovEbN70iETpghTUHm2I8wKUaZVrBLzpQ6Vd1yUAgH9qOsYU2cDAscAQWrIRl5Sx0DF3RvrQTAv4EbpCJ8sCwVa54N04yABa8M4M6cMjtw0ePlMe+YT84OGxDRVba0f/0PatsMRAsLi7E9etLce3aYizMzbtO1I9dUChDCBubG7GBOxPBGuU45bPzjBX3NjhNTRmmKGgJtBc89apVpaF94AQ8CIUxbeWcj6dPnzpPflM3Opx7KwaTxVp1KdmIS5+jEGMFuJUlgjUKWXYfGe5Au62UAc6p32lrr3HK9ESfuH8Sr2XVMnWnveAe4whwROkLH019kHbL+V6R9qc8hGcqAyUrbQeelMUqZXZncFAwOEk7yRtlEypImEu5UrTBB+NMQXyAMYtxCtcutC0px9KYw1iFwoxV8t7tA99VnUAFlFCweegPvkv7MWainAZ3ScNv3CXle4xvKNCBCfCp13GxdGDlOfmK2IyqnDHCLsVcBvknGKTxlXsbyugrrvqWdxlvs8HE/aW65JjGjbTzCCMi6embTKs/H618I6JEc1Q6RYKVuvSrox858Jb8Xsd2XlffgQtp3KLP2MUJX/BB4aJx+hL89UHD8E1FlPTQDWXiDgqlKEo60sH7MQLiRhO8YkxmnMVl38bGuo2M0DT8cX2dc3y24/gIAwm7HtLKaeoEzLIBIb1LNAuupXYwHvV4HoNBhO/gjQSab8WkEtEPpIHfs+MKeNO/aZcQSluVQ/8o0h8+I0ppwDv6lvfQAM/SDtxBKxz5jQGE3VEYS+DbNkwIn47UHs4nWtE48Gpt7YqH5fZpCL/CDa7p7JkTj6cYapkTscCAMZh2Al8WIDASMH8gDYtGMEbSP/QZ8CEvjEZ5l0vCY9Go+S40ivI58QH4JDsIqA9zgzcjCmDqmvCEOQF9W4ih4UEbSZbEH208nmJnUdsAJlwAttAp9SDQP9A6cPNuLtXdxg0yfTP83G/67zUuZ7pSnnrhb4ntfBgTHf2s/dy/dRVvo9+JlE2+iafmfJlTJBr0zo923npLBfQ/7eDqGjmSxCEldbk84mraVJlW8POSMtp8APiQkDR8yIgIH8EAwmHduNSCt7CTFjdb9KtxVnN80mJEf/HiZXz2+efx8SefeLcIuEY6eDcKffoOPsMOVs7v2d3ZEg9nR9eZ+9C4NSjcGhowfSTjNW7t9jRXYYc2/D65a2NORzvAK+8QZFGMvscAypXvaRPf+KwpzTeAZeZJhguAUe2Zp/Met145X2iZeSZzU67JANtnXAI64Lz5v+bVjDuJjyb8og8BpvFTkb70+KD0maZcfoa13qf0aZc1/IIdOt6R7TkqxgPVx3yi7EVYLIxgBzH38I1cB2VjI4rd9mEoMX6l3fx2B9nGdUe1DdwHJ6gCeMbY1momt5hJZqA9aZ7rurdRjTYgyzAnQP7gCj0zZ7CRXX0PvyIwBzG+KaZyVQeVzTyD3xhqeEc9aCPzkAHhQEH1tYs55/IbGL632B//8b9xw4o7jDWdBcqd0Am/nqGJn+yTxPByaJ5dRJ0lvZ3wax0wkPx33h9v/0rhn788jP/oh2vxv1b83/14I/7sxcFX+ndxsBj/4r91N/43/9pSfGNGE1zl0Qmd0An/FQ+Q+RWppxsmzznyn/+4th9a4ZIn0O3JvwULTfaZHKMY4BveM3lmdSXb4i1UKjAxT1u5UWSnldheVSQBwnkqaq6sSXWSMZlrM5m2IKAJNZN+0lIf0iMIoVBC2Xfjxo24d+9+3H/7vn36375zJ+7fvx8ffPhBfOtb34zvfPvb8Z3vfNsrk+3+RXVBuYJg4Ym9aoSijbwpJ60mH7GSBqEDJc195f9t5fP1D78eN67fsGHmSiBggq+60j7aST4oKFCKZqUFihZgYeFVsEKJhSIB38Fb2xIiJbTQToRN6kD6rFSjjqwiRWHLwdMoIVEYUn4ShFFgCCZqA8oUhB4+RAmSBUVgZ6VEWziz0htJSP9YiAfcCXQ/y167FeknK4IlPCGIUo77hjQK1M1R9yrF+SO8shKOetFWw0iBNtmgVi5bWOJ5XnHsjBXIizvqSnqfKeA+R1hL5RCykps8eJYFR34jcKbVqLhwS4Ya8BIFB2n4Djh7pX9ZAnGRlYQobxUNS5R+7Xq77ShGXq/szLjKewwEKHlIl+gk1Y02DvTjKm1Q9+wSSYdqo2AARygfgwC7RZLwmCJ9428HBoxzrNIt9LDysWHFP64uWCFJG4gE4ISyGuU6bSIfFMK4czrQN2eiN2CSYUX9UEYSKQuXKey+wBUEuAteUU+UCW6Tgr9t31OuBWDRHrSBewSMkuAtAjP4joGEfFAiFNkppjraEMS3qh+RPCkf+k10mA7p5dtlDnhfXjGsWNEOnAnwFdzPIODDF3C9s7i0GIsLC+ZDpEeQ5/Byrrm/KY/qp/uk4DRW6CFlo1AHDhgYWNGJwg0lCnXBIAk8wG8UCuwCoR5v0jPtwIABDMgP2KIcxOCAK6zVV6vBgba1gUErO6AD06vaCx8D6cfGx8y7PvjgA7uYwhiLmynypr7UEX4EbkDnV26ZND8HxziPCQOx3Y3dvOl+cVnqI/qWldYYgVjxjVIThQx4jMKc6+HBoY059BuB/gA+GLatSBGNRVdP1Kr9xk3wjWA46B1XlFS42eEbYA1NOah98GrjgeCf8CkpYLhHaQQ/pg9QnFDuwX7ahejV84oYXUBgK7rUz9SZ3UWJbyccJUID5NFfG3C+GCdoE/yYiIEEowZ1OZVcw7e4crx587r9oVMnyifSP7TBiielJ3+eAXcMifBu+hmcpI6MK0TwkLTwbWBDXckPnohRAqU29eLbZ8IRzsnBuAOe5jGBMYOyCOmKgRqFYJvX8IQrt7rCNzMM/C49vkrveqhtSRGGQjYp5MFz+jeNN+0dJ7ryDX1CnTJ/soFLdSBSlzcjbcv4TAS/4ctvwpNA9VJM/Q6euPIK8F3o2OOvcB365oobM3gOisRalTOj8MGfXDGlspPhEz4B7UKHRGgHel17tRaff/FFfPrggekZAyOwJ+KykJ1iGCAoH35OXrSFPvWYrvbQPuqGApV8oXPqCT1SFvfUBzjDB4luU7tufAMegU8HmhfBJ+lr8CW3H1hlQxZlMj7DN/lNXblShmGi8Q0eyLjMXAJ4U1fagXEbnrWmtj1Re93mjXX3OwpvYFQqih+r3GzkpT+op9vIohfVlbLgb8ACQyU4QjkE5jDgBPUY4zw4jSF5vgTcoF1cAlJv+oC8ceuFkZY04JXnCG345AhdAmPyxXVTfsbYSN2AIzvvpqdnbNAkokjmG+oJjOARtCvh2Osxx7is/GgTSNhu+uvgfgBXuSSc9V9O6OdKpjyzQSTPYXJZVs77XTJSeEeUYA6+8B6eBRxNK46J9nzenfpHH7brlsq+KtdB+WZkIZnvKSuVeQVL0S20xfM0f2vP3du0yPO0syDBhDrBI+kzjIX0GXjEPBJlNnwZAwhtAK8ePXocf/mXP4yf/OQnHjMI9AHj1yxnR1XK7d2Ty17Ug7EEnkkdMn2zmIDAHJmFH4zZ0EPiy6dOn3aAsvs4LSgBfxgHh4eGbUQnLTRCehv6lT/wx0gAHACccQK+JhhDH+SbdmyzC0W4rnzB80zTXBNdad4lnPfOK+aObQMC+QEvyjXPbvNE+gLaz/1Kvdud5PgmHrmfzPuSMTX3L3XG6GGaEsxZLJDmdUnWsIFH9QFnwC/az9zO7h71TXL1iPEIo0uiF9pIOuOe2sB4iqtZ+pt7+E3Cj4Qjbh/X9r3HOvUfOzhZYMBOHXDDY7LqAk8BDtAfOEUbUtntBSDtZ5Sf209/Ul+u9Al9054p/OaFAQkg/yVw3d8JnfAbH/7PH2/F/+qH6/HR2nF8vH4c/9dPt+N/++PN+GK72U7RCb+OgTF4oNgd98dfH6i/3zyNP/xPvoj/4B+9jP9Q8b/7/3gev/N/+iIm/5cfxY9fabKiAX64JKHD21Q7oRM64TclXJyjHENJj7JU/EOT4a5L4pmihIcQv9f1Qtfz0IRcsX6ha29Eob8cl5rTXbCyXwLs4JCElqEkcPfp++JpPUpKe368E82D9ShGI2p9XVHVhPlQk+yd9a042m1FuVCJgTJbqyXYnnRJoEJIOw18jfQhv2oujdB40qyHSvO5ULg+1Mw9TuoN5bEXR3tb0TjajrPWQdRKXbEwNRLv3r0e337vXnz36+8qvhPv37kei+Mj0au8LjTZ79H3pS5N4rtxv8KKR01OeypRHZ6J3tqE2lmOR6+O4tMXO/Hl8l7s7rM6jfNMzmJvpxWtRldUyqPR21URICXAd9Xi8lQ1PLmIQpcEEYSN04aE3WactHCVsich4EBCgOB5ibBeilr/SExOXVe8GeMT16N/eC7KA9NRG5qJucU7cfPu+3Hj9jsS3nDZwrb7ioUMXAg8fvxQQiyrtOvuM2CEMHp0uG/FgFdktreDnJwjoPUI1qUYKtaicCZBXuNC13nLc/K+goQWJbEJS1cVFRfdl9HU2HCiB6fRq74vxuk55z7gOmhCwmCfxxtCt/CiEOrv7noUei+ju1eCJYKQ3uEOCMX+hepH3/UJX3CxUK0mQQpXak3VryWYnKmcc/XHqXr65AIjBz7o++z2irPcK93nMdgr4ff81C6bUDiixGEFHuetsAoXhVI6D6ASvcLFtMvl0kJhoSe56YoLlaRrWe/7cWmA4CahrUd1LShdj4iBOjQue+PovDcOJEg3Vf9uCXrl4qXa2Yo42Xebq8XTGCxfqI6CoxC2ULiMi66LaCgvdVh09ZUFy1Icti5iv34aR63L2D5oxGFD8KiUlGe306v5AFL3grnaV+6vxvzSYkzMTEV1oN+u5l5tbMTj58/i6csX+r4RXaoP7lwGhodiXEL0JDs4xkejr1yMvYN9nz2CywyU585cETdeRHWSab7QXYjp2bmYnVdZ07PRPzgSR2rvl4+fxPLaehzUm9GLYUJ9eo5wLWH+XEI5Hr1ZNIPbu6HB4ZgYn4qy8LPVEH84UV/UW3G4fyi6bMS5flMOCHapDpeo7GdnwsE+Idtw/1BMjIzHcG1IcL2InbWtON49jJMj9WeDHWW90SW+cYKCQnXo6euLSv+A8LRkZB3Ut/2Do6pLWXR6HC9X1uLJsxexs3dglzSoje1aAr4h+OIq7fQcF2fidcLz6BGHu1SP18oxPj8Ts0vzURU/2xEMl1eWY3V1xatacc9WKvRGVTAHl3AlWETJpucok3HXNCz4L9y5FbWxEWHHeTxaX4mVg93Yu2zF5WAxxm7Nxty7N6IyNxoxUo5GuSu2L09iS+UfCFcvhgajxC6gGzeiurAY5+qPFcF0RfB8cdiILzd344VgetBTiNr8UozfvhOTd96K6Xu34/o7t+Pdd27F/XvX495b1+L+W4vxztvX49aN6RgcEP33QQOqZzf4fyGonIunNQSWgnj3mOjnUvBT3kcnwtPTqItHgsdnbCIpiT6F+0VdRwSnKZShk1MxNpZcqpyIV9RFOy+Fo883N2NfdHioeCwYtXrFP0TL58VinKkPTlA6iXbBgaLwcLDab148UOiLmeFx42N1eCR2MGY0m8LHRmy2FXathvpBeXYToWPxvh7lJ9YgHgE9l9XWgZibmYn5+QX1x0T01QbirKs3tgS/jYPj2BUs4U8Yq46Vd0n1GxcNLc3Mx0T/cNS6inF5JB6/dxRNxUvh4In6gJ2P7PxqnInXilvV1Wcnwp1LMaee/r4oj9RieHo0do53Y213I3qqFY2RhegSvkxeu6Y0A7FxWNe4shnrxydxXhaOiZA2mxexK57c6ClFvbsvthqCneikxYgnmHQJbr3sblPbvDIY34AaY8VU1XZgKN4jPKzAn0SnZeFGRfmUFblWGdd6qlEh9lbVleXo6ypp7CqKI+B2EINLWkWO+71zESpRHFb8lJ0mLcdzFOPig+zUYLcebhf1nyM81lFVY1cfu/DYxVfsw6CRdvpBgl3Cu1zCJXxP8Vz4f6p5BrFLOFYdLMXU3HjMLEzG5Iz4GV5PeqjNSRTEY8saO8rVEkOaFXvHwmHq3yMe03VZ1FjcJ9gU4/jwLLY2DmN1ZSdWNvZife849gT3I/Hi3cNmLK/vxO5BXfn2xtDoZAwNj0X/QD5UOcE6nx0gNHWZ/ZrjDI72C6fUDxW1s9YbpYFilAcFV/GxnlItLtSPJxo7+mrDMTg2LX41IF5dEx8ditrghHj2UDRONI7XL+JQ851Gq0v542aK1foTGrvYSTcQtYFh16dcraqOYl+inarwALw/FR3Ujw4cj8Sn2D3Cint2oHSjDFX9exWhuUDZOzgYhaHhaAmf1jQmvBRvfnF4HKui86d7h/Fkd998Zqsp+Iivd1eqUVTZvarH0elF1MWXu9SufvEJ5i1dlxrjNXe8PFWHt9T/et+tdAXR9JDKmB8ZjfsaU25NTMaE6tDFzgDx0aPlF3G0vSI63hANH4of4XqJ3V+4PGIhiOhZgzMueAoaT7rbruW49mj+gitKFOEodo+PD1SPVoyJ7q4vzcRbtxbi1rWpmJlQ/4lGzBsEqzhtxQU7BupHcdHSuCmcLmoc6FVk1nFxhltOyhc9CR97NCZoSiB4C5/hk7p6+GBuI3oP8c8Q/vaIXlQr8S7huLBfqKuoOYYic4lLwbagNCNV1Y8xdly8bXg4ZkZGYqwmWhQPOmWHzatXsflCY7p45/nxsb7R3FdUAttlgUq38nO8+mNOw+xL/2ueZPemKlsskS8c065wKJJ5mJ61x3zgJ2ISPqEoF5mory8FTxZQ8GVR/AMj9AuNnz/4wY/iZx99Emtrm6LhmuiDc7nYyTAt/BQOdFeiXr+M5y824yc/+SL+4i9+HA8ePBWfPtGcYCauXbsft2+/HyOiAUE11jTnf8n5JKvLweHjuNLqEvwHJUuMjVRjeECtPlMfnR6Jp516Ll/RfCo0h76UPHF+ormM+NChxoG97S0bTkqaA4wNj3qOiJtf3OsOaP7Hjid28Vohr3ZiHGH3Lq55u9RfXcxfNQcXsQg24vfwjJ40VzsT9Fua97Uk6JyIj1yIb4b46Jnm1XmnpIDrvJmPY5j0O0XdCi48ZyEAZ2FhvBFgL+g1jCjwp9QHadLHfCz97hL/6gXPmStdkm+XcLwVOzv7moOwW3Q79kWrGPSZwxVED7inK6gd4n5MQ/wNeZEPLutGmFfB1zS34hmMhD6nNkQqfCqab4mHtjTXQ64CxYuCHfjdTVo969J8u4t2C0+6hB9duvbqeZ/SlJVPSe0uqP3dGiPwJFDSvNpoh8FOMMJAw8KQqamZuHv3Xty5fS9mZxbiXHP/I+bDe/U40FgLRH4jAwyrszK5Ezrh1z+sHJ7G//ifrsb7/4cH8e7//kH81/9vT+IfPztsv+2EX9cAe/1gCncdr4cZfPQ3mc/9XGDS29Q7jWsx0CfhBcmmEzqhE35zAhP0HJksK6AvtEjVhdIjxUvdX3ad+YrinO2/vSW2eWiSr9hd7I1KDdcyteD8hl4Jmd3nmkBL4D1vHWnivS/Bp4H6W592x0mjrknxkWLTypkCQkFXIc7Fp05arFK80D0r3pjwu1oSRlSUGBy7ITAIcN5Eq9GMQwn2+7tbcbi/HSfNo6j29cb0+Ejcvr4Yd24uxe1ri3FtbjpmJ0ZjhBWT4o0lTdj7y5UYwTVEv4TpUtUGi26EpkIlGieXsbF7FE+WN+Lxy814troVL16ux7Nny/H40fN4+PBprKxgnGAFmYQeCU+9vWUJNhLqJdyUJLjgfqJbAjjnmZydssqKlXMnBjNCU9rhMBgjo9MxMTkX4xMop8ejV4JoV29FwsRIzM4txc1bb0kg5SBS8fWCvkPhIYkL3+m4Izg+OlDeHHTJ4Yjp0PCkpGK1PoKyZBrx+jPxeok8modLcMRgIuFGQKQrrezFpQOgJiJLI3NjvDjTzTlR/XQhoa1bbe3r628Lcf6n/sCg1lLfnKptbK0vWjAiIDyyWpoVZr0Yt3pxm9VjxRkKHwRKVU/lSGBHyJNgdp4wMLk7QNgqCMa0SXjVJ+kNY4ZdsehjVp8RWUHOriRWvXnVK4qttoEEmDPSpRWdrD5/w0VIEThJOFU9yJfIPZh/ojq1JHC2lDcGFq+2RFlyeSJ8rgt2Z/o+olrC6NMjuCCYIhBK9FQfFxDS+/pEM71xLCF076jh83cOJfS2JKjjSsHuNqgi9VRfcMWwMzA0GNNzMzEqXC5VKz53Z21z0wqG9c2NOKqzuAEFY7fSDsXUzExMTiU/ziiY8Be9vcNBpwdWfOKax4BQeiLqTAwPlVpNeDYfU9Mz+nZIr1jZfBSrr9Zil4Os1XdK6DOC+AZCBDZn9CuwFl6Ojo75vI5SX9lKCFws4eplZ3tXNII7M8l+vcIJXS+x9NB1aj/3FX0zPDAUo8Ojvj8/OYs9fbe/I9wWjzhTftQJ13qcn4KrEowyGKu4cvbD0PBIVGv9KgalYzM2NkWvL5Zjbw+DJMo3DCRJWUL/p9XWKl8VIYKr8LOh0ZGYW1qMqdlZw+VIfIozVHARwupGiAkeVBC+mBfBk3TvfHmu/sSYNTwheu2vxrn6cr9ZjzrGGPXp0PRYzNxciLlbS9E/OSLE6bMRZU/0eyDabcBbK5UoDg9FbWIi+oaG/bsh+DfUZ4fnF7F+eBwbnGUh+BXVXyOz8zF3+3bcePte3L53J27fvh5LS3MxNzcZMzNjuuKuaiQGan3CUVbGX4pO6UmULGo/uCG4cfbNwWFdfX4oGCb8PBV+nUEPKLexUPoQdPHOajmmJznQfzxww4IyCL/ldcFoVTi6xkp83TeEHy19fyqgnwlGjiqPiCIeGkbRx+pbFDID5ar49FRMKGIAq4ueOfOl0Wy5T/f3dr1rBHd/HhgED3VB4g2CP8YqXLewQ2Z2ds67Z0qqHwZbzv3YO67HjmB3qHGDFdWsZGWFLGf2jQgHbyxdi36NBZfCmdOjZpwKl86Fv5cY8/SMsxRQgnEmT/1MdVPf0cddovtitRS9YgbnGiOPmhh2GjB603+fcGlgZNTGxc39/Xi5vhUHKE+rA3GovFnE1FIfnHT1RlP8hneNMwwUapjqDq7bNZB4IStxBUbVHcPEhfsS1gEPLyh/zgBjjC2gQHPsDX2payGK4tl9GuP6NAYQi459jvQ/yj5WJMOPEmUwbmj8UrvPrBhkhTsr89NuI9MQ/SA46j9Hn32gviDCe9kpwVkH8DWvtneEjaQ00GNcGU3Y2VAUzxuKuQXGxVHxpFoUBF/Oh7HiXAMW93znVfct4arwg1XbMNBLwS/PIw4PGrG7zVlgB3Fw3BQ+aW6h9xeCiaP4O2e7lCsof9mhws4vzpERDdJvfexU4BwRwZ0xSHRA7FEdbFhVRLfZI7roxRBUrulaFr6hcFXfFyvRV+lX2zUOFMpRLGn+UeEMgYrwWvW/6PaYKq6ifkXZiWFfdRBeUKeS6KEPBSiuBQU0YAl+92GwUfsZ8zHcsmOLFdg+VB3DlV5ydlCRHRqKBXhKVXMc0cKFeOaxYLVTx1h4GKu7h7Esfrsqfr0neqvr3RllsStS3xV0BQ8Zk2kXRotCUW0UPvXRvqLmTaCA8JWBHKVqRemGVf8Jza/GNOcaKpeDJXs9GNkOD6JxtKt676n+h8IhXK1qLOwR3ojFgPKM1XQwRm14PPOJdAVPGcdUlPCQeQVGjYrobnx0KObF85YWZmJhbipGhwaiwvgqHD3DfZn4MFfvztAzjKzMIxkJOb+MXaPMT+DpzNtMAZrXQAWapKpc1V/vjcswHT3jDLc2Gqgc4YKScu/84GtK1qf6DginJjVGTooHTIyMiNcMRo2+Ed2cqP+OWJG/sxNNjdkX6gMW19joCxh+/g/i1NVv8r3SQYIpvn6fjCS6bf92NH2nd5w1Av/3YfAot/UeXnyhuSHnhr188VLz3Fcay9kBDmxED8Ln8QnNS8amor9fY1hXUe81V376Mh48eBhffPE0lpfXol4/tVFldHRK6ZVW8xJBSHjaTK6adjlIfEc0uit6bYkH4Za1Lyol4ZXoGwN+n+hKqM5kQXUStxX+nIivHghe25yP1naJd6a6e/eC6JVzcFg0U4T3wmPUXvM0YAMo1ErwCfdugrB5AKMIBhxoFmPpuWjy7Fxyilgsi4v4zfu8Awe+55ygMxBGYM07dNLuiARr7ygib2DMnX73is9SNs+vjFjtSN38Tnyb3yxsaTZacagxix026cD2tPO+VzQG7WUjDN9BG74SmX/qHQaUsvgIO2QK+sa7/0RX7JDjjBWMSKp8GwegC+G58KNXz8FhSFKk2cZvQUztFxAcoXXjuGDPIiNikbFHY5R3Qqvzypq7Dgzi9pOdr5onTmheorF5cnI6hgaFP8KrVoNdpw31ZUMQ+A0NZQ0sXtHWCZ3QCZ3QCf+FB4wcnPP0rxr6ixqYGZ87oRM64TcmWHFIFPFnVwDcM5FH6ecVUgipRE1+Ufx6u7aEb77Lwgf3KO7Z1u0t00qbBIkkUKBc9JZ2b8VGvap5sa4I9RxWizGE/Nn54NVZmiU3JMceNi/jVFcm+vYvLYEXAQTf76wcRVmGsJXdAbDVm63puHhAOYYLGOqTtrCjDOm1W478fm4OJdp0jIyOeLs/wiHbxtnqj0scDj3lHANcc3z66Sfxgx/8ZfzT//Sfxj/7Z38WP/nxT+wCiBVlHArNVnJcCuDChrpWJRSjqAc2FpAUcUWGwiVvgcc9AG45xsfH7FqH58DMPvcFM9wOXb9xI+bm5+2SArhRf+qKex5W0OEOAXdhbHWnDIwF9A9lqXArx9ldgeIaVwnUR0A0HJEYcz8TlFTCIMYBvVI60uqn65/6TX2e05NPOzgr8tQf/Ug/gUs812eKycXKldAIjlEkVdEF1wX5e67k7FVnKKUkbCX8TOWRPn2f8I5v+P5MuEN0PfXcAqAEYSXmC6VHyEWHc25FHzkhVCel4Ou2cJd/ZaE3lZcU4RhKKId3wJp+SL6xRRdWYPZeuUfA/YvroED/4KKAszXAU+Bg5aHyTtdESwiwuHcaH5MwKZwYGEh43zy5jE19iwsK3FuwghaaAk/AB3AZdwy48VClfdhudpWBkhslK8Gu1nSF/liRPiIaWVhcjDHRBO+go21w6vDAdAY8M1zpG2DGNfmsvnDZuICAhlhtDf3iz395+aXd1qDEtH/vNs8w/JSGb4FVTd+D59ABsKA9uBWiDpxdRNl8Rx9QLsqAZBDDGJfctQwPjwTuMXjG9/AE6NbnTOh70sOT4GPOS5FgnAM2ahN54Mrq5s0bPvOAs0TYpYQLHJRFViQprXGijWPOV3WwIrVSSkoI2qm8jQeqE3TOlTbeunU7bt64KXqei6HhIbeXQ5QP224uoDN4rOk395fqDIyBk9soeNL34AD1wdUIrv7eeeedeOutezE/N29XN+yiAh/fdBvCPXBw0LfCahu4qC8uMzY3N4wz8FX6OwfoEPyGVjASwufgn5zvABx4Tt1x2YGbIhRXJ7THeSQaMh6pf+gP6s13pic9Nz3oHjdF4DGuseCdpCNArz4zYm/fafkmuQJJ+WC0KZXoW84e6hPdTDgfruQBTmS3Q/i05954JfjTNvKDXu/cvev89lUObl6oN3VM/Q6PSnzK+Yn2YEZ5bATG5POSMcG42et0wJ0+ol+hV+gfGKHQ57wc2oNbGOBLeXxDTHBK5RvuiuALIcMvR57r4nv4YU6j/3zNfIzfjIGUBXw5AJ++5JBfdkzgcpGdh7nNqc/SmEykTjzL/ZldLlKmy2sH3meXTxlmNoapfrQjzyGAUXLHwhXlXo8VafQdbuI4/8BtV30yLcErqQt9SYRuqFeKqW70LzyA82agE1yXwdvgo4k3V9McYHbGeIzboOyKi3plmHNPmdC1+0dtho/jf///w95bAFh+HHf+NfjewBtm2lnmFctCM8tMcWIKw939L5fL5XKhi4MXcMjJJXHQcXIBx44TcwwyybItyYKVlnGYmfn//VT/eubtaFZaO7IcO9uzve+9HzRUV1V3QVdTr49TAh/uBbpFkU/fUC8CiwAX1hbhXAPxB3iZrqPI9XWCPnnP6VVjQDtoZzCGxTHO1W+1X3CATpzPK9Eeznii33FcaA+JNoPX9CHAO/SJ6zzHugE+SQgs4EV/qAs4hT6EcYGmyMypkQ9yD/rHY58yA74s+7wdcDXXjTV8YkRlfeNnKKj91A0tMDYhTN7GmSiUC5+INBDby3Xa5HBK2kZbA47Bbwt8DBlPwgu2t7c73TEG0Oq8MvXyMG11p41kPRTPbwD2lMuIRZxnTUqKuEv/yMzVlOc0QVZfgb8q8HvAiv4wlmTozcNCKVMXcOEd6H+D3kPbAizDfOsd2JxoYECrLVN2OTHH5N/9X9Z19S18hkxfySTaQRuhNcIJMn8TypMzv6BT1qWUBi4x358/f94ee+yYnTx50vqEW7xPiDzGA3oDdymZdQYhJzs7O31NwzwIjDjsnbmRBIyAJe2D/zL3QcusC8BZeC31dXZ0uuE6OkH4Gif5zpgxpuAN63TqIDv8Nf60byOLhpLMb/gJjjdkfjt4kv8cRipjvU6+c1MwjXTon0kG1jxLW2gT3+HLoZ4EdzQclMOz8JMYEoywuxE/uA89eD+03qIseKjzNuEbOay/w5o+OCFg3At8F1yE3xOGkGfXaSvJXt56DmvU9d/JGtj7Gf75NWiPHTulkmcIaRsTeF5TwzllgZ83izZZm8DzWBPGsoBP6Oei5dlzf+Dtyfvf8PT2ZzYn30KCHD50etweGpgLFzYlzgm5tr7I9lcXWXkqz4ZnhRiRhpRvaiqxF24vs8N1RbajImV1xfk2sSgCwtVsU8LDhueJab+vpsie7WVLgNZihjQroY13y9P5fp+MB8jY/Ead2Ym1Acq/V+6psLccrrY3Hqyy21tLra2s0KZU1ujcxoJuq4RVrClTaM9rz9i+6rS1q6zR+RVv50/cUm//45YG+06VSfnFBTl2dHBrGBEm4CW7KvzZ77u2xp6jfl2nfuGpPZQFrydLJQW5gkmpvW5fpX33NTX23Udq7LsOVfkYNJQU2MTCsk0usPjYOlVoQXhbS8Zev6/C3qZ3v0dlvPFAldpTZrV6f2Zp1cbQMjxBYkxrNIYv3VlubxZMgesz2zK2pyqtMV21wZknfp9UlJ9rL9tV7jDdW53SpLimMdwYC+B1l+4/U+3aU5WybeWaNPQO45WsHa4o0dbDtWkf81uaS9T3Um8rHvP7atJe/4HaYuXwPV4jjQqntqqKsadNr9tfZW9V3/l8hnCWA6t5Z2qRCe/yifdbhX/gAHWBi7zHGR4kvJquEa380PV1dqvavENwrdK4QVdsSc9OPPv89jK7tqHItqmcxtICZ6DTasPXACZP9SX59qIdZfa2a6qFp9XCswD7GdHbuMbmyeBeK5y4Xnzg+oYS79f2iiDkQy+bE3gI/t/YWOJ1ZFL51kuIlCQx1vCUl+0WjmhMtovuqoryvSy8Iq8kMfb7xR9eu7fC3nSoWvCsdfp7jWhnV6WERuEcuHolxTWLB7xGNEM53yP4vFmfrz9QbfvUdmBDjjQM7r5iT6Ud0hjG9OWeGbu3WwIqW4rVsAO1RfZCwfoG4SEHm1cX5TkvgP6uJDGN1Wm87hBeQ4fQ8KvUT3D7psZix6khQnNcpjzayLuMwQHB6DZ9v1E8NyYUZCdH5kSbCV0oc+1QXbHzY+D6zDZoqtTDn5DwBuyYWLJGwSry5gLVA+/Opu2r6Wq6mr510/eUnQ/MVYk1b/hk4a+sWScYQHSDf1x3YSUKAuIta7wUhAVcKeErCLyEISHkjCuf8otttSCdhKVhEV7gHqkh5E0Q2uE3c3qew2rhcnj/o9RHMNEKX4KBhKOFRRsZGLKJ8VEjrFS5FtmZ4rQV421flGOVZWzTr7La6kqrqixzb7RCFAxqG2XC0t1zjkW5Mh6WWmLZwMi4nTp7wS50dNnZCx12RgLX8ROn9LvDplGsaE0KHEaHx92Da3JaeWrGFrU+KpSQQSxvDBt4bJWWhfi/KMZxvSKEiytQJOwgBATlbqHKDII4297raomh3e4K8RS7KvSMpn1XWK7H1dd/KK7wPkMh74oyYC+48AAKJBSbYyOjfuZLsdqFoML1uZlZYxcBHpTw8ExJ2gURP1hYgi/CEueF4JnKaAInYEYVDCsKCGKHo9BAMYtyolICbBE7hQqCEggPb55ZVOawRc7VoB680RhT93wTTiDkIdiVlJZYaXmp+mFqy6pNTC/6QdwoMsANEuFZavRMdVW5xpZzsSRgqr+shvC8Bf54zKJcYjxRFHHuAecAoNAizA4KHJQqwIGZDQ9wBPnRkWF/p7ioxKoSBY8L1SobXMYDF499wgDRfj+AWW1H2Y/Hrh8iujBvJfmCp+DAQe9pvB7VOgT1/Nx8K6FsYrFrjNfyijxU0+lzF+3oiXM2rnaymyhdmOMCJoIv5SMk46lc31Bve/futQMH9ltzY62PxdDwmN37pS/Zo48+6meQ4D1MWxFM9+3fZ9ded63t3bPHFRC0+eijj9kjDz9sx48fd3jGnQ4kF8BVVwXK9V277LZbb/Xzexg3YoUfP3Fc751wWKGcduFe8ABnEWxdIaj3gdueXTvtyOFDft4PY4tR4qjaiILkYsfFoLhQ3TyLckVFwTLEO9b8eZQsB5Izgxi3CdXJ4ewc/sr7eJrmEVZGdIhyDoGefoBPGJK2b99hN910ozXUN7oQj7KFuh955BFXRKNcYCcVbQeh4SWeQFyNN2UVl5Sq/fvsumuvsyOHjlilykWBhsLnMZVz9sxpGxjsF81gOCDkF3Qh/rTCWT8L3kd2uGCgqqmt8x1fuaJVQmfk5qq9Ygb5+cLhgnoxhWJbmS+01Xm1Z1l8wMAdckZrOT2TJ7piJ5p4xKrkCN7F059QIvnil8u6hpe8MMcIrYFXL97ceblBgekxv/H+JhyN6h8eGXMv4I6LHfRWtEfYjWqrUlurqmusta3NaWFgcMgeOvqonT592nqFXxjVgBd0AW9DeQ0vK9Yasa6q0o5cc601t7RZUUlGtCDePDpunarn+LHj1tvbZ7Pz8HjRHcpvtRt8cSWQxhBcdEONvrsCXdc5CHrnzh12w0032Lb2VvHWlPMN8KGnp9cefuSoaGDI5uYC3utVlQc+BGUueAl/5XD6AwcP2DXXXCOcaHDFG/TCQcLEye/vH7CxsQlvC12kfzXiE/v27rEbbrjeVjXu4aDfEK4P3AdZVkWEa8IjdcphwyoYnMZDl1Am7AjkPJi+7j6HF2H/0imMUvDbZetVvadPn1E7eoXPnFVT7grZ7t5+1bXktLcg+YxwUSgjMWjTP5RdrszSsyjZsxVUMGtoAowOOSg9USZGowjzTvgN7wyJZ2IOdBDm8OgYgVIsjlH0woa2Lqmb5HWEeoCVn/ngNE7D+Je0ZSWMMVjr5VOOv849FInLHs6qVvxypyu3t7nRFYMCdOuGA8HBQzJqXYCjBUYKDLjsACK5GlDl8nzY3YaSUvWq7TmUIfh5qL4cjGmcBYGjQbmPAzvf6BTzrZopnEpZWYXWEaIPDKeFej4vj3mb+bnQdwcyxnl4ZGtepgkhPA6GjjCXMGc4/HVzUbQQ5v98PzeBudzXNJpP4PuuiBdfAXbAOxhci1yR6OXpGs+xvhIntupaQoGFM8qgDwwNzIXUB3zZOYKiGcMPO2Ew5oTzJGadVzG+XCex+2Z6ZtrLhx8Tso11QklGPEn8GANJdEhBob+ssWJMaRPzGw4fzBHMOZTB7rpg7NIcrXpBBWgTgw5Kav30cRJm+C5gxg/8YGZy3NAYxzPABEj11t/wNuP0kS/+4/izjobhPonrQXkseinECCF8UR1u6FebSeAvuAi+QiP8hm86tuo3YweUAzoBJww3ieEEvPJ+YhATxokP8wxNhfZo05oWPWv6XGWXs+pk15Mrr5UpCxphbTfGWQ5kzqBh/AgPqnu0Q932dvGd//l+Cd0pZdMwf0BqqxTKeXza/Dy8mg5kXwey8XX6Ap6ypouGrI3zJYJiXRDzdeC41ptTWiuGcwYpNzH0al0E7kNfrJGgfdaM8HQ3Eql84MqayI1Iqhycg95ZqzIns6ZmB2HgMfDwYLgoFu6yiw48YjTcaLUcDJjwFw/LKMCCW+wEYgyXdR9c8DlI5RAykGc9s7tInWXtwI5ndVH9EH3qt/NEcFMVM1axXP9OYyhP5SJ50Fb6yXdugaOUwXPO/7jv/YFXqE2ipcATQxmhn4yv3leFYQd2Ms87TsL/At76DicVTD2EQARe4cwg4RawVR3srOF9dnk4nPQcuEfmeQaYMqAz1ly0ld1y0L3zeIdNwDk6wXqVNX9ashi7RYo0j2ckH7C+wEGtQmsFnDWgS55nvoiH2EOXnHUFj4S3IWPk2C/dB949LWntZ29KvoXEovQHP3zB/uKRkeTKpemet+2zZzSXuuK3Y3ze7nzPKeubXrI37K+0H7mh1m5q1kJAg5CdLuq5d6u8P394yEPzxM5hAPjrV+2wV++tTK48efo/X+yzt3+u2zbrpVsyBfa919TYD1xfay1lgbFnJ4wq/3JqzH7ry1rQDm1t2EBR+9JdZfa+1+323xgzfvYzXepPrr3zxdv8GonJlbJe9/5zyZWNhCHg157bYvtrId7kYla6r2fafv5zPfbZTgmEbDncIvHac9oz9rN3NNptrWWPg2dM58fm7cc/2WX/fHo8uRISY8P7P/GMejemoATYKj06OGe/ck+P/cPxseTKpQklNQrnn7it0XZXBUNCdmKL7+cuTtov39NrX+yeSa5emmh5Q2m+9f636/w3Y/93jw7bm/7lghvY/rva+L3X1lizxmxzL7/YNWW/d9+AfeTsxJMe/o1h5MdvabBX7q1yhfzXkhiPX7u3z5XW2QlF8X++sc4V7dXFwVsrOw3MLNlfHx22d94/YF2TGwr/7JQpzHPa+LOXb/ff/VOL9vbP99hfPzbqRqGfuLXBDYTZSehlp0dm7Yc/1mn3CE8O16Vd0Y+BrKX8UjgtLq/YezV+7/jKgB0TXoObT5RKC3NVTrX915vqbUclsQzDdBETOPnpCxP2q6KzL2tMLwd1DHf/+44me872cv89KFj8xpf6RV/9/js73dBYYr/wzEa7a3eg809dmLTv/uAFr+vV6tcPaPxvFk/JTvChc6Pz9ocPDNq7BeOJhcvTSqXG+2fVlv9yU60vvi6XfukLPfbr9/Zf1jCxs6LQDcavVJsYt63S0MyivfWDF+3j5yb8Nzzsz1623Y2xMXE2yzu/0m/7a9L2n4Q/d7ZmrCzN7LmROiYW7W9EB391dMTOqJ+XS3e0lNjvvLDNDc6py9AxCSPZR8+M2a9rDB7sn02uhlQtOv7Yd+5+HJ49UfqeD11wfnpLS6kb5q4k/czdXXZ8eP5x/Ohqupqupm/N9PnmTybfxGu1MCaH72TxUX2BOyD0xRuIsi6O8T2X0A8IwxIqc9M2MTVrXZ2dduZchyvm8FaaK6q11bJ6V3jU1Ddr8Vznioi13ELLS4dDWAnhMjk/5wpNBOeG5ho3PKC0Ly1GIZrjC/2ei93uzY1QX1NRq4V+yr3AinLnraykwGpqqq1aC/KyUgnjHoZDWdIqffCs/xA4XKCfm7WRsUnr6Oy2YydPuJIAZcOQhFaUaRwoWVRa4rs8UBBRN4oOBMLidKlV19S6tyIxmzFKoHzLycGLTbBSHZNTozY+OerKLsLEYJzBEJFfUKJn9ClBpalJvP/wzfbs5zzbDhzcZ6VaJyEkTU5M2IVz573PCE4Ls9Me5gdF39T4qE0Te9yNCQuueGhta3WhE49gPNX37Ntn7dt3uCAbDiSedCVAbU2lNTfV2SjhNBBi1V+UHBgSMmqbZFMXfjYEOHNHmYnJsBtheGTEPetbWlol9OBVG+a9UcFxXBmhGIVpWSVGjSIvb3p63gbVdhTnKFGI716hdlQ3VHv5U5pzu/unPYSOe6/PTPm6pVQC166matvWVGuN9dVGZGjOHUDRNLuSa9PzGF6m3LsepQre5R2dHcYhkhysz9hwsCVKEuY4wl6Mqb+0pberyz1rUchta27xMUXApEHgyQrP6p0JVx7N2ezCkhv9GMvRYfVF5SzMz1uNcK66NO2eq6Ua+/yluWBEyi0QPmbcczK/uErtTdt9991nn/ni/faxz33VcY2Y5yWFQeBWxa4gADfBt8NHDtvtt91mt99+m7WJFghLcepsp/393/+dfelLX7K+/n7hxrwLyNUSRF/04hfZC1/0Qjt86JALouwa+eAHP2h3f/rTdt9X7vNdR/SR5EpF4SNC+J49e+yWW26xV7/61e7hR/rivffap/Xe5z//efcqxnsUHET5TNmOU4I744Ax5vnPeqY9/9nPsoOHDkpYX3Pa+ehHP2r333+fnTl9xvGcunmXOnmGhAIAuF13zbV255132nXXXyfZJs8NNEcfPWr3fOEeO3v2rCuQUsK1XPEIDCzFaTynNT66vnPnbrv5ppvtrrvussaGRhe0T548Zfd+8R777Gc/4wd8+w4WrfeCoigoBPhKRjFB+2okyD/3eS+w226/3a677lp3phsaHLBTp07Zpz/xr/bwQw9Zb0+P0ybyF8pL+o8RGPgE42i5G7Xad+60ppY2h5crCvNxLkKdQHzzelcGLXAO0eqixh7FS54+UcoEZQk8hPbiQb5KSD696cooZcYhKM/xfkbRGYxrwBQFVJoznopzPKQFz6+qfRiLjj36qD364IM+Xo3iw9tEv+0ab4xSt956m5eJQerDH/uYPfjww6KjTj9nRoU63NLCSYxcGA3qRdcHd7bbK17+ctu1d59VVNe4YuXshYt2/8NH7TN3323nL3bYnGiGd1EqY9gN3rkrIq5VD5vHjsO1pRVbET6qi9be2mp33nG7vVzl1jfVqO41N1BxwO/Ro0ftYx/9mBtAUayAT0vi++AxhlpwC0UNnxgLX/iCF9itt93qcwv4BAweU/8o56LaNiReAw7Bf3jniMbt1ptvtjtU/0hvj82Ivl1BZRoPLcvhnauSrdY0p5CCsQRFO7RfIf4Z5IMxzXmdFzpcMV1SrPW4+BSGPPgtxvez586JNketqW2HxkjykuB7/NR5QOJt7ekftuHRcecvGAJwIuD8idLSjPqpeQhllWBKdoWkxt1DG3kKdOX4oK/hMyv7X5gHVcDGp9MCnxtlc5Mn+BrOGgmGIv1TDko7V5IBo/id6/rbUHLjJe21+DMkeB24TEZZx9yN4p05s6q60nbt2mW7d+10D3X4M33iXTfOqCjqgE+GQ4rF/5yvKOszKO1zrShV6ApVcJJ3CYkEbqRLRH/QrOb+lGiSscOIBQ/lWXjd2OiYz7ncgyewK445dUpzKOEKmZ/mUGQnbULxjXIQA6FqUj2JIlCAIxRO6H34Tt3QAYeKuwOF3gCXZ+fmfB5jxx99Aob0Cbxm3Gk/PIvdh5Oi03mtnXCowLiNwYEdIOy284PeoSXVl9KaAIN3W1ubrzuGhobcyDilZ9itg8KSHWkoxdltw7wd+XGeeJNWIY6PFcxrwj9X2KoNqyrf5wP9JjAYcywy+chAvw2LpmZUjofZ0XjQ95kpydGCFeNUpHmDsfNdI+KjCxp3NzawzBSuuCGiSPDTmMA38THF8RHFbjQMMZ7wPdZv8CI3KmgNRGKNiNIXIyK4Oz+7Itj024ULF6yjoyOMnfoKfoON4G7c7cI4xl2ujpviw254U33Md6xFwWfgSxkYozg/yZYCHYLnhKB0+oE38Fvv0t6CorRlyjBKV7kBnecx7rHGm9a6ivUC+MduRacTZZbb/h1sEF5TJmvQbHqC5/sn2XsUaHar5DSdfFKG/yXtpQ7+9+/Jc5TJ/Ea5XKfNjAkOT+BkXT3nWrATpsjbF51nprTOxBAH/wKmdaIh1hUNWsdVVZUH5yHNaxgTHBcmgcGkG/C4FkJkFTusWJf6GDPHJrBh6YDBk50dZNbVjBt0X15aEQxZjIeYNmPJ/LAMc1UPfQ7VfWiG79Ak8zeQC7yPdVjAMb3qffe1o/MYaBreM+vwiNnHABgBNP9/Y0cIOZRFxrgBjmKAjmsR2LdX5L/hjW6ATPhWTLzj9VEPn8oYbRgTEg5pJH5z3WUx/Qan4GXAEHoBd2lHml006g88GrqGhuB9jB2OAarcy+EMKfrO+oTQc7TJebze4ZNEXdA6hmwcdeCbHppQ45wuLnHeWaDfzFtuKFYbOCOJeqGvCCvahWGMdlyqsfx3nLZVpN0g8ME37HIF8B1tWyvz2/Xc25/V7Ir21q8jvEtMxOIcmcOzPrmQJLyyf/r2Rnv7s1u2NI6QOGT4TYeq7J0vbLX91Y9X9m+Vigty3Xjz9mc2JVeeOH3XwSr7wBt228G6rY0jJBTBf/fqHb5LJZ2/9VA/V/d+9wWt9pz28ssaR0hpEHOLil62u8J+9dnN9oKdFZc1jpCo/nJKV3aNoLj+w5dokbyFcYSEQelFuyrsLzX27Na4kkRr79pd7ruMHvz+A/Zzz2z2Mduql7e3ZhxWL9pRfllYkVDAv/uVO+1t19R+zcaRy6Xr6ovsVwTD/3JT/ZbGERK7SLj/jue1WmPppQrwy6Vyte+tR2rsN5/XYu997a4tldYM6b6aYvvsW/bZyI9fYw/9wCH7uTubRTuPhxPj+2aV9yHRIDtVtoJjTCgBfu05LfZLz2613dXEQ388TIEzhozfe9E2e77gfjk8/rckdnn915vq7N0vb7c/vav9ccYREgLoHrXxl9TeX1W+XCoSjYJ/P3ZLwxMaR0jgq4rdMrEr6H2v22Xfebj6ssYREhPDk4GkvazAfkd85m9fs8thudk4QtomGMCzfv7ORt+xcrkE7nGg+hMZR0gYvl57oMre9dJtwoOt8fVrSefHFnyx8bWkrqlFO/0Exp6r6Wq6mr61Ulj0wgjCZ1yYs+iP7GEzmwiL+7DoD79RNAbFCIKEC5Pi1QhYeCuioMTLmgU4imEW6mERv+ahIThYm3oxpiC4sGhGgOST3yyuqQtBCK+y+voGCf+7bPuOHe59Xl1T7YIaZSI0oZCamZ236VnqDQII7FXrfc2JeAAuW3//sD30yDF74IEH7aGHH7KTp066YheFnIcwmp7yegk7hAKedgSFTxCkaAfCH0qIffv22fbt24MhRfcR4Fn8uzAgISUKACEFQYO+IbggSA668qLHBgeHXEgo0ZxQobUAxge8nxHsUfDU1tW6Zy2fHpIIz1cMUIIhityjRx+xEydP+GGtqkTCJgrWIAC5MUXt4DpnbHDdPezULsaKnT2sFjbPfYySwx6BVEIqQrp7a0v4Bd7xeQRFFAJc8XA8EkJ5FiWEe4jqk3vA0ZVKjKu/Zyo77p4IgqYrLoRU4BLxpPG8XG+b6kA4ozzgSB0uQOqWwx0hUPWF8FzBu3F9TaDnfXeTK5iDF3oUAKNQSRujEOqv0P5k/KiPT4RqhE8S/aCMmHiP9rGzBhyBFrgPnFFCo7BHCKQeQpbQOIcv46GsKvR8oXvecZ4ISirgxbsoit1ANj0dyi4q9nMy8JhvbGxwfESZw0G9hK04f+FCwCmNHe1yBYfKijCmPygiUKI16P1MWVBIouRyhZ3q5Bn6yHj6mCVrSmgXZRRKEpSZZIRjlJ0Y4wjFgTc9fSPxCczpL/hGuXyiBCXcFDjN+8AaJTihMwaHBh3/EeRJ1En9EV7gEgon2g+cKI92Q8d9ff2usOFZF/D1LIn3UH6FFMaZ8cmUZlyRw84dyiE0D7AGjrQDZRae/dAnCgC8yqurMCyy+wjFS6HzCeBZlilz3KWPrgRQfZQJ3TheKYNvjDN9DmH5Sv0792k3Bq4hjR3hRFBywCcwHmPcA39Q0mFkht9BN6Evua5sHSAU1dh42JGl35THWKI0JtFfeANK/whPnqG/GN6oi+s8F8fKk9rGV7yzy9RX4AAeYShkbDl3ZlD8E14DP8BAFELRBFoKynEU50HhQ5sp32OiC4YYbwjHgVGT+9AqdEZf6Dt9YPwCLKE7xjXQLko/xhgeDM9mXoAW4LHgBPCkDGAHT6Z66uA9eNm+fXutVXjIDjb6EpVJKNN5Pux8gv6DITPOAdRBBp4YDQnfxTxGXyrKKxyvaPPIyLCHgqEvGLKZw+hHv2DO3EiCf1I3Y8Y13qONjIMr9dRnh5vGICpHfUCgDH2Gn+HTUwBx6Cswor+6xJwcFWcYGjC+Uie/va8ry/4c7XMcTRHyKfAbQrp4GC7hN3hPm3gujkFsH7BD+eefgh2Z/kDfwBYFM04O1AuOcw+YMZe2tW1zRT34jTIRODtv0DPgJvgFnCgLPAX+7IIETuAAc6KHNFJb2d0An3WludrmYyga9nFdCEpDyqJM8BcYwKvX+RxzEnOeyqXP1AUdk2JfaDt47gZRffKbsoExsKZOf1+wBNccr9R/6ox9IXnbBDPGD1qJ/Ynv8Z2+RHigmKSdXIc388l1lNDwJWDAcEBHwG10dMTXEqzBqMvXahFWrjjGSBDGijbSLugF4woGGBwtWINBrzF0H2si+hzmOnY5hfA+buzQd1dYq9y4O4Fn4RuMEbTKmKNYJUHfrBEx9AAE+oQRlT4GXAxzNXjnNKf3aDdwILE+AebgMDDEEYN5CScADMEYc+irr0s1brSJcsn019dDwn0SeOfrPdYw+g3O8A4ZL3pwyY2Aehfc51ngT+YaiTLBEWjM13ni3RhIWath+MeRiPUmcyV4x/OUS3/XaUmJz0C5SmpMoPFLszfSbz/+XsyX3M96zlNSvC6ED/1RfaQZ5hnwIYRQHPKdcDgEES6QVzASw3Mx3AFzQqmxDmMt/eijR7XOfsAeeugh350ILyYxZ7ckoZfqtYZhHIETxvkLKpt5HN4NPJhXcbBincPuR4x20ASwdpgL/uwOhp6QHYKxZsrXInznOuMAbjAmwBpccj6m91lv0k/nU7rHfZLvoND98FyydvLnAr6EXXPhnQ1YOuAC7LKe55PMbYewaJ22+E4WleN16gXeo18Bz6EzeHDCe2ir4MGzkXexvg854L7jaILLzFuxLwFWAWbgF7wt8rC4lgjt4Vq4TnngJjB03rgkXqd3I+8oFd9l7RJyxj89HKg+4b3Aj/7xLrwevh/aFuriN/IL4878jNNL4LzfIukPX9puhJNC+fhkiTBPhGyJHsmCv50cnvOdAuRzowJQlhf/1MKyHR+aXb//yXMTdmrkUgUcuxwIffQ919au0zCGlLsvTNjbP9djv/3lPjs7miz8NPB3bCuzdzy/xWqKnljhSMI7/MXqW9VlFOTZifA5KCezDRZ4hv/6vb32Pz7ZaV/qnloPF1RRVGB/9coddqQu7Yrg7FQoMBIeCAU2iTfYKfJQ/4w92Ddtjw3O2tjcxi6czYmQZi/ZWWbXqT0k6uycmPd3ycBzZHbr3Q4xYRi6S/3+qdsbXCFMmhPiP9A7bb96T6/DlbJItH5nVZH3HaXvlaTydIH965v22o5KLfiTa5dLLJZ/8rZ6ayjdegwYo5+6vdEO1IRJ9Jjg8/r3n7X233/Etr3zYc97/u9Re9dXJcQsBMFnXn0BphEm/TOCZxZAUeB//3W19oo9Ic4haXSOHUij7iX/Jw8OWs9kwCkMCi/bU+lK/CcyZsXEOTu3tWbsP91Yn1x54gSsriRhPHnjgUrLpC6P1z96c529Zv/GDht2m3xZeMnOil/4fI/DLoKBcFg/fku93dxUklx56tKeqrT9z9saHW5PljBWvFzPETJtc4LW7mwttVdk7UAbF23EcSV3TSxcllZi2l2Zsr98ebtd01DyOHocnF50mrsgfMnmTU+UXrWvyncysUPqiRIT3Z1tZfbqfRt4tjlBvxyUnp0YN3ayQNfsSGIXEYm2ExYL41Z2Yis5u8XgofcqnxWfzU6Ed+F65LNkDB2PDMysXz89osVDUg+Jd+BJ2e+cHJ638+NBMXQ1XU1X07d+gh2us0T/sv4jyfHbxt+6UlrPR2WXexYpIxIELz6eRACQsLo8bzmLs7Y8M25L0xO2PDdj+Vq45+l59yBdRDjQ+i1VbPmFhKYq1MJ5RSVJ+CSchf6oBw/Eproa29ZUZy31VVZWmGP5K5rT5idU1qLlrCzZ3BSKwUmblTCPUAtn5Txy7CQTcyvWN7ZgF/vH7HTngB2/0Gs9I1r4W6FV1rdYVUOrlVbWif+qFzkoWkollDVabU2dBIGM5UoYJxeWlFp5Ta3VNjVbYxsHOrdaRXWtH87KLlV2G8BLCTW6puU+h6wSDqOyQm0uq3BBAi85DlhUz1xRNDYybgN9A9bbN2hDw1M2q2VwpqzKCgUTwq8MD4/Z1OS0YJ/nSrfa6hoJlfXWqFxZXo7m12YlEE4QYmt8TFlwINyU8uyE4D47Y7mCD6G68MZE8CHjFcoKEIVMGG1BzBdLYU7So/6fe3xJ0GHcfYs+wqnwwJM/HowbrixIhFbQKQqS4AbvouRA6YF3GktpoYHKxStUX7yM0Araw3MouXgnETX9j+eCt6egq7qok7tBGR3GnOvgjO8KAT91DQUknorsBEEADEIohhzd92L1H9XzjhKzu7dnTf9zj8aqjjXgoO+sB3Fs4FBk97D2uqkLoTplBRr3fI3xiq6huObgc4wb7Pyg7yh4A+0kArTqQ6lE+LKmxkarr62yTAmK9lybmpk3DgtHYYXSGNigiELJhEIChWtlRbmltZ7CExmveXY8oCRAQeXerKoDRYL3UwkBF0934oKXlnLobuLVqTYiECNw8yywpC4++c0zfKIoZzdCo96vbaj3XQZ4Vk+hoEAhsaTn4A/ggt5FTMebWeQlOpGgrXZl1Oam1larxMChsVgUXMclLPcNDKjPM14eB1OjzHLjnAT8EJZhSe0vDu1vavLwRPQKRQgKnDHRAIasoAQLSgUV5fgMzGPiHRQgKPgqyyqtuLDEVpZWbVq0hoGC2OZ4bsfwNZnyjLW0NtruPTvt0OGDds11R+zgoQO2b/9+27ULJVyzVVRUaxxKQi4oFZ6UCpcE3+Viy5ktt/yFaitYrFWusMXxAhvvW7Khrmkb65uxqaFFm9Uaa2lW3G+lUO8WqU0ZyxQxtoTfKrH8nCLlEsnZGeFfuRUVVltxuk73qtTPjPAtZRMzyzY6Oa/PRctPl1lVXbM1t+3Qp2CVqbRc4WWeeJkYrA2KZ1zs7LLzFy+6QQ3DFniC4igqj+AO+YJhkd6pVP+qaxotlVIbxK/JS0trxkG+3d19NiNchcc4MYl2ADKw9/HTWLjBS5dX1kRPOYyvyi1OW0VlxsoqSjUPBHyFh4rM3XN/cGjEy3T6YvxULkpM+Ew43DYYSGK8c8aBegnRhWKGEIMeygacEv2i+IR/wIebmxqstaVZtFTsu88wyhE6DX7C2pp24ME8r3mKvEiIM/HhPMEwrXkBWp8Tj+aA+9XVXGuob7bq6jorKS3z59LFnB9TqfalrCSjeUBzBaGZCN84MjLm35k52UHHTgW86jkwFz7ku29EJxgiwGHShuFBWZ2EnsQiAqj1Dt7r/IbJuEFftOf8UHD3z+S3z+EMhGDtBm74J5m5yxVlS8F7n3k0GUPgDOziriD4Z4jrzxkLRVYknhe8uIPSciNMV+DHjJTPJRiZxR+oB76Ewa22ptqqEq902qgaAYHTK/wGnj2/EEI5AS94K7sVyakiyY9qD/N2juDp+F1YJCEyZcsaA5z9F4Wji6Jt8szsgk1Oz9rE5Ix4xZSNjk3558yc5kXdX9Lzk1NzGpNxGx6ZtAl9n1Mhvm8iR/ipepYEeEI9ruUIBulStaPMeSr9RNFKv8B5eCf8BV6NUp9+wUMxXPAJYMM5VkEJy9wHvHx8ABiIrESZbkgsL1vnx4xpugiDQwgBxVyJwSGcT7JmnOWEQQQawFgDzkDPPibKAQcYVc2pGmt2lDI/LqC8FA3Miu9Nau3AzpWZ+Tnf9UGYuQLNU/B7dlLBy6EPokL4oerqA2dbcSh3hfh6kdZLsAPK5bw5IabWDsF5t6ykyCrEU8szwpv8XLVhwWa0fpuaGLP52WnRwZLWG6qP9ST8ArjyKRpAd5USr3CDHcpjwUYNcN7hoU1Xlz1Ua219nbW1b7OWtlY/BwVDTjS6o8CNmWvAD/gH5bVwVNlhxn2eg6YEq7i2IAwTcBaKafwwUGH0RpnNribKEzzU11WVQ3/GRzmfaUj9G7U5/V5aTA6NV31+wjs5UDUjoizAhQG6NEGP/KmvMXPNs39s/Pnvzc8kz2Wn+LzvavAUKnUewR29Dw5Csyjk2QnX09vr4RjZbb0g3ghNVmu9vK19h+bJdq1hK7WWDevXzs5eO3P6vJ08ccY/e3sGtBbigP1SrWUbtNZusjq9S2hUnDqGh7QWHhz0w9jHRoYdL9gthGxRJBiXlqQ9jGtJEWtKjYcJjqvwTta1moMkd6wskef0fU5lAusFPSNZYW1J40K4Ka3D8jFgKucJp3JF4bkYXlkXa57Qs7aquX+FMuZVhsoWjq5o3JYWRFOeJdvoc1l1cV//Oa4i/+RpfsMpi7qEmes5h1Xhmp6Lz/Jd10FL3z2qhuEY5Fl4HWUqcEmdUFu0BsIoMs+cA10rq25CirHLdU2/wSnMe16/5gN26BCei++affUOvD3kNdXPNd/9rrym9sLt/I/61DYqz0+Lv4hWSyvLrLy6UnKQZJrqCiupKLN0WbFkI/EhPQMGuSFePIVPMsYa5lSuzWIU0dqU8Kmcqzc0POxGWOgtzHLfQgmF898+Omy3v/uElf/GV63o/zzgufX3Hrb3HhtZD2mDwvDGxmKrLg7eOoRo+unP9Ngdf3XS829+ecC6JzcUbCeGQwipeP+17z9nHz5zafiW21tKPB5/3GFwdGDGQ4Q9//+dtl/4Qq/9lMr/ybu7VG5iJBESYHx4wY4QGuhKEqGAPnR6zI0d7/hSn/3j8RHrymonOPkbz2uxklToF+mXv9Bj1/zJMftfd/fYb31lwF71j+fsIS1wYwgkwt68dFfF43Y8YJBBUUt/EOa+70Pn7bDKuf7PjtsNf37Cvzf8zsN2/Z8+Zj/72S47tclj+7nby1wBD4NGefq/Pt1l+/7omL9LPviuY9b6zqN2nd5HKX5i6NJwPCTOHHjLoap15XyPyvnfn+uxm//ihP3MZ3vsl+/psx/8aOf6uwKpn93CWSlfS0L5TBta3/mIFf9awJmSX/+qHX7XYz5ezrCVntGcsbaMFoGBH1+SXqs6OWMkjv+vfanfz9AhhFHn5JLnM2ML9vOf77V/PR/CIjGZfkLfX/e+cw6TP3lwaN14RWJ3zyv3asEaOIV9vnPKXvu+Mz6Gv3pvv/34p7rsl7/Yv25wwaB0uK7YQ89daYIm3nN0yK79k8fW6aX6HQ/az3+2O3ni0vRptfeWvzi+DqeM6OynhdfZ4aIwflxu9wPhtL7rUI2fW0LC4PWWfz5nz/mb0xrbXnu74PPfPtFp9/VM+X3SnW0ZO1KnxUJYhT3lifF/l2B/s/rFuNOv0l9/wHHzn05uhH0rE99gV9TmhFH2J25p8O8MH0bR1t8/uo7r5Db9bv7dh+xNHzhnn+uY0sJ2Y5xj+pEbJERv2sWEQW3vHx61pt876jS38/8+arv/71H7AfGWE5uMtFsl4Et73iwYN6n+OMYt4omEZIsJY9z19cUat63Z/sjssn1E+AxevPTvTrmxr/w3H7S633nEtv3+o2rfI3bLu0+u803OaOJMkuw0uSg+8uGLzkOf/den7DdFI9mJM1We+Z5T63yW3D+9ZD/6iS5/nt8/J7qfWNyA3dic8OdfLlzyzv19s5cNG3g1XU1X07dggil6RvHhH/47Xtb6euvk1/0JfdeCWmsZlO0uuIpvu+CqRT4L9RwJLHkSUFbmpmxxljztxoxcf0fCLMK1PnPzJeQWFkkYDQYSzjdBERM9ONlNUFdVbrUVGcto7ZK7LOFgTnP+wpSxzEppAbE0PyNBNOwQcMW3mrcgYWtsas76hqfsQu+onesatI6+ERsYFz9bK9DiXgLdzv3W1LZLi/56Le7xsEI5X2rEIK+qrLLSTJkVFEkAYNu4BP/KujqraWi0mvpGq6iptVLiiuseYtE8yh/moVwJyKm0lVVUWI0Ev3o9W1NdGwwlGUJXhHAca3p2emrGBgeH7cLFLuvqHrLR8TnBkDBcKYcFirTRsQnjrA9iN7uRhBBfjY1uJClX+1KCEQqGybFxG+zrtZ7ODuvv7rJxCeQYSHIYHwkphCXAKLOEAlxjEA1dPp6JIM3IAjvP+u1b/yXYsFYIO0RQeKG00APJM7xLOSheUCaATAEvUGpofBHQeFdCHwIfNeq2BO7gycb7QQEhWUxluJdaGgNJWHeHqkLbXAFFfXoOJSAKDVcA0Q76k638oR3KKHDwoke4RxGI4py2RAWc94EXkkT7VLruqxzu6R1wHKE2Xx1HwYPwiuAa7gVFYq7GB2U/BjOUdYQCIkTZ2MSETc1MOyxVZQLzADvaTTtQbLErgjAshIpLa92AUhblHd6mKLxoO32DJjhsOBhI6ozDyhkXDCQoLdiZhGIMOKLkQTilDlf46H28d/HKxGMfODAGeAljEMBAgiEmKPmC8pmx4V28dIEJXoLU3SAcrKyptrTaDowxsGDcQJGplyxXMMIYgqKW3xg9CLNAaJqKqiprbGm2cn3m6Tmuj0twJszdHMpD6lb7c8EXxyvCnIhfCKYZtd/j7CvjXQlc8HAdHcWYOOW/eZ96HUcc2ijWA0/RiDvswa8Qzk/0pnuETpmlnOFR6+3uNXaTLMOvNM7V1ZW2rX2b7du/145ce9jDgnH2Cwekc4ZJvXhCplS8Iq/IilKlnjFq5KwKvvPq30TKlsbTtjheaHOjOTbWu2B958at68ygdZ0dtP6OEZsYEo7MrVlJYZlliiqsvLTSKjPVVpout8L8EuFlSnTImXAZ4V+5Faeq3UiiEdFYlVpeKiOel2PT86s2qzVdcabKGlrabcdu8bjW7VZRXednKoCbGHR7+vrdOHKho9MVFihtgXVUbjP+IDYUS5z3qkoMJIJ5ulS5xPmU86jRcevt6Rfs8IZOYJ0DBUGfAb+jMhLYwxdQCKJELClNCxcIwVIkHAn0wJyAUQQDCZ7KLsIxbpoXggGGsjTHUJVqQVnPrquW1lbRQz1N9l007CgEn9khwA4RcAcyxyiAMq59W5uH5OPa2CihimbduIYih/AsGEng6XMLix7eiNA/okA1pUB4k1Ez8t04gpEkvyAl2m1WeZoTSsuF0ykPpVUlvl9UjGd/lVUIftDG5CR0MuvvAC/4P3UHXqhiBXvOyaJfzucYByVoMHoGA6eoSiVH1Srgd7ggvCfZjYyUybiKnskYByOvRJkPP/dyBSNC/mCsyfYwXtH6H8MSsHVluPqOAYc2+kHeokNy3HGGoYSM4t95iI8fYxv4JT3iOYwjnMEVDOfwXNPz4hf64ko12iG4cFaZh8xROYTLIYxLoeZlcBkMZWRX1SbWEjnKbshY0ZysQcPwgdOCuqF5YFmwnrdJ+N0kISgxJODhjBIP5Z55uNDBYeHe6EQwkCywJlH7Vaa4hsZAvEzZtFaAFoox1og+HL8BkBJzJCE4S4rZMcG5J5oTdB3eCm/GeQAag+/zDF7XwVgieDHmXorKYpzV98DzReO6x3XgxG4NdyTQO/D6VBrv7rQ/z64mN3YvwrMxyifzr8bMywSmGl9okXFm9+DcguCgOW5JcyoGa4wic1pXwI/dQKKC8qhHbWYEZ+fn3ag9g+OB6oTHpzUmZeUVvn7ifCfIFXhjJIF2mU/R06DoRsmdKaX/OBSvudJ5ekprHc1jy4vz4slBp+OrOZT3ZEZbcKYf7EbxHTXCB+gFPEe3xi4hxgKDEjskmzXPYMxndwPwci/65A/awsASDCTBEQA6ZF0BHgJPjF/gNrRC/dxDMQ21cakwFQwkhJDCWOJZvI31MMpvzgwL55cFJwkU06I2f9cV00mZgXrBcV2LC6zsBBjCf1smv5eVNv9+XAIxlHkKfkLfA/4G/CI7TfIoz/un5hfhyuDAoIduw3ljTOtOwlbhENTQ0Gytbe1WqzUv6+gVzUeT4zPW1zNo585esFMng5Gkv29I/HlBcBL/L6twZ6T62nqnB2gEfBwd0Vq9v9eGBvv9zJb5uWm1b9lhW1yE8ZGdxsJHwblQMoAuC2dYi2Kg2DBGrLnxBGNHyIZTlWGYWFb/MIywO2rN38VYwjWewbCyvIgBBHpNjBDKy6IJ8BMjF8YR1t6rjKlwAiMIuAzuBiMJMNT6Vu3BwMF5KOBEvMYzbjwRgNFLYsgg56s/jh+6zwiFT+GI6uAMO3AolOGj59eDsw5tD9nPa8n6jWGEc06W1F7P6gt4TNmcl8Pu5/xC5h5l/c7T93wMNkWpYBypKNMaQmuSWs1lGEiYt8u1FigpsjzhvxWI/tS/aCBZUF1k1t7wvBjKmJ3uGNb49MgC4i3MJerut07CM/n5/++Ufc+HL/rBxCjj8Hgmd08t2SCHTTOjJAkvEwZ5q4RuzQWYK0x4aHHo8MHasHsA48MDfbN+ZkUshQXeZy5O2e/eN5hcMWssLbTnbS9Lfj1xwlP7uz943l7x3rNu7PiJT3fbd/3zBfuxT3YlT2AcKPCzPmK32KHxBw8MXqIs5IwGFOscvh0TSt+K1KXDjaEhDbUoAYv+6eXHnb+Bt+PDA3P2l4+MOPyzEwd8VySe64wBByZjiMpO/OZ9zh5BqZmdEHDbywvs1taM/waOeI+/5+jIOkwRcvCq/8m7N5T57Fx4+Z6Ky47t5vQPx0bswLuOuWIe5e6cFii0l75yRozWIYHzJslDG2X9jmlnZcqKsywnU1qkbHWwNztAZgCcEoLnW4/U2ot3Pt5IRmixI/USKpOwR5Pzy3ZP55Td07Vxxoqf93B23P78oaHkillLWTiI/UpSr+jiO95/1t72wYv2iMYv0gs7n44NXzqedOV17ztjL/jb0/aVXk2eCZxoAwbEIAiEVCAwbAEiT4Q042D1mDA0PtR/qUL7U6KTfzwx7jsTSBggbmgstfbkAPanKqGQwnjwctHUD3/0ot2vfjHu9Gtmac0GZpbdKJed0DFsTpDJtqRtTPKchQRcNqc+0dDfHhu1D4svbN4FguHo5XvKL9ntwa4zjKunRxcc10n8j1H0/SfH7eJ4MLZeLj0yMGvf+6EL3r//99io1x/HmDOYeiZULgvFJEEzlzNCMeZv+eAF+8V7+uxj5ybd2JfND2gXPC4aXilG889TnqgjLuqvpqvpavqPkVz56xmlRJKTlU4QrAJfiIITQnfY1q0FNgKzvhMuInqb4n2GkE6IDMLvoDSJShHu4zWJFy/CK89SH++ykMZT1ZU2ElDZLh8EVPFOV2RLAEpJqFfTeJ9wBYSLQIFDSBs8ydmyH7ahs7DH6z1Pi+5VGxmZsbNnO+zEiVMe3qCru8vbzDsxLMCOHTu8vShzUAaRXGDOD+EiEI4zmVIJ2+Ue+xvBv6IieLt6WIuSEq+f7wGOubpWqjrwaG72MECEEsDbva62zkMGACMEQfqMwggB88yZsx4zm9ArIZwIhwUHRQqwwwsaTyu2rNMewipRNmEk2ra1udKbGNCnTp30MyA40JvdBAizKNUQQlCCs62d77TV4eXrL422DzlCmOYthwI/w04fDFk8xPoqLsmYqZjqGF8y5bmRI97XNeqN96KyzL36dR8FPH0nxACJsnkOHECRQ3gB4EOiDEdJtY6vJMri97LGmTF1JVJSBx7mpKjgZVekH/YpXKMOlCFk8D0oO4LCjjooH5kz9IeWJgoEOqvvoX2hbYw116Pi0JU2rigkPEiOe+SzG4GMwoprJPcEV78xmKAspJ2MXyO7R+rrXRFGueA54Y8wkBDOiLUF40/bgpGiyWokqJaUpB1+CKGEsYghiWiPw1k4RHnAEa/bRuFik3ATr3uMBlPCkQHRFRlP4vg8yWlY/YMmUaBDZzG8FXQUQioUeX3scvEwUMIxeAgw8jARqpPEM2TeaVA/yeXlZU5vLkBPh/BeABM4u7I+GU/gSwxsDGzgPnUTTkbA8HepF1wnbB918AIjF/APXpLrisRgVFNjlAnTgqGJRP/cU13wJTzH8Miw7ygAP9JFhU7PO3Zs91BAe/bsdbo7cPCg/4a+Cf0BrICbx+JW2eAP/HJifMLHkFBLJ06csGPHj4tOT3u4ldOnT+nacT8n4+LFC14n5x/AUyKvQJkN7GNYHupgbIEbuEC/UXLCU4A1OMgZCxXsSNJY79q923bv2S0+sc3xDPjAS7rFH+ARtA0FF3BxmlECbvwGLhglURSicATmxBenHtrATiXOICAcD7DnJacxlLGiE8oB330cknIDX4DPshMK40Glyi/2PvIumXGAn6FEAZecVtXvMF8Egx8ZPAH/MBg3NzW78YzhjaE9CKuHcYQDhJlvGE9StWDMuReUBe74c3p+TvAHzjwb6Q2YA4eoIKX98ADmLfgycw5wgS4IM0KG1zOGwIx+xnHB4AN/jzsrqMfPaBKewDP9UPHE4OA8KplDnX5Fh/ALcsRXeLN/V+YzO9M33qMf9Bt40QcPuaeyqYN2sXuNuc53DUEf6iXvgVOx/yjaGZ9gNMFoEcO5JAYbZVKYx8NcDu06L0/4JfRBoh5wiB1zMUweOAzc6SP8gbYSggsFGv1lPeFjrj/4Au3kOmMWw7fwO/YxKuloK33nWoAn53qEvtF2+hrhQRvpB2Gysscd+NN2Mu/zm0SZHjZKmf5yzxlLkvjJfAR+FheHc2RY/9BX3mXtwNoD/OcAd75Dn+w64b73VoXQLgwc1OHt0zjQPqqK4xjCWjGOGN02zoaAl3MdnKQ+xoO+w2ehXdZbwCGM5QbPzzZuURGwpFxwlrGABqAbwiIRTolQhOAZ9We0LmNnEPVCs8CR9tJugELffLwER8pnPQPd0m8B18eT9oexQ3kLLgW84l3gQL+hQfAX4xR1uZJV9+Oale/gEjtut7dvD2FZq6q9POqnXaxvvL8q32FO+zRO8TwM+CfhF8sryv0Z3qMf2TgAPju/0xgxV3mYLrURGicBX8r1a3oWuvC2Rpzx9iY8Mj5HW5I/EjyQP/+X9M9/Z6X4fPYf/x6XY+L1pDz/mZQbE23BmEQfyRjugLkectiBP5zpRJhY5hHWHowZa2XWvoSfZZ4G94D5jNafPHtc8x9ht7JDb7E2gg8wRvAEn9uV4K+dKvvc+XN27tw5Xw+Ba+BiwOuAO5HvknFAApccJwRv+sEYRLrBmWJ9d1WC/xHu4D19JcV3kF+yYRQ/yWHtFzJlOJzUV/oT4RbXfXoryeFewOeAI/SH+uBbwJB6yRt8KuBzNObBU+ErIUReaDMlexl6h/Ghf5HOyTgK+HfWWYkzWaRB1gusYYAfzgOsOziHyHmT+BIZeggZniUZRnAGxsCNfsE/Yr/pD85YzHXsEsFxh7Hv7+v3MaVu4FWucSbUKjQWoP4tkj52btyOD2tS3KR4vFwKYsTWCU8M8pWmPdVpDyUVzx5A+Xh0UIsXXDiyEp7+HeMboXaI13+ottjaryAkFJsEspXjmxM4zSHeMKqYPnl+0j37N/f0+NCczWcZizg7g/BUhVna3wq1DQvl15syKS0q/g0a0sZMge+EiGWMzS3bI4NahM5vGHZIKJrZnYGnPMl35qgv19WH0F5Plv74wUE3WlxpgqxFJ49LbeWpTf29MtjxTnoLOB2qLbJr6kJ4M9IF4c2jGjcYRHbCg75jYkNRTsi2ZzSXWOkVwH5GMLunK4Qou5L0wdMbBr8nSlvBhwSOvmhnudWWhN0jpHu7Z2xwdgMXY4JO6FtMNzYWeUispzJNL63Zfb0znq8k0S08bTYnJvZso8/Xk96wTwy9aAMu8Ipg1HjiMHRPlD7TMWWf1/huNmxeLvkkuEX/vp5EKYRxe4qKW0905evnSlfT1XQ1fSumIJCF7Apbsha1MbPYJaN04JODY1nwuuJAn3OJ4sljP7PQXlk2zs2q4FBKLZ7dCypnxQpWlyxvRYLo3LTNT07YEuETtIBnKbS8oIU84RfmJTivITCEsEJa46u8wD9R2FH/1MSYjY0M2sTYsOWqzKpMkR/ijReie/Kr/QjoCAd4K46MTVnv4Kj19I/Y4KiEA84lWZVAind3WbWVVNRaOlNluYXFWuuseRgNwgRwWGh+Qdqmp2clTBC/f9FDqhQWl3roJL6vSbCBb66qfaniEqtvarbi0oxxiCS7BthFUJopl+AWMqG1ivB4xWgkgYj5jWVHVHgBT3aJjIyNS5gYs+4edgEQ8mVe72iOVrl4HaOERBmJlzzvIdC0SqDcvWOH7djWZuWlpbagMenv6bberg4/QHV2asIW52ZtfnpasBvzEGS+I4S5CYFOGf6PYIUyJQqAXA1GjGV/nt+A2ecf2q7xie3nOa57TpZJwQiA8ow1RxDuQp0I/ipf9biAqfe5wP0opCLwhZAAPMnrtEnrRJXt5Qj+KBrwNGd8iKWPoIriAY9mFA+8wdvUsbgUlGXuQa73gzKMsCwIpgi5G/O5fhKwwTCZ0B5vJ4YMx1nhiEpmUyg1uDegrgEjHFry8Z5OFfluKDyO8RInZNSAh9CZdgUDcHS4OL0FWNMfFAIoYxBACzTmM1qX9wgPLnZ0eExuDDz0hU+UQrW1hJhqlhBb5oIlXtDgEMJnODgYtAkCOgnFDv0BZ9paW30HSVmmTNdyfecFccVd+SABWhf9Wac/5dDKAHuEZtqJUQAFfA5Kv+UlGx0fD+GxJBBTl4fHQn4D3/UJhPFALpRQX4e3P+9XEYalxK+P6H3KwCvZnVdot7IbNPQudM24lkp4bxbO03/3UNbYjY1PWE9vn/o/7jutGHmNjqMN48In/QyCvGOfK6jwdKYcFH7s5prTeI0MjxohRFAuorRGMeHKLww9xcVWrj5z0DHey4T34gDtNDuGiLWiMc8Rj7HlHFuSDDQ9NmMTwxM2PjRu08PqX9+gDXb22IDyaN+ATQvui9Cj6HNlQbLI4oIJK628OG3lKjslvJgVrXdf7LbTx896vnC6W7+HbKB7TGUv2MKM1slLxaLBtC2vFgjWxZYvHleQFh8jNFc6YyVllb57pKKmztLiRTiajancwZERG1IbJqbEkwUk4Is85EofZfgUuIrBMCNYl5XCyyqsRDknp0A4PSde1W8Dg8OiQZSG8Ot8vQXtisZy+a5xUFlO50ly3BKYCgrZwVOkccgItmlXukJ3hOMh7NTYOGF/cDrSO3ohL49zHFQWZQgvoBsUsuwC4mBflDs+f6nNzFMYGFEIwR+WNH/BL8CBqsqMNdbXWn1drZ7HKDarfgdjLmXjBSuOFnA3v1A8P+V8n51heZobTH0j3Ba7Dpb0mcmgPEp2juSGOSyH3SWaQ4ZHxsV70H+Y7whjxwKqgrTmE0LTzGnuU5ccRzV4TjcYMTGwweOAFWPC3EaGbwAndleEcEJqg/jP4zKKtiRjhMZIHN9Hg0F1KnydR3gWLcfvwcsen2XNv3pYr+p92sFOjLCbg7luwxARjDLwaYcjnaIExjopT18F1RxXqmEYraurT4xKpQkAlPUM8wRlYSxkHOlv4AO0VzASn+U7u3sIX0iYp1Uxc8Karem+nrY54RDwxk8wV3hTKJ6MhztrDOC8SnwyPQuvLS7OiJbLhEuE68ML2n289Rj0RJi/AufnjCFjTsgudqesrMHX8lSH6H0pOeMA3s6Y6LfzYcEbZWamVPSsT+ZKjHDMGSgTXems+Q4DJDBBMQmPjmGdmKsyiREaOJIwTnHeFEpGYIYymPsor5kyw7wd5nO4HQczswPMd2WKZlbUNtZuZIzOhM7kGYxk4BygcRzRp/NuDRz445myNVbsFBwSn+ztE/2LVsfFT3wO1LwKTTrsoH+MAfqdy5iBAJSdwIcwrNSEEZ2dJITcKssAJ/E00eOihy9a8HlW4FA7Mc4EQwRKaBS7wAdDrO+20m83QOg+gKAPfC+rKLOmliY3EDe1aM6srPR3wtpg0eEJjkH9NBHYAwsMShisGA/GTg84TMnOFNkVoE/WJVCLr6VVFrsJ+M5Y+IjpO/f5zRqKvvg9Za4DAwr3XQLc00NxrNdTQh6bE5RMP7ZMKn9zgh9DkyTedWMS37OK8PK4nnwGThCug+MkjEprQhTW7hOsTbVu7RsY8jw+Me30Uqp5p7KyVrxRdF6t9UaZ1jb5RTY7s2h9vYO+k+TE8dN27hxrD9YO0ypf+Kix5Jy9+tpaa9Zao0ZrIsadHTjDg/3W29vtO0vG2W2KARU8Er4QUop1I/iTTommlAsLMOzQfo2vxoUdH4uLM1pzzwi/yLO6loTRkpyythoy31c8XFe4Z4TCUh1h10ey80OfHv6NMFVJztVYkj3UFbszGFt/RnwBvPBry95Wf1/tWl0Ju1LYXcRuo4VFtVHfF+MuFfWPnSC+00NIk+f4EfgpuAM9rajcuLuFd4OhH6NzyOxgWlBfFxYJ70eZ4CjnuQle6ZTWNMWSVUoDD5L8Ri4jVwr/JdMVi3+lNVezDmJnMCFUV9WeJdW9oHoJyUcovmmtoTDEsCYb1voCeQWngHH9xmEoGlE5J4i1V3AkqPH5bhPGf3slBm4LevSEXSOQ2JUlDmffV7OhzOYMjF97bot97i177YevF9EkuwCcUWvxMSyCiwkFOV7//9ZEb/DOz05vPFRtp3/kkL3jeS12sIZtgaFP7ObAQ97XBEniYO0UnDBJlcX5vjWfxKTI2RrsCrnShPGnKHHfKy3M83A77Iq40tRQUmDXZhkIOOPlP11fYw//wEH76dsaLjmwfUGriuyQaDCD9qd4t0FMWymQudSaKbASJsokcah1DLeVnTgcnQO9Y5rVomirMyV2VqYv6SPhzt71km32sTfutu/SuEZYzmgBNCzhJpbAYg3jVP1lzkp5OhJ4thX1YESCVrLPSPmdF7bZZ9+6135KY7pDYxZxdAiBLUuxX1+qSehrwL9vVMpquid+FhXkrIeBo+fQf7v6+bUkdqAQliqmowMzW+5C+UYmlCthAfTUJBYo8Zynpyqx60fFXk1X09X0HyiFRXXIKK9coOa3C9YbnwhEnlEy49Ekod+9kwgZICF5cZ7F/JytStDk7KgyCbrlZRLw2a4ugaFgbdEKVrXAlzAyPzVuy24gWUT94N5b84RfmMUrmkW/eD6hMVz5FJQN1Isn6cjggI0OD9js9ITmB7PayhJrrpegqwkEgQDhg0U/CvOJiSkbJEzOwLANjU3aNCEy8iS0p9SudJnlF1VYQUml5RSW2NwiysI5m5hZkNDMgaMczJ5y5dzYmBb1cxLQEb61gNcDbhRZ1EJvVu1CEUMs+qbWNsuUV2rhku/8FCkXIYAQKq7kyg3zLAo6zl3xsCELyvoeYB36S3x0lNydXT02NDSqvixbYTooXzGQEPqH0AZ9vX02OT7OIFpVRYW1s5Nkx05rbWq04lSBLWpsJkaGbVw5nkUyNT7mIQsIwwTcmUWYHZmjUCq6QkfXg8FDE4IyihZCcRD32AVlveQzqqZRV1TqWcZID4byuK/MdBKUoppbVAbzFu8Gb0RlylBC8YGQ5soDvxfWgzhGgUv6F2bPZILCmIOCMypCwFcUaOsGEgwfEqRd0avnaRNtjAo8hDMMVP4cShTuq2wUO1QUFQaMr/tioSHSO2g01yQE5koIVa3K6q/qJuQW9xHq2bHEeGMgydXnst6dmpmzPo3XoB80PeuKMPoawh549WpPMNhgIGH3CAIqCr3J6UXr6u5xw0Vvb2+iDNN8rU8Uwew2wVCB4ho4jwjPh0dGbXxszOmVvgPz6BmLgQHFCB61ra2tvguD0C/0cUQCLLuXqAfDgCufgbHgyDuU5e0sLHQDDt6hrcK5UrUVAZk49QPDQ9bN+xhYBMPCdNqFaFc7qQA+cyT/YOBobGmx1m3bLKM+E4oOOQ4YDavt88JBQnGhlEOhRgY/6TfhXSoqqzyUUo3aj5EC4ym7ITq7Ot0TlZ0CMbSWqx/AUZUHuDGSkOgT9IlSvbGh0UqKS83D3U3OuIdjOCQdpTo744SbKg+l+bJwlXBgIGZUFAcjsrqsTuasCW7CjmXxm+nxWRvqVZ/6NCaDYzY7OmmzIxM2MzKu7+O2gJFTvKVIa9Sq0hJrrK6yesGjpixjFRqXMvUtT3WMDw3ZhdMX7PjRk24gOXeqU7/77MKZPuvrmrCpUfVyJSM8FC8TiqysSU7LJfRQseCfEr8i5FDaDSYp8bY84SfYMS2aGZvgjAXOPZoXzERvagtj4cYMAQzZBx1gvmimAoNvpsKKMZJkKgWXPBseHreOjh4bHBx1HoZxxHk4BgLhFX8o0qBN4MQoQOeu/FWGBjGMlJaXio+CL3pO9XNGR3dvvytd4YuER4Im2FmhhoKNGsOgKE9x/kUxnq/lwqWUzxXQI/jCuSqcQYIBekUErSF0b++mBkIU1rpCVoBT24KyOvAV+IfoVJlzsDhvAR6fLilzA3lBWnNIQZHNzBN6i/OMODuI8Im1ltJ8wjw2O7uots9YR6fot6PbFsUbUKxzntDsvPiIyi0RHPnu84vmDfoEbyooCCGDwE8MQOCtG33I6gCfPjfre3aOxpJwfoqyvmMowTjixhR9wi8JVRWNLesGk4Q+BFTHbegD2gfvgYPPX2SUohpTPe74z/tetvM/1gnJd/FaaAc+RNleLp/+VXOm+oYhoKGecwdCeKq4YzA4RATPbcbQywF3eF3/QdvAh3YQrmxiasZ5rwZOWbgnWGKwALYYSDB2YBRxAwkGLgwkgjUonpsTDCecGVOi8cWAsircZQ2SJ5rBYMJZYIw3xpCFpTWVibFLbcQ4oueYDQir6d7oai/Kc/ixr23mgyEEhb4bOdRP+sduQO7jeMCahTFFJ8QzZRm839VOeLAyimGM0ijpI+1QPp7h7DBlfmU3TjB+qE2658pUYKWeUi7KfQwgKYwV8GTWcqzblKEm7pUWBSNLvsYBfHIjm8oJPBgnZ42JrnmYTrWZsJHOs0fH3LGDkGWrwg9CXfncrPHiN04nxZkyK1LfMDaCDwEnMSSgVF4VTRJqjFBLpU6TpShixY84d4K1JYpfFM1EG2EHDPMo/XKDnj6pz+d0aBca1jPwM3AbBUOR+CnnkbS2tWreabX6xno3cvM+bQlGkkXhBLOU4KY+A2eMMO6dr+8gL2tm4A3P0K/1zO9VrXUJe7S8jGKd9RIKe+Cfk6xlnHKEeUn23+FdDZbqhDhC9mkKNFQ7fBDJSYIGYlYxIftH8iWm5J3AhTf+1pO+xtdjUaRQbszqn+g8/va1lNbXvAyt0lCMpDjyQIcDWrN2dvdbV++g8GNG9wusRHNFTU2D1jYtWnM0aXxrBNMiX/P392tuu6D57PxF6+zo0vqDUFrjHhoRHoHxdHv7Nmtr1buE4cvPFX+ftpGhATeQDA70+bku05Ir5ue0rhWuEE6LkFkYRlKF4D47fDSemltycpZ1X7JI9lklGEAwkHgOxpJgMAnXlhMDCeWuG0A0Rhg3+M7KBkNIzB7Oi0/Hb8GK95LfIRQXxo4NQwr3uL6UGC6CUYTfSRZuYiDxkG7gn/BKX7wMjCHr4bKSzPsLggMZIwk8gnJiGarQc67gQRitQskLxZp7SyWzZTQPc9ZaRuu6UuhQ9FiinC4tssIiDCPiL8LLYBTR/KdyydMYRlTXlOQO+ALrMQ5exzBC6E7OA2NOYF5lruY8RtZeGEhwUsG46ffVsm/bFEJsZRFgViJMDAufK00c0F1KXKGshHKcMzj+6KXtrtT/m1dudwMGkwuhe2JCmV+Gi9e/MdGVrQ4Qb8yk7MdvbbTHfviwfeFt++wHr6vxs1c4WyOGwyFxkKjz1SRxHkA8J4GeveMFbfboDx20P37JNrutpWTd+LFV4g5hpKLnOsr8tz+r2eHA+3fo/Sc7SDyt8iuKglAYEx6f+2uL7Vee22oPfv9B+9h37rE37K/0mH7s2omJiakidem7T1UCbza3HDAOzWLoCP0lXVdfsuWuAnaGtCQGM1LfzIoNzWy0PSbwafNB52XpfHvhzgrHpQe/74D9wYvafLfInOCcvQsGpfTlzgB5OlI2HmWn6rQm8C3G/Uhdsf2qxvTRHzpsH3j9TnvtvgpfZGL8ialI713J4fPfyASNXS4EFefskAR6u6OtzC78lyP2qe/aY286VOXGwidLTaWFl8CG8G7TWf1/OhJduxxPjImu7K9O2/deU22//Oxm+5OXbrM/uyvkX3xmk1UXbeAdC+atjIT/loQx8co589V0NV1N3w4JJQTCNJ+uPHHlRqJQSb6vKz20eOW6i1jOz9Z8QRu3gKPI8NBYKsuFVvEprlFGSMHzjIOy43W4Du/iEU8IKdpB4hPhf3Q0eB8RUgulZdhaP+lrBTyeUICy8MZjnm3crsxEgFM7uIaylBAt1OXKOAnPKOkQ9PC0xIuVlRUexpzZgLcxbQrCcAjnBXxQ3KDAdmWx/twwoDUn7URhTFzr9vbtwaO9uFjtCgdeE86Kdo2PjXt7aMvEBHnCr3OmBLBw5YiETRTXfMf7ivsI6x4OY5HQWMTRn/T7hAY4e/aMnTp92pXnlMc2e8It7dmz29q3tXuIHng6Zyj09vW68rgXD/vEoxoFjY+9ynMB141Uc549hBrjreuxr4yrC85Jioq6kHkmWddqcGIGlvG5sFMJhcCGiB7wKCjb+I7yJ3wG/GEUeIKSN+pGcYHnKN7kuT4GUZFGHcCR7N7GyStcBwd4lmu878q/3LygfNdFyvc/3acvCwtaq2ut4P3zPgTFX+hLgAnX+KSFKMXAP8bey1amXJRmjDtjRxvBo9jv0I8kXIJwEU9Vwv6U+Bp32fEPBS/hSxA26QPvUD9hDzBS1NZyvkGRYLDkYZL8MHfHE9ESY6D+BO9aPO8RinMdRz3shQRiYk7z3LhwiF0q0ExsZ6Ey7Quwgn6Is552AwnnPVAGOyfwII2hwDCwYKzk2RguBUUgY0T90B2hGjDskPGaht7gM+5lKFpxOna4qmmClXtD6z7KvJQE6UrVz+4XlIa0kXEdGxv1EB8YAKl/g14Zz4CDntUe/hin0JdKPzuEkBIk4mJ3dXbZQP+A2kHoDd4LvGtCtAR8CL/FwfsY5hhXdtzwnfrwgmQsMdKMjAyH8FUqi3bBAxg7dp3gMR/biFHsxhtutFe+4pX20rtearfcequ1tW1zBTI4znh4CDn1k/7SD9pw7vx5DzlC2Ar3std9eDBnWeBdDu6Bsyi4aH8Mt4GCizAiKEMp20PZ6D2nTcHbFbzCeeiRvjBmPAusaBNnIMUwXfBm+kjf6IvTnsrw+tQmeAnl0G/4GckP8NZzZGBAZgcI48E9lMbAlX7BQ+PYuTFF+BLhBmz4jvKXdnKfOQx6o1/AhPbBH5ljKIMEPye0IvhLfSXFJZ4pqwQFtfqGAZI5hvrAd3CO6+wAJPQOuA0fBa+5DlzwNqdNXOvv77P777/f7rvvPjtz9mxyL8/PtwE+IZxJqT/LuASlq2QF0RntcNpDMavf0FBQeqMU2+A/4DaKYVcQqx9k352od3iPesKuDZ4MtORZ33nfD/sVXgGnmBkv5voIc+QN2uI8RHMRiizax3e/7r+5Fz6pG15EqLVYHvQMTrkxRpnksBZMCK+iRjls4GXAnTKcpgQX+k1y3NYYsgbBwOXj4/O3eX3022GmezA0jBLQAW0AFymTED/UAx7yTiwPmDCu4DkGKerik5Bv7Pz03Z8YDoA1cAUmehbjMu0AFyibsIIo2mM/GdsQ1o2wgOHMKPoc282cDt2QwXfwgNGJdLEOK61bCCHE+oB3aQv3gSt1wKPSwlXmRGGH95nrzEsomaErnndcSlLEJXALHIrlkvHed6eUhF9EAw6JT+rl3ujIqLfdjWQJz4C23KincnkP2ELbNdU1HtoKmAW4iF9qzGgbOeBrwFvaAJwISQYsaMuU+J2vWVQX+B5ysk5Qdn6gZ9eNJGC5z+X0M+waY5xQuMewp5zdlSkD31jThfUu60c+wY04Psy98G/onZ0m1AG+s66g7+BLyGGdBA8CrrQReMBDmKMx6HgSTNRoh01se+h/oFOnb5UTecITJZ69JKkIp3Fy/KNcis7O/qEv1PW4ejDjxHkz3Pd++u/AfyiTZ4CT09Gi1tjqA2PFOWbd3V0eFmtA62r0H+AutAKfhJ/WVMfwkfDUQqdHdm2yBuns7PRP+D/8m7kOPKipqfZwuDt27PTwoPBQlP+se3gWpyHW8XGnAnRHO6Ef8NtxTfOzZ4zqytRNu+kXeM08AW7H7DxMNAzOcj/uxguwSeDCNWWeiTnSpu9MSvCDZ/y72uVw1B80wzWe5TOOneOD8DKMVRgDygTWHnYQeUD4SF8J38l5W1ynrYyBOyOAgyoHvggOloj/MAZxfvPvySfGwkBzzMPwQuE49CTYOd9jvIULyCLwZcL/ssZAhqEt8AlCdpGZf52nMT+qzfAe1nyNTY3umMO6j90p0D8wZoxZx+Cg89Rqtv6dpUAymwg2SYTXQkF7pamkMM/KEg/yrRIGgjcdrrGPfOcee+9rdlpLZuPZQjEcFN9PRarPCl20Vbq1pdTeddd2O/9fjtiNjRyit9H/crUBy3FMv3//gH2ha+qSc0OaMin7oRvq7J7vPmCff+s+e/Ohqscd7k6i1PccHbYPnBpzS35M7KTh/U+/ea8ba952pPqyinwUq/EMk60SSmfO7vi71+yyz79lr8XzX0h4I2zVrqcihUOGHp/u75vxM19iur6haMvx4BD17B1DXRMLNpT1HolRwOi2hX3FE0yptTxl//mmertbsPzTu9ovCe9FqLTLHbb9dKSgZH88nKqK8p5wRwF9ePmeSnvf63bb+1+3y25r3dgRlRF+pr/JBhLS5h1E9HJoZtl+8KMXfQLKTs/bUW5/86qd1vX/HbHffn6r1QkfLtcDxjMbNseGtODL2kHzdCQmqK12SJFAr5ubSuw96s9Xv/+A/fnLd9jP3NFkP3B9nX3fdSH74fxZhklKyg7b91QkvGU3r7Oupqvpavr2TizYPWvB7wt3CYksquEFTDdRYHXli9ZULJQRKAhHg5CBYopFtM9NKJElDLAdHAUlHn8+r+P1pO+EjeGg8GUJNLMSeJb0WaDy81TZshb9HC6+LCGBV6iPWMVDg8O+0J4Yn3QFAud0IKQixKCgRDggvMOoPheWVjxkCTlf7SPkxsycnpPAwNqT8Bt46RJOA4/1vPxC99wdn5h0L2UMBHgquycq4jWhIfTpOz5UtlikACKGLXi4J6XKZz3L9IRCAKVnbV2dh3DYtWu3e0ehSFkXotT3KDC5YK0yEO5Q7LpyRN+pIipwqQfhlL4Svxc48B0FDMKfnx/Q0+1CRVCSdrsgiYDDQdJHDh+2A/v3+y4BFGF9EiA7Ll6wXj2HYgNlA2NHQmGKUDs1MeHeeQhBCOcMa2i3hGA9z6yDNzjLeMYcRySewzuNZ1yw4yWSusA9V7YKrxDGg8CF8BeeicK9h2qg33qeZ/DYRNFIAxzsZP0XP8NbONbwI1FK0F7BDOUF4+ECZvIc91y4VeYi4WtciaMfvnOE8VYb+Oplex9iVjv0PuG1wFN2PqGGKk1LsFbdS8J1vFxdEJXAzQ6SXAmVlDUwNGLdws/B4RH3dKbc6EWqQn2sSdAVQithBojBTdghPP8Q/DE6RCUUCpaglCzw51DwoHTD451DpLs1xiirh4fC+XnQaVQaAl8EW3apsPsCBQPxo6F/BFqUQCj/gRG0jkKBT1roHuLKMAZo3sNrtYUzbygbvEQZ0tmpulXGimCZKwGb/jImjsuMrwpD6YhymvBcxJzmUGGEaox3KDkwUPAsCigUXq6MSN4lUyeH2ENnKFehQWKg97HrQ58oMMIukWDIhGZRflIWif5xn3ZgRMSoGWBe6Ar94eEhV+rQDpS7ASeE8/pE7zU7t+ihRMbGiOGNUUIjqby8uIrDMMMqHFm1mYkpGx8etQnlOcKGzM9YzuqEpQpmraxkxWqqCqy1qdS2t1Vac0PG9uxssJtv2Ge333KtXXtolzXWZqyGMFB11bZv13a77shhO3zgoNVWVpmw2+an5lWu+MfQuA10q71DE+KrGFHAZZSruTYzA12inAl9mJqeVbsnHRdnnIeMWW9/v5/xwc4DsUhPjpfK0Cw4VyR+mRFf5QB6wmKUZMoc5whtxA6n/v5Bm56aEW4jH6LgCXMG7/Ob64TaytOnSMavQX8oXwjdwUH7HOxcmE55GA/CJg0Jbl09vR6ugzFkBwN8mN2BeKG6YUBlsoPEPVJpEzStAYPnYjhH4QZOozjiOt0CXzGGhIPBq6y6qsKaGhuspaXZWsmiDXZGkZtaWq2hucUa9dnc2m71TS1qn+Qn1bPAGPvOjwKrqak3wmuxgzCdLhHtLgmXB+zhRx6zCx3iy4J7Xn5KOBTCPjH3MCeNCUeYd8BhD8+W9BPY+i4WfYfunb8pq/m6L9oSb3TlmVKYr5X9F4lx20j0OdAPyjicVFWeyvQ5af2aPvVezNm7UsB7MuYYcAhaFqDDrhLGQJ8hcy0YZ8AjV1aLpuIcCF3yKWTQPfEX8WDneTU1rjyNisownwQFuvNrJb+utkRlI2PIPBfmUIww836fOtl54YYClYOCngSewctQfuOZjhIxKHYXAZfjq+ONvsMPZ2bCXIyCnrMU2KHEPIAjQVgjqA3wVnYKgtd50Jt52EvgzE4OdnvQRgzAHMCOoYJQNvSPOjC+4iyB8TsYGDlbDCcR3RP+E/qKcxa4joEPGZKdNrXiVfBg6vG5VTBgZAiRlVGd5ZmMh9Jyp1M9UyAcymfeUQ9Swjuocl5lE0pwWf0vZOyAgTqfLzjwHECJCtGozAWGwIM+YQijvyi1WQcJgD7vpkTD8AZCafm5luB0git5mhdxDh7Vegv65lqa+Ud1sEZj1yC44nOz+sIcx7lzZLzcw5qJORwDXgg3BF6AC+4s4Tm857ik31AFfA0lNGEg4S9VonnOaztw8IDt2bvHD2+nT/QBfAsGLhg5uBAOrh/RnMAcCa5RJ2sT1jqUH3b0AFXmAZTgGJMSxwnK0RgEHpqcD6P2+a48XeeeOuKfKs7LJJNoM2Ps17z0y6TklvMAsuNxeDc7q6leTlijhXU9GZjHHH9TZniP9S0yQShP/1GT84z1MjXGkXetrOb4Tjl2bk1Oz9uo5pqBwRHr6x/WukBrS/HF/HzNJWWad+saxfebrKaWHbOEO0trfNec9ti1Pai1PwfAs6bouNhpA8wxkgkwdlSUV3hYJgyqOIqg2AcHwI1J0dTAQJ/WAxwez1kXo67IZ30aHB7CepQwXByq7wbEFAZ2jF55fl3DJVjQN/oLLgADxnRFZbAWntNagfNxCMWFAxjw0H2VDY6yS8PhBjfVJ9fidd8Bosyzflh60q54Hh3rHc8JHgFn59H6znNueFYO/Qn04HIbg6HE+EELvitEeI0BijCoZIxTGEKKS0SnGGs9F+t3MIyGsI7wNXZBh3B7rEV9/aiyMXbMsEtEcysyGSG0oAuca7g2q7HzNZP4rMtEqp9zlTjnjrEiZBpyIzgKH0buIbRrdIAb0/fAf75NE3q7dQFpU0LuZKK90sTh3FeikEZIqigS0WSdNYBsxSHU/9ZE2ewMuZKEUYIQUOy0iIk2ZMOD8D4/+5ke+3zH5OPOdeGpG7Vgfvcrttvfv3qH3dJcGm5kpd7pJfujrw7Zh89MXGIkIbET5Ca9/yd3bbd/eM0Ou7318e+zW6AyC06XS+q2G5hqSzaMDkwKl54H8tQln8y3wJsvdk9fcvD9DY3F9t+fUW/P3lbqxo46jQ1e9289XGUtZRv9OjUybx3jYfdBTBiHSlOaQOF+T5LSBXlWpbHMxiGGlR0436wEbW0FI8KkXWmzCKmVvfMC4wETwjevV+A920+TH1mJGMmfOD/p9LIZ10nQ+4/d0mCP/eABPydos9GgLJXnh7ODyzGpyKc9xW3OmxPXoNG/eFm7fceBKj9bJCYmRcLEcaA+u9Ky+w8KPOU7SMSc4wR7NV1NV9N/jLSEwOmLdy3OWbRnCWUoZ1gY401ITkmACd5XeNAWWakrzDQPS/gnBISveyQkoDCen5vRwn3eitK6jnCxMGuFORKydX9FwgXhnpZmZzz8aIHqWpVwPK7F8eLcguY5CS4YOPR9bGTMpiZn3CBAuBsW4ZMSWFGasbDukwDU0dUV4ufn5lt5VY2VVVZZSm0jvBECOessMutPBHYMKKk0Zx7k2YgEsX4JcMRLRrAjbjyx4hH0cpOQHHwnFIDW/HpHfdR7iyjqUA64wmTJM0oulD179+23m59xi7Vv3+5Ch3vWSqhzIUMsFtjineUCnd4bknAwPDToYZFQNDNboGRHYcjuhikJhT29vW4QQbGCAIKgzrMo/zo7OuzEcQ54ftR3lczMTltjQ73dfNNNducdt9uBfftccYKQ39FxUcLmRa8PgweKFmYSBL6x0REXLjmoGMEN8Z91Gd85I2Zhbs6fdQOJ4Mna2J0PhDe8j3e/7yBnLefYxS3BUm1GKYSCx4VQzV0swZhtELz5FhRHGDnYrZNSu8LBmj5z6kHqBW76x0sSHAOeCoSegCvPoqhbN5Akz1MPY4NnPUo6Zl4/LFflUzt9ceWA3iEsixvS9CJKDzL91UMePm5FQqktL1hKuFwhoRJDCYa+ZeE8SiPOnCG8FgpQFWsd3X12vqPbDSSE6yL0iGvRlb2/wh/vh9qCNyWHgLODhBBF7CLq6e5xQR+jIIofcAn4IHjW1taEHRyiMfpIKC8UbXhfck4NfXChV8+jxEHgRjHGboXdu3a5F21xUYnGDm/3ARdSqYfx8zFQBoAoIaNXJHDnOu9i5PBwMeITnPlx/sJF6+oWLUrozVE7CUmHQO3e7eofZQm07qG/e+9e2yb6qJbQjIFkbHzMzpw7Z528PzXpAghexwjpnG3ihg7wSjCoqA6HuG5r3+6hGRjXru5u6+7pdYHdlXHCH2BC2x0OKgsjCUqcoGDPc4/s+voGV85jNAIX8VIGDhikpsRneBalthEyStnD7IijDY5M2PDopM3MUFah8F79XVX7/OwR4f3Cks0Q1m8khNFaE60SYrC4cMpKUlNWXjJnjbW5tmdHhR3eX2/N9YXKKdu5rcKOHGjV9XqrLs+3usoi29nWaLc/43p78fOeY8+54w5rrqsX/hXY8tyy+Gm+LU4v23DfmA12j9jE6Kz6USD6yQh3CWGiMSdqgdq0JmzlvBB43oLGhfNe4J0XxD84RwAludNRkn2w/FNyrHA6U5KxUuELYaw4awk/o+HRceFbjxszOEcDRZmfvaG6Cgk1Jzpgp4qHwiI8lvigl68n3BCg8aysqnZjRFr0RHgsDCaE++JMg57efpsR74HnQlPg2YTmA/gwvwO9Qw8c8s5ZoUGRQ90olX03lXAC3I0Jz2HGu6pC418jubGp3tq3tdmunTv80P1du3fZDtHHLn3fsXuPte/aY63bd1rbDtFM23YrLqtU33OFp7MebilVhIGn2apq6l3xl0qViocuWG/fkJ0+26H2zqmvGEdCeCYMK7n5KZvWnNLV0+dGFg/ppLYDE8dfwYm+waswjgSv5SADYBxxviR6oK/gOHTJ3O2reMZx0180grihmLJWNd/zPEMsWkN5jIDrn/rNdVRu5EX4u/gUcx1nTxD6DpX8itOz2kA79N0NKFyDl4reOasHYxdKaVDJDSR6140jRRjCiv1ciBrxMQ5qh6+4dzRzmzJGEuYN7zN16N1l5hLKUP95nufwXuaTe1zH6As/dZ6hZ5kPfHeF4IlCER7HLh4UdMy/wJgclI14kC867VM1c3CJcJ3xwOEChwoM0ThjhNCZheoXBizBSfLa9PSU6smzyopyqxFu1YiXw8/xni4qTnt7MObMzwl31Ffm/H7x94sXL7gil3Pc2D2Fd/a4eOKQ5uk+zf0oeuHf7Dpjbifigofy0rOcHwLFca5IBWc2aA1CyE0U8oTGc/lTsMhVLtE1jCVzwEB8eln0VCT45KiMFfWLzzUMIpovgSHwBDaYV1j70Q+U2dBbCLkGvoA3jGmxaLfcMqJDDCQLAuAa9C7aJQrInNo6LFrs6O51ebNQvKQE/q36xtUW6By+DK/mEzzHUYKxK3JFNvodwXqJHU/sDsDQzfjCA6AZeESez5Eemk7XwO0V1pysa/XHfc5UIMzWNddeY4evOWK79+x25TF1xbmOuSAaQVBGszuSsWUtw5qJ69FoEOqEdjHIM6eH9Q4IxHfGKEffU4Jzkd4lF0AjtEjP+04RlUVinma5AUrSYhJ1+ScXsxLXY6YdTv+qZ/0zyc4PlGPyd1QPNBX5SDSOxB05XlNSTuinqBs84n2Konsa0zURdgF8XrIBIQMJi8u5TEtiIMsY6DVHDQ1P2NnzHLDeZYND47oPXWWssrrBauualJv1vd44uwmaghcyl4yPT2pdMqT1bbedOX1Wa9tz1t3VI76u9YX6gKGe+bu5qdkdNmqF9+AK61rWt709XXq+w40l7OTE2Dg9zZw9JVliRvWsqO3wEXBMY1NUKLwWXyphPmHHJLuqNI8VYoSDPdL/iH/wD2QcdiXikOHcT/CAFwcjCM/CTsHRbAOJA08Zg0gMg4WstG6AEV5j/MBQh6EEI4s/rzHwe6pzkVBZ+u3n1KgS8B9jBmupkFNu/CivFB/SmpKMEwi7NjAmOU2JH7lhRPIbRlw3hghH4ZfrNKWMoVGdcP4Kb8YpAoMIZ8WxTnIjicaEnSTIJKy14c3Oi2o5I6/JQ5iyewzagcfxnkcG0PzMWpUz33B2Y7cd6P9tm9wyKmBulfCYCCT25Anhix0kT7Ui8GtJtJRdKvTpqUynR+ft1f941n74oxfs4X4Jo5u0ttT3op0V9sM31Nq+6o0dHDE92D9r3/vhi/aDH+mwr/ZpIr/0dVcU8/5/vanez0DJTij4/z2cObE5OSNJvmenr/TM2LseGraOibDA5fyW7zhYbXe/Zb899kMH7eSPHHKvewxLMUzT5zqm7O+Oj9qF5J2YigvAqW9d8lvfnrkpVaXFHL+JdPJUpMsZVQn99Btf7rdr//S4feCkhDhN2JsTRrx3vXSbHagpWseByyV2Hz3Vuy+eLLmHifLmtNdDatXawbpi/01fv9A5aW/553N25E8es+rffsS2/f6j9uK/O2M9U0ysIVHSU76DRHW7QHE1XU1X03+YhIAUhSTWHXj9RiHJBSXxU4Qp/0wyClHeYQEdvPzSEniKXGkbt2jziQclnqEI2gie5Cio8R1lBEoCviMLUjb3XcEgQTyccdDqyhOu+6JcguqYMooFFGAoRxBoSzMZq64hfAPe9HiPokwJiiNS7AvlsNBnIe9bwskqA8/PELc+KFloM3wbhQ6JflZVVvlWdBgwdaLowHuLnR8oXTBWABOUt0eOHHEPeTxk8WakXt6hz8Hrk3YFIZtrvBsV1DynprowQUgA3icFeKlOCUmkYLhCkRYOsyW0wOnTpz2sy4mTJ10IQYG+f/9+O3LNNWpXq8OAEEjUR13AH+USgg9hdtjuzm6SALsgWHt7JbhFnIiwZLpg7Urdwgxj5wftRREF2BlWjA/Z446ihc7xy68k/zH/A3MMIxjf8AJ2pRb1JVMdZbjQL5g5voTL69fX6wB44Zv/z1Xub4QMC89SpxtRIn7zyVv6j7zqc2K4R6LfwBvjCsYQcA9FCErfQEfBm9U9RIWD1Mu7LhAKZ/kMCr+Ah5750yf4xW4QdpBQPh7NeObi+QhuMja0G89n6gLH8HTHK4/fKA3YgYGhAyW/K1X1/jrOCd88BI1gC05yQC2hFYqJKS3hnt0q0BOZd6hLDXOeAB2Q+I7BBSMgnoiMUVEK73AOCw5hFTgHBmULCjNXcvFdWUV5ezBSUDdCM0pq96pW+Sgsggd1OGMF+Pp46h/GLm+PErylob7e34cWaQ8w5yBncJkXwFWGDCNkHAdgsLG+wesX71FCRlWLv1Q5/4K/4M09ODjgno3stvHdQXqXOhDwgTehYoBhVKjRL2iwrCwTDDeie9rHmNImdsJRX9i1FBS7mUyZ7+wCjvyONL6wiLJc7Qwgd9jxLgmeARwwrPJ82B0UvO5pB+HJ2P2CV3rgITmuKEHJAv4wRs5rlRw3MHyqPhR/8MC5aZQ1C85fgtJOsFSd8Af6B7zpPwpfxgGcce9R5YgztIVM3f6+rsEfUGa6lytd0z2eAaYY2FDOMI6E7YJ2wCGM3/Av2sP70Dzl+c4U8EqffMernXdj+BbKwhBDvSEMSQh9RltRRBFzvbm50a4VPzx44ICHIqytqfX5hjCJjAmKJHYWcY3v3CeD74wHCiTaRNvAYQyVfPp4qy6UPuAROEe4w+3bt/t9+EXA0ZwAZ90nAQv4AL9ROgMXaIdEP+K4b5UDTBL+dbnM3/r3gFPALlwL4xET40OZMVMHRlw3qijz6d/VVsK4hLEN2b2f/TPgGO9DfNTlawbhLTniP/DFE7wEhbjuZ9e7kS9tEwl4wd/A50DXgoXuOa2oLn47r1d73ODkbdnoJ+Vwz+cRXaI/4C+ZceGTZ+gHuIOBLc6VXAdHPdSVcBd5lPj6fRpveDV039TU6GdDtba2uRGZUE6EEyIUIfOhw0jvAZxIg6wjwGuU+7STeuFH8GP6ydwBLPG8pn3weEI+sVOQ857YIQr+sf6BN4UDxVM+vpRFX4A7xgdoF2OH77IQ7wWGzPm0gf7BC+lfTKzH6DPPxzUHcwFlMp/yCW+l7cz/tIN1EOMED3X4aM3h52glxn5oiXB9tDeGtyNsHe/S/8gnuU4YOp+zREPwCOoBhvQLvrbOezT2voYFjqqftsAb6CvwRoHL7kbeoS/NzS22Z/duXx9hGIV3u6FE8wZtpxwyWAMNQD3QJu0KOLSB546D0Ck4pcT7MTNmtDfiD/2L9wIdhjVRdhK2U7B/8k68Fv+eLDmu82/Lcv2Lp8hXWZeEPmgslWOdvO+Zv/hd7QYOwIb1k/c/eS/2nzUgcALX2FlN2eApO6FZf5LZscp8z7OMMWHseN6diRLYU4+q8DkJJwocME5qbXvixAnfNe3nhAnHeAf+Df3Bb3drXKE9wnCyjsagxvqa3bhkduYOKrtyPmstTF8iHcGjysWf2KFCZn4Bb8BFD7ko/gWOkRhf+g5/oz+kbP4exwE4QC/0h8z3CGueg7Yokwz8WAcFegrOBayfWLdA37SD9jFXgbdlnBkiGNJ24Miny2CCLTwWWqBMQm0xJhiSoXNkJ5xWuE//aA80xZoA/gOfAVbIF4wZa9kAr3lHow2+U+7tYccIO+mZO6HpVdEOzwNrHBb4ZM0QDdsBTsA98IxvbU3mk6SwfXzr5GeQrC9Snzjx3PzSyiW7LO7pmrbX/uMZO/KuR+3QHz9qB5UP/PFjtu8Pj9qe/3vUdv3BI7ZTeccfHLVnvuek/eOJ0eTNry9R8yQHewqps9P3fei8Xfenj9lhtcPb8EeP2n7lvWrHbrWDNuzU53a14/98sc9GsnZAxDS3vGZ/+ciI3fbuk/aq956196uto5tCQr1+X4W9ZKeQfgulPmeZvPvoiD37PafsZX9/yt53fMSvxYRM87ztZfZ919ZcojTm+IWp+Y32nByete//0AWHKf0Brpv743DVJ0rbd94/kLz51KbQw61x488eGrLPXpyw6YVLlcTtFenH7YZ5eGDW3vHlfrunczq5spHmBXPOFclOHzo9Zs/965PrOBX6ftT26dP7rrzj9x+xduUX/+1p4eBM8ubTn7BIb0VbkxpUjI8xnR+btzejZE/GNOJopJOIo/QLHH2P8OjKqPIbk0BPhOTLJVjG8eF5e+37ztmeP3pMNNVrfVNhMouJnUG/84JW3zUSE7Q7oZzNcgjHtdV5Ld/IhDooqIQ2EgYOzrl548HK5Ir6ODRrP/fZHvubx0btsaF54euluLqR1tzz+qlM8NkrWXhdTVfT1fTtkxCQPYuf+ELef4fPKBDBwfiLn65Y1jMYU1CKo4hE0VmEVxKeoRJ+OWyztASlF0Jvvns5orjUf8FzDmUKigEJLpI+PcyW+8vyXffLtHivRkGF8lICAQoUF+AkTC5oHp+aXbBJ5cXVHEuVllkG40VFleWni91Tl4NZZxfCDg+mCYQ6El5bHg5K9S7MzSjP2vzsjM2yBZ8Fv+oICm8JZmopCo0YmisIhEHgBRpBIA+7QAhPhfc+5yfg/RU9CVFsEBsYb9CR0REJHGOJ0o7Y6niHUT4CxGTwcpsMcchR4KAkQ/hAaPFwU0pxLYpHfjgAPoRhoUEIaYQg6OsfsPPnz9vpM2esV8IgoSsQgmrr610ZjPAZlfbEee7q7PSwW/zGqxaABWOZCtX3uMsBPOFddgrRHG7jVQg8wAkXaB1GvMdQozgI48774BLDkKAUj7hQGYwGQWmNgAj+uPJd+JSnedIfZwxVhg8mz/O+CuJNYELmltexrnQIdZC5j9CHMizCkHK9D3on4ntoXHwnVIf78xo/9B59K2L3j4qfnZqwNZXH4bIYcsAZPI398OCcfMkvq46H7OzAy85DbCmFKlQwygTgoroRaMN5IuA7CthVV6wjSEbhndcQqFEQocxBGYCyGoU5+IPgj2KWXVbAG+MbNONeiPoEZxBkOUuB9zJlpWoru5qWHe88xJrKyRbs13Fe5fEdgZp6KYMxYjcQu4cwXKKA4BD6+J4bW5UZC/CctvM+O1hoP17WwI6+4i3KOR3gfvBKZV1Pj8G54A1OWYTUata7hAijL/SJ9gInvK5RlPIsY4lygTEhRWWW8wG1x3f7qC3sHiEUHgoJwnwNjQxZP97awtly8Z8du3bb/oOH7dCRa+3AoSNq93a1oVY0iQKRNnIWQpXV1zZZa3ObtTS1WGtTs7UJRtsI19TYYPXVFVYufpgpyrOqqnyrrUlpnDnUG+U+Z4osWHUVhxMLd/KXbHUZvjQhvjRmOat4VBLabdoWZidseX7a0gU54o96v6zYPzN4uxbk+jOTY6M2MjRiUxNTonEOqhXfFHzhUdAxYwnPFpR8jOAhGFFQnPDpCkXBAhzjXRL0jXIX5Qfx+6NBiZ1CKE1QeuFlDalEoxjZxz0ZD5SHECvUzHXGkjEudiVNmSto2A2Up3GZmJzSGAyqbMrFixY8hlfoXcqHN3sdojvnF0G5Rk6L/6OkAtdQwHBeFcaROc0VS6JHcHb79na79tprbceO7RqLKitKFaqcoATGwILiG7iQi4RjHCyNdzye8MhZ7PBgVxHe0mWac6qqOTejTHiK0XTWOi50WsfFLvHTCeEKXrvsKin23Qf0gXBN7ECY1/h432AFus6nK8JUL2NDAnb0Zd1I4vDke+JwEACznhkrPeJwX8/8rX9XStichsG/qGrP4qCaX1WfnlPJtiz+4ZnrehQKelzmWX+e3zwXntW0HNqq3y7cO6OlzhzfUcK5DxhKMxgIBXOuO55QlvoUzv0J/SWFPoe5QsX43IkxCu/8VXj68pLmB9WsuZR1Bd7dzO1wHuYqZopVPLj1HpnfRJIoVt3wIG+eMoYfdq4IWGoDSu15N9zifQ4eYegDt1nvsO5h/prSfA7/hMfgxV6JIl/zbYX4G0pCjCOsg1KFrCGCkp0DxjE20B/GFtzjDCTC4bAWoy7qhO/TFng876GERtE8KX7Hbs9p1RvgsAyQAgzABZXJmgv4sGuQHQwcwF6hdlVibCDrO9cIR8+uEkJxlQj3M7pWjFFBPGNVeIqJgIPdOfuJtRH8gzGAp8B7V8RfWBHhKIPSFboOhuk1P7R5BAOJ5gbC5Q0Nj0jWXLHijGAk2sgrEK2pviIUu2UVli8+I04v2gpjD39nJxK7eIAp4YEwqrI+wRt/WWPPPBfWpGEOD2ta1rAYMwVn4Ru/MQAxToQhxSjF+OFAgjL9uuuus9179mg+qPP2QyvQV+BjGAHUR10DRxiLOLf6BSXuBVwNdYcwoUGpDc9lTFgPso7h90bW83on/gU6DeXFz/UUv2Zdyk7rpajM+Jfc8JRQv3+G8kN2OlWmvzFHQ4fDM8lJT/2T6zAN50+CQzh7BfrkHoZQ9b1QYyt+nC4STmhcV3V9enbeBofHrKdvQGvTARsdm/BwXGKqeoZzWkKI3IJC8XHx09y8Ao0jO2Q514j17awNj4zZwOCw1jqD1j+I0n5U5XDGGwZoHAM4Y63U56lqjN9Vor+ycpcjoCESxnoMZuzKjtmdr1QO8xrraD9PCBkFQwa7QvQHPjFHwr8IF8UahJ0X0VnMd3GwE0O4BQ34Nc2lzK/hHp+CjeNGvrdn/T3haZq1L3NOMRnYxbBXwFJztPgV95weMEiI1zAv892NHHo/haFD7/Cuv693eJfduC4viN59/PTPx56xE25Cy/Ab5nKcC1jLsQadEcz9XELxGYzijDt4XaQ5jV2l5Rm1Q/WXaR4nqgC7TcFpnmWnHkaWMUJdaj7HsQ2Hn3mVh1GWNQkGFLCLdZ7ThI/Qt2mCcQH7rZLWE1p4BsJ7sgQpj8yv2mDWQdscYI6R5dGheTs2PO9K0xPDc3ZqdMHOjC3YufFFO698YXzBuicXPZzVvzVxIDrlZafqonyvGyWmt2Fk3k4qn1Y7zqodtOG8Pi/qvXEMLELCyyXOIvnI2XF7/fvP2U1/ecJ+776B9YOpizWhNpelLlH6bk7Tat/Hzk3aG/7pvN3458fst7/ct25ooZ1tZXgk+E9PKNN7pjcMDUVMIJq0gSn9Aa6b++Nw1WfnxKJNLPzbYbpVQhh3ot2UCLP2m89r8TM0UILTrgd6pz30EHDqGFdbh2fto2fG7E0fOGfP+5tT9uEz41vCnLEcFmxm2OOXpLSYGMaqiFOh7wseosv7rsxOFHaw9E0vXXJ2zNOdLrc7AvzMso1ZW3nKxkU7x4cXLsHRSCcRR+kXOIoh4ZuZWCSyQH2yxIiChz/9mR5r/4NH7TX/eNZxII704TpNgJu4q4enYsGYJEKyFSbKpqcr0TUWGNkJmubMpBjubXhm0T51YdI+v4Vhb3OCx17miKGvOy1qknSl0tV0NV1N/2GSK4ZdoOQz/IZhBW7F/5Fv6RM2mrBSFrQsZt27UHNo2o0kLJoLrThd6AaSTGmRFs9a5BM6ECU5AqI+85CiJHSsaiG+LOE9b2XZCmzVClV47vKi/y6WUJHR4h6BHRGSGN+ExSopl1CdLtU8bDalZc5KoQShxm2Wqam3QgnYKwUlNruSY5NzEoaV5zTXu/KcRmtNsKZ6l9nSPj9jy/OztrIwq++ztjA74+GTUMJ7eCfVh2YHQZ0QW2z7n59bMEJNoSx3ZZoEATILfGLnnjtz1i6cP++ZkFeEs8IbHeMDnm8cWsnBvRhCpqYnVTbrPBS/OTY7N+MecuMYUGaCQpx7CONB4Cp0ZYEbshCq9Bthyre/a/3mIU2KBGsJVQg9nd3d9pX777fPfeELdvSxx2xsYtIqqqp8R05Lc5PPOyNDQ3bs0UftkYcf9vb29/W5spt7jGNUhHi4AI1ZPgpJ3cNAQqRVMvMtazfPPMz63tdeErxccEa5p/WFrjEFBmE7YJU/pWei9yFOBBjT2EFC2DYMJB56Vc+R+HQjiZ4D/0BYVi4eT19jEhUUKEaCIpwSQz0or1C24lmMUO/PqAjaEh6lPGpI2qX/XGGXdAclHOfrSKKzlF4qkMA8NzkufFrwMGOsKRB2ibOOUkDQsqm5FZuYlQwwNe1n5GCsow6WHyjuqImyETZR/uBxXFtbKYEar1/CEEy6x54bLRaDhzEJBXZLc7N7RyIcE54MI0o0kKAYBj7M53QJpSmJ8aQelHh4vWcyHPSLgWHZjWOjY4QRmfax8HFSfdQJbBhL+seOB3ZIsJMAow73pvQOO1eIF86hnB72SJl33UDCWCXKlHCwfIsfQE6II9B3TutP4pRzlgXnYoS2Bk9i+sAuAXpAOCYUHm3b2oXH24wzROgbgjzxylGsU4djR6I8h2YYa9rPpxux1C4UBygXmpqafRcJSunF5XkbGR+2vqE+y9Mg7Niz1577whfbK179ervrFa+125/5PGvfecBKMnUaxxKxMMlWVmLNTbtsz+5Dtn/PQWuqb7Gm2gbbofG58fBhu/W6a+yGA3usqTJjlSU51tZSYO3thRq/PPFGaG1EMBi1tuYia2kqsopS0cLCsM2M99jESKcQd9JyV2Zsfkp4MDqgz1ErLlizmvK0NdZoLCuKrFbfqyUnpnOXbH56wvp7Bmx4QGVMzFiOeOEagvcKfCbXvWnBH/gIxgC8uFES1jXUWU298KK+1g1GhOcIRhLGssCND1WVHKpbY+WVVQ6voZERD/3XPzDgIbHAZZ4Hxow7BhZ4N4MX9G1hPN2woXHBGxbFTll5pZWVVVqFyuXsnmHxUpSpff2DbkTAEIFZHdW4G6r1DAo18IzwLrSNcvgEJ2gDOE2IOhReruCZ40ylfPduxWv8umuv1Rg0WKnmKRTnnJu17PwYfk8WHsESVIcQz8/UYS6Znl/Sd4JG5imLHirrrLK6zhVWKPMmxmfs5MmzdurkOfH9QZUjGsxL2VpugWC0rKLE20or1Sfwnp2MK7YkthDC+rEzCGVYCNEHHse2+KeAGA3K4LMbn0WrKMIfn+GrIfvzybv80S9CD7mBWd9jXtFQLeesXZKXlFf07KpoZlVj5p/Qk38q85nktfVP3Vd5qBSXVKdQkFqdV3M9X3NLKXHxqzGQZIRLjKfeEQJBv8wZ8GtXuOqa/3FP18ggGn1c1phxztmq8orWEvDmNY3lwuyUcH/MDdi5a8uWrz4wYkuL7Aib8+fhv+yeIxQVjhysXQq1TnGl+xIGEmDHDhKMv4TgxAAbdqmhHEchCg7TFveC1tzAXM1uVxSoPk/qPrsg/fyRQoz/7Goj7KGulQTvbo268DXXd/NhOGYHE+8S5hIDCe2gDJ5lPqRNnNVGnhV+L0F3S8JtzU/L+j6HQnNyUn2fEi+YVp6xBeU80WBlaan4RYXVic7qxfPItShXNV+VptJWrs8a/a4ULqeFy0ucjUPIGyFMSr/TwknCeBWIvgQ+rRUkW4s+V4TA0DlKaeiQc2eYVJmXJ0R7Q2MT4qkj1j0waKNTM0IArRErqi2ttdxSrp4tLLbCknLLVNVaQVGJcMZsWussFOfo+1AOx7NPMGrDm1gTBeMFVcHXQ1ZDPK+Bv4Qz0iXwiwzez2n8WWf5XDc77WHeduzcYbfefqsdPnLYnRQoGxxEOU5Hg/MQa4lAQ8FYEhYGzCnQqb46THw8BSMPSSveRAZmrvYVD1az3OBEGNlgICE7lwxJ96ORE3oIxQb8j/cfl7Ku+ZzJn8+d6jDwiCkU5mU5PWl84ncyPAa6Czv9QqHeNuCs/m8UF98PNMoa2dfJOBOJ31mO5m7xvFzxuvyU5pEijVmmUmvTMo1Jro1Nzliv5qfO7n7r4WySUeGreOGa3ivU2r60rErPZlQGBhLOc8NgzJwlWSCHs2+0FhcvHdf81q/3Ozp77dy5i3bq1Bk7f/6iOwixjoAfV2rOatJ6o33bdtu+fYfm6hY38hNek77iWMEOEuYwzm/r7OpUecr65DchfIeGh9y5CQcK1g4YM6BxcMfP8BBtukOP5hKuF4mfELqKcz7i4fx8B3cx8GFcKc3oHb3LdT8PJJ4JwkHp4gXFZNFhsd5JC/dTwn0MH6zvMdrzDMblsgrNe+oLxhHW/wWa26E/MmFGyW5wFz4yt+JgwDjPC7dnxdswEhHSlPPWyPA5jIjTM9PurAJvc6OI0D1fcxi7sTCEVIl+62rqrF5yV53mv2rRckZjli7QOElWmhTND/T1W39vvw30Dtig5vLRYcFwclo8SzybSQ96YF3A2kTEma/5Dx3nOi18O6bALrZOeF/o3xUnlNn9WQaSpkyhh6V5OhN84viQJt+s9My2jA/kU5lgRyh/v9w9ZSNZ2u7xuWVX7D9Z4n2U+V/ukaCdGDHmhIQov7NDePG7a2KjPxzwfU19CPHzzUwI11tB9B3Pb7XvPqKFeVG+vffYiL36vWfspr844aGHGn/vEVeU7//jY3bXP5y1vz0mIQ/NyWUSUBiaXfEcE+eW7K5KJb/+fSfNUWHS25QujC9esjOG3RgHalLfsAP1n+rEBIwHy9eS2PHwz6fHbUD8IZnL3Ziaheqeeqck/OjZmLZVSJB0Tc7Tl+gfY5edOK+oKbOBd5OLa3ZmVIvv5PcTJYp6qkMP+g6SK6n8arqarqZv3wQPUIYXuOCEEKUcFDKs31AchOznliBQJb9dOck7ys7T88M2ezyk+B0FMuYwvqPECt7qCJUoU3OMMwtQ0qKwRSGxLMGfOiiDLe0oZ9k634j3vAQdPOHr6qvXhVoUGCGcDDGCQ5xqtcgFPRgngq0rYJaDpxztiYl2uddXIe1Nzl7AQ1JtjW125aqEBARbtqBjBDl9+pQdO3bM85kzZyWonbIvfelL1tnR6cIF9fM+MOB9Ev1y70vVQUIYJ0QHHs+ES0LhHfvPeyhJfGcFRhAJQQhp7nnmXqhrLugRWodwHCTKxnOLsBaEIuAgdzz8GZNdu3Z5eCa25CMA0Ydjjx3zsAUcco2AjIcrhpK45vA5LE+re8HPx1F1uGyjumljHFuHqe4Abn4HvAhrE2Dm46ybvM+0jIAdYcFz1IVitpDDMrFRqRzeRrFGod4OleOGPN0EfIwlZahCPaL7ueASgnqohzVBOFyXnT1RUZ48syn5896n0G7fBbQYznzh0FzGBO9ertGCUDex0PGqC/hO5lwMwjh0cL7D8LCX7G1HaZzVD2CE0QJjR0NDvQTsEuHwshtGOHsEowe7Xhg3lP0I4HgaI+SDh6AvXeegZ3AGHGL8oAdwBiU0hgLqxJMRGvKY/xUVhqELz/rh4XEPz4VCmfJ43jO4qvdQ1DCu1F1TW+v0h2c0no0orTkIm3729vQ4TfBeGOfQvzj+wGV994ja4XASvfb0dIf3e3vdS9F5jt6jzygdSeAMYSLYvdLQ0OjhVhgrFBecucK74DvtpG6UjiGsmMZamf473NVnDC4YeoA5CjEUFyGMXMBlMv3bu3evPeOWZ9i1113rIVh4nmfdI1SwRcmCcgTao/1nz571sFCrkvpLKos9/jdGGMaX+giJAe1Szo7tOzwMD2G7uE5ZtA8FBf0BdxgLYEfIqRCeIhw4Cw5RJjCkXIxOtBePWfqLwge84fyCsCMnhL9BwcgYwjcom/EjFMa+/fvs+uuvt5tuuskOHjhoO3futNaWVuN8KXCIuipUD3UR4gYjCzDiUPwYrg8+54Z2wXcdv4G9xiKM44bBDLzAgAYsaDvhSthNEMZhxcsk49HLeKq4UKbTdsixDvrCGIAbePWD99AauOAhioTTHEzPQbplZcUa0z3eP2iN8D2UA/3SH8dTkErAoezo+Usd3J8SblMuuwqAJziIwotneAej5tDQiOaAM8LpHvdKJnQhSij4MgpF74vPLQHP+HSlv25Ac5RLfbQrjn+2wpIUmghdBdoCRp71nd9k7sd3sl5VgmuFa5dej8mBHT6Vacf6GPKpcYtjiWHWac2vZ93z8Q6eyq5gVXaDNPihT8YdnHd6KAr6nNCfZG5O1gXQJNcdFuor97jOjji8nFHk+TyZ7LiEJsFx2gBsGSd6Eemfd5kD4N3URVvAl3iffpBoJ+VQHtfh/WT3rp6f8zJoC23jHWgKIyN0DU6AD8z5PA8/Y26POhgOQQdXydRNhr7gic2NdVZVUaq+rvgcw/sYwOET3Ge+hvZodzbuc4g8sMSQAJzw/gY28CXf2SL8pp2Op4JIhKNGxa97OWoPYXroA3TODrsII8bLFbD6BLYk4AtvoY0YDaCVwIuCwZ55f34+nKVC/x2bBEuUwXV1oj21mxT5E22DlqgP4xBrFXge7acdtNHnPtVBqFP4HXCjTYxfnKPoP3wCAzt9c7xTvbzPs+Ab8ymhts6dP+91kNrbt9n+fftsn3g+c0yp2okRjjLBX9pHOeAkfXZ80dxE27Kz0xxZ91lDksEnnicHPBd2kHlOif8963e8dklKLsX72X/rCQAniXoCwPkX/mJaLyNmx0seDM+EdoTMtdhuL9PLUfaH4nNJv/1x9VcwAUfAB9am8AH4AsZrnz80Zk4fehmDA+sceD07mZnz4K/QGuMV5rcKK8sQOqrEx993TUccFA6zHsOQyM5teAE4D+50YejgvD3Ny/xGpiAF3gMOVVoD55ckjiacFUSITNpNxxhj3mHHA20cHBzy+Y5d4hcunNea+qyvrZmTJydDGDyeZw0OzjJngzuBxwe+z1qG+ZR+wF9Yz4c1mmCU4Cu4C4wd5uCPG+fI4Rpwg96iMQtc9rWp6IgdL/4p3gHdsRbzEK2+LuQcxxBCN/IyDJzhOzxqMdCPBhL4+m4wzY/M94wb9OZZ6xXGBfrlOd6hXODua5T+AV97cL4Izgk499Aedm9ly4e8R520mbaRIz/5tjaQhMkm+bEp4XwPIV1pcgNJspuCxPkBe6olHD6NCk4Np3vfZycOVn662kCIoBniYn0dCcMK72cnN5BMbhidUNTuq9HE8wS7VJ6OtNUZDSQMYpmkbefY7fB1wiKmIXBqegOnmksDTj19GPX1JybqrRJGgvE5LSjhbkm6tqHEqr5FDCRMspcZ/q8pDcxI2NjEYNghw+6ImG5oLLHnbMtY2dN4Fg1qms1jl1H9jaVhoifR7CfaaZadKCr1FPMfNtt9Lbz5arqarqZvp7RB/Xxj3eOLWb4ni9rs7N6oLhQGr86Qg7IHBSc8D6UJi3+EHbzqUKbzDpzLDSwIDxKeCcaAFz7ONXiCzuLRNDJs81o0u6focli4FxSmrKq23hpa2qypbZtVNzRbaVWNFUjYWM7Jt9nFNQ/DOTO/aLMLi374J3VSn8QL3wVhbJXH63QJ78hZfS6I8XKIJj7BarOYa1Ds6rLaiGKd766c0z08/9jVsKTyic174dx5O3P6jJ07e9a6UWz293m8bX6ze8TDdqkAvBvZdQI8XLB2IQel3LIah8AQFDqEf0DgQrBgV0m28h3DDZ6rlBUFJjda6A8l0RRCmoQVzlfhINkZXePwUzy9e/v7rVvtQsmHMgTPcRSTeK4irBACjN0H9IkQHrQFZVDYWs85ABLyAIRyGP9odFgMhigMQbrG3CQJIMznWTjCT9qMkEi71WThgGQCH98gRFKu9xU4FSBo+8DxaFJ2IjTyqcy15WWU2tHYRR1Zxg+NFe10I47uLy4GYxkyCopIfyYpO3zheygPBdLSUngHxSeH6tJPMofVs5skncI4tWyEbGMUaDfCP58IyL0SqM9f6LDhkVFXfvoOILUf+qAywEBmHFCAcf4IHvGzsyhahz08Gp6NtCeGRcAbESWUG0gk7ANbjCOEhUAgRcikQygSnO4Eb/oJ3FD4YRxh9wdCL20hHBee+uwEQJCO8Ef4de9YlUUdtBkFFuektCXnAjGWcwtLwvNhx/1RCciEbgvCvt5XWYy/h4vTdwRulBFNjY2ufOe5ubkFNySieBgZHl4fR97z3R54qYsOgV1UJIbdKyX+LHC62MFBrAOuoIBmo2KM+yAQ3314VbB+uRIEmGNkJaOwQFEwluzewvu4WnBqa9/mh3XXNTRZaVmlcKZI40iYjmLBl7BOFSqr2Pr6huzYYyfsq/d/1c6ePmsjg0PO1wo0tuzQL0nlW2k65OKiAqusKFUfKtQGDF0ay+pyK0pxbsaSaG/CD5idGBsVW1oQf1q05QVCXUzY9OSozc9OiAct6/kcwVBlF+daaQlKVw5SF29dEz3CB8YnbEZjS4gdeo+xM4b0AP/hN2qeh6thNxIHk+/bt8+279hu29rafIwZbxSl4Bk7M0rwEC/NODzxMO0TrxtUW+FVjJfjmcaZcklwdMaPcfQdRRhH/BnxUOEYY8g4gPcYSgpTRcYh7D29Klc4xWGwPmLsFtG7G8ZPyTWqB5oAz4MXLuFFUDpz5sqKG+0wVoHf83OLPuYNDXV2+PBhP3fEzzIAx1UD+O1Ip+R8VW1E0UeYEjI7VTjUflY0PS1+CM4TRq+6ps495jFCgluEeCHsywXR/PjYhOY38BZj0qrvhGHmg6fAGxb0G7pm5wjcwGGSGDO9f7TMaQ/+CdcK81hIgQfHrP9Chtnpnz+XfHpmTJIM3Pzx5I+6nRvplh+wHj8FB2finoVBgrV/KnMIu3+qzfFazA47Peu8Djok+/U4XoUaq5LE8xllKUZW1Zn0BUU3Sj83kDj9RtlJ9/QbvKUD7PIgLGYMjYk4lBEeVKjMYvE5Qr1rAHRdc7qa5uKSxnlF7/luIX0SlovdQ4v6TRlcYw2jKdVK8AAvCuG3qJN7zMXs5OM92uPrHPULIwfKVYzOZeJr7IAE31gnkNyQBdCVaEc0yNA/6BHDoIeuqyjznbgoCVE6olREEQl9YIApoVzxk0LoWGWAv9RVWV7h4Ugry8u8zay72NXKblfmKp5Ni44JkcVOSEJuscNkUTyP5zi8vVC8uEQ0XpEpEx9RGdCamszOEcJwZUSr8Tp4tqx50XeQCB50DcMDymzmFdYnrA3YATKrZ5Br8WIn4xFfWV1teYVpP8ibMPprucIVzXvs1GLdMjoxoTXLqO+6xLi4JDiBTyiVMQRx1kQ42L/S1zLwFGiYdYSvNYAxuOaKZ+YxaBoDZH5i9DJXzKI49zNJNLczB7S2tdiBAwds7769bpTimq9zlcNcFOZD+kyd1EHnMTJEY2X43LjmhhAhePgNCmIE1HPKXAeWQiXPwNEzP/kP6vVPfquccHH9GklXk2+XJvU4+bZF0iuxPDK4SH+chpP3Ir+Ia61Ymr76s2EeCWsSwgN6jewAYJcRobXEy+GRrNk5eJ0dDXwvTIfr7GYgTCE8lfBYhMrqHxjy0Fkjo2N+XczDy6MsQm8Vl7BDkJ2N7CRBnsCxiJ3BHB6OE4vWvDNzNjHBeRda8/YOaF3RYz3dvSp/UPOB5kSVC27Cd5k7CD2LcwJ8PGScHpLdGKIXeD8QZizdeUv8hp0W4A0GgTDPsPNiQv0Y899x7vG1vDIh+MBjjOWszSnH15fCV757Fk6R2dnBM6yrwz3xQuE/bSbzm3t+ZqBom/X5nJ4njC4hXHmHT3ZLz4mnAcdYr5cJjTDmGsMNXo1cQugvjDc4YOFIoUx4NI0XPBpnnJTgXqDxyBHs2Dk2PTGttc6I7xDpBcY9/b5jZLBvwMNowXv8PEO1yUNpwb/16edXqY1k5CjoCUMyDkiL4heBa36bJg+VtDXNeoitLGfuJ014VB8dlDCSvKOi7Tnt5fYjN2hh8lTHmLlMgie9b9NZJpx78bsvbLWG0oInYkNbpqaMFoYFQs7k9xMlJo8ZLa7i5gDe4dD4K90ZEAwkyctJ6p1atPt6tajIGogDtUX207c3flMV6iwcYL5PlF62q9x+8ZlN9ovParIff0a9/cC1NfaG/ZX2oh1ldmtLqTUTsggkeYJEuKljyjGVSWi5S+V+xwEt0P+dU+bldOLQx2c6xayyzrq5a3eF+lTlOPrvPfmEu2nc+FWklW22EeHJEjtINhsZ3svZPnMbBkHSj99S74a3rVCF836eDIe+1kT/NhfJDpAyCc4x0ezI57ITIeYOiT5rijfGkeXKU30GCcrE9QXY1XQ1XU3/MRJ8KTtfksIF5wr85xnug+pL9/Tbvb1RPKwsu+LAQ16siN+uSaiVhJ0itruEI0JkoSjyeNW8o8Xy2pKE6wUJ8HqWEFsFem91ftbmJ8dtYnjIluZmJLwHA8k8i34JQznpjJXVNltj+16ratll+eW1NqFpb2xBWdP62NyaTS2s2dyKhKc1hBtaGvqBESR3ZdFylhdUz4wtTo/ZyuyEHpy1vNUlD8ORp7YgyXpccwkjekVloOhhbZGnZ/Rb7ZmWQNTf02NnT5+283gMd3Z6XPA5CUIIBoS5mJ6ckAAz7bBA0ZJO48XNAYwokIGd4La6rHUPAguK/GWbmcYrdlxCVXh3ESUpbUpkV4nZxvkIS4L3EvDS5VUtnARNm5WgMan6x/AYk8BBqIocCXmEmBybmrZzHZ12Ue0ck3CHwrShrs727tljbS2t7iHO+GEoGejnoOohzxyCiRcd/ULAYcwRkPhcRAEyPSthiBBQITwZnpsFGHD0PSgFwA29pxeiUsEVXnqfy24kU1+4wCghP6AAooy43tGjnl3Jxrvhn65h+AhGLJSiPIPA50pGfSK8M6diIHEBU4IZbxKqCYGQ9jDlIWjzHO9HBR0CZjSOEEd5TnlBApyHZxNe5mmsqjIljp+Lug6igOcI1nm5Be613tnTZ6fOXbDh0XEjrna+xoJFLsYVxp4agQfKL3ZGoVxioCcnZ13h39fLLoAhhyFtXVa7EFw5/wPPf/eGFY5G771hjIpqL8pW2hIUG/oDZkoofFD81Nai2C1T7bkeH76zi/Bv3W5gQPHhhhW1i/UAdSLU8p0DlRsbOYS4ycrLijXeqnts0g1BCMgLk9OWK/pG2UY4NpILxIsoHfNcgdjU0Gj1tF3COAI6oTAunL/o70/pfXCLv2XJPlGpThkI5uUVlb7zKXgp5/v4YNRjdxTKCZQBeFYCK/oc8I6kcaZM/WZ8UaLXCAYtLW1WX9/gsEKRcaHzvA2ODohmcqy6vtZq6uutKFMqOWzNxifnRUMoN1D84mlaqT5Ua9yL7PzZXvvyF79qn/z4p+yLn7/XTjxyzEY6e21uYtxylmYsnbNgKZu3dN6SlZTixbpiqUJ9L861utqMYFIlvBY9z0+Ld0zZ/MyE8qTwatpWFmbEJ+ckPM9Zzgr8cFrcaEa8SOXmTWuNPG2p3HFdGxZf6hNvmxA/1XgLZjkaOy0fPQMB+FCO8zfGBAVnUApn1Me6uhprbGoInvDCkTbhI2eDoBgM61fCxqQsU1ru/HhIuNY32Gdj46MaB+EctCmaDTQnukcBqE9wMRhJ2BUhmlRLPJRUAR6qKDsJ6VVnZeVVKqNA4zBn3T0hNj00SEgtQqV4LHqnaWVC/OgTekKBE2KyE3qHA5zTbnzg0GwOeie8FvpsDDC7du20G2+4wb2GnSSgQcED2HjYQPFoDIphFyG0XGTExSd0FOdZEZFhQTI14WBSRRmrb2xJDGcpx7uhoVHr6uq1nu5+4V6O4FrpRpR8lMHI24Ih5xEN6jlX1IGe6gvKPlcE6rlc/QZXgSFlwrv0VUkNhp694eTkkj6Aqrhq8gmE4Z367uMWeGZUiPn4qAYfIz7Jmn88DJbmmFUx3TUhzJo+V9kJoLyi78t6b1nvL+s5mg3HJmNy5ppfJ6sM3s0pUL8KNU6E18RCAVwLCyxdUmyZ8jIrr6rwcDL5mhPjHIYBCUUk+AXfgV5JwRmAbwKEYOLzgsZukdCY4sVCZjdC1laW+Xk/lZkiKykUjuWKFykXkHNwgAD3F/W4ePjijM3Paq6dHLWJ8RHN3SOayyb8HkaVTElaGSNJSs1nAOCBKOBZ2+DQF67hdMGcxfkiRYQWTUMjJeKPWqeIx2LACIY4/fGK4I7hAw9vHBHgs+xWwEOe55gP3TlC8y2KRHaMQJ+Ux1khhaLHYuEba5FCZb4TFquprtZaG2utsaZav8stgyIa2lOdmZRgjqJT7y4J/6ZEF2Oa16fHxm1B6wLCaOXAY8U3CBpYoAHJV04LL0uFk+Wau8qKRGMouoVbq+Lny5r7CZVDeC2cRjCe+lkImTKNV54bFMHxBc1PrJ04Y6RI94rLyq1Y7VtU2TNCmMWcQlsrKBaOpWxyfln8d1J8ZcSGJ6ZsCuUvylOVoULdAIqRHAMJhnpCRQJjDDLADUOXn7elP3axFAmunL3Au+C5mu5KYM5kgFdhJGG9w7w5qk92+x08fNBuvvlm23/ggNWqjjBewnLxieiYwjoImnIDmOC0YSABLdkRqyy4LGu9uiRewfzH9xWy+AdGqVUiNpDh1auiN7K+e6ZMjYM3WJ/w0Sib0zf++Leev4YU3/cykuTrMuFenDdJfMasysM1veP91rOsQ5hHCb9IOMvIl/PF1wuEb4TDLSwq9ZBZnCsDr+NMVc4hySsULhZnlDUZ5hX6WW2j41PWNzBsHV19WqP2WHfvoNYmk8Ih1rgYtggjVWHFJRUaQ8JvpcTD8j1rVD0vC4bUA4+emV3QHDJpPb0Ddv5il509e9HOai12sUNrHcI+uQFeMoCehYMSFpVQj7W1DZr/mrXGadF82GINDU2aExusRvMiZ5K5wRw61XgTVhIHpOHRUZU35EaYvkGt27R26+nrsy7JB3zi6MJ8ROaZAa3VBjGwDBNeLDkDZSxk5r0xyRZjKpfQrJNad2KUZz0PPU1LtpicnlG9U25AHNVzsxhd4JlqE9OM82d9ErGJ837Q7Xj0Jl3HuM2chrGpVPRInysqq62yusbP0iIkGXRcwtiJ3vNEp+Cn4/K85sBp0cyIZJ8urbvOXrDTx07bqWOn7NyJc9ZxtsP6OvpspH9Ea2TN3cJlQmfl6H0aBq+AZyzOqb3KK5pT2TXBM/CUWY3Hwuy8Y/23bRL/WCeyzSmE2AIhQ6ovybc72jJ+EPkbD1bZrz6n2f7mldvtdfvDwcVj8yv26YuTdm/3Rlz+nZUp+7XntthH3rjL3v7MJs+/rt9/8bJ2+8Jb99o/vmbH16RUfbIEa/hq36z97aNagIZLnr77mlp74Hv326+ozf/7jkb7pWc12e+9sNU++sbddupHDvkBzFsdPP2Lz2q24z900D70HbvsR2+qs1fsLrcX7yhzGLztSLW9Zl+l2h+Uoexc6Z7Y2O0Ac/qZO5rs1A8fsg+9YZf92M119vLk/ZfqfUJRvW5/ldUUBRTrm1n2M1qyE+dtfKV31j54asPoU1ucb//9lgb73Fv3ufHh5+9s8rH4o5e02afftMfhur+mKHn6G5NY0PG3OXHmB8yIdLi+xL7vujr7uTub7R0vaLM/edl2+4fX7rKPf9deu/e791v3j15rPT96xD6v9v7gdTWCw+MNPuwo+MS5CTsxJKE2Sdc1lNi77tpu//yG3fa/1XfGiHNP/voV21XuPvvTu9q1OPjmk60vdJPvm9OfPDjkZ4skoPIdQb/0nBZ7/2t3el/imL7rpdvsbo0p1+9o5aDJb36iT5t3ENHX3VVp69KYPvj9B0TzzfaqvZWO62To5mdub7CWrDN2Ptc5dYnhj8RZKx86PXHJTqqdVUX2r9+1x3nN/3djnb31cLUb3D7wup321e87YM/bXpY8+dQkFEcIK9kJPLynayr5JQEulWO3imccrk27UQtD6s1NxfZ7L2qz97xyhxtuYgJUaaTepzCFQ9o3EkZcDI937aqw14kngTtffNs+OybedTVdTVfTt0daF4KcCyvzzzPXwye7J/y3eJgLUxLUg9Isvsur+hQDicKcvyfBCWVr8GSXUKHFuiuytQYMHn8h5IUrMvUu77jxRO/jnY63PopfYgEPD4+4dzz3ohK8AOWL2ragJdLs7KJNS/jHG5DwG3hjERc8eGkt+jXKw0uJcth67odSS8Dg2rKeCx6q7BrgrIolX6vGPnvbVDf3UCTjIUYIGMpAmcF17rtnmOrznR38Vrn0KZZLPVwHhsAagds9GxE29Qk8aF9sJ+9gQOCdEB4MATx4nPnuDZScKhMlL3GM8bKkbO4RroD4yeOTE94OYhzzHF5wvUn4JvpC2KNDBw/ZNUeu8fBNhMx55JFH7L777rcHHnjATp484c/j1co8Vshhs+CGhp1+0c5gfAjzXMSJCE8y7Qdf3Iuc+xpvRIEYyip4hvNuwC/K8dWb45QXp/rie67u8DIpm90rKNVIET85DJeE4iI8w7iEA3Y9PrjgzXOxDD69Q0rAE+UxsCVUGyETUGb5wfoqjzJQoGJwoK/gCfiKhy5l43E6oecRiIclEDOWHhrF61P5Gk/aQ8J7uKGxwY0OqXShew+j7Ofwa8JHccA/7XbvVLUTRRo7KBgzxntpacFDVFy8cNG6Oru8jQAJ+NGPiHO0GeVSW2ubh5MgtAOHVo8Mj3qIKwwyjG8cO+BBfRFfgRd1+gHtlRgH9L7Kxgu3v6/f24rCNAdFi/qpgoT3CexVBgYpFNOUgTGuoCBHbcMgN+UGGkJHUQ9nojhthEZ4vykD3K2rq/UdJOxs4Fn6SvgLjCSMFddof+hDHP+AX94ffYJ/hKRpbCC8RpN7fpM4OwU4EkaDMwegHTwv9ZqSBHh9YWyCkYVLuQ4vQnu4EW12zkZHRu3kiZP28EMP2bFHH3N+g9GrtaU5KD817pwlwCc0A05wgDP9cgWfymeVx+4adptNT0857IAJdFlbW201NdWudE3pGvzPDWHiIRg64Dt4s9M3duoQyoaQGM4TNP6MFwk+w/jDTzZCgWzwJ3AF3KZsEgffYqRlXCgfeiCECTgDfQBv2ojnOgDb4O+B9wUadkD6syjYaBOHWBMuB8MbvzkQdgh80ngCW16lTtpDBubgVaivQHAIHuXgNfDBcMZzjCVhyuBjc/PiWflrGutGO7B/v4cXBL7gC2PAmAJ7xxPBI+ILMIHu8LylLYwFfXOjieqGbtmFV1QoWX0tR2WtCo+7fScU4UK4X67+geMYMcEhzrbiO7u9gDuGJepg5c38yE4d+hbbkA0v6lwPWaPfMTt8BBd4apyPEzbmMPdMeZo3ssv1h/Rs/PT3srPgyGeY+zd4ur6EzIv+NVwPl/We/hhq+GRUHIMH1AtfwDsbAwkhd+ChJPgh8OaZ0ObQzg2cCeNPfz20ncabcC/wEugLfoDBFxjxHvzWdzY4oSZys3KcN/mkPPqI8ZXx97FOeD44EcclGGfUObXF+0A7hOvQBm3mefCDtQBrFXY+8JszYFAZFOZrvtHcQDk4780tcqj7jO/W4zn4AryV8RkZnbDe/iHnI7SBBK+AD7vBTN0BZ33dIf5E3bSNXTl4efvc62+FXXLsPoHXstsPOIH31IU3uIfmEhyhH3gSuAmesB6gfpwogKHP4YIP8xWwg0cBX+om9Bu0jSEb+sUBBMOEpnQ9G0JRxbZwH56CV74a7fcoDw99ftOvnm7OgOiyAfEA+BGwBv94Lq6H4MkYJTLFpW5oZzdiOE8Lo3XK8Y+y8djnPRq4QSvBCADMfU0qfIS+gScOAvQJfnnkmiN2/Q3X28GDB52GwcPIJz2pveACeimU5Xjgx7LDejHSIs8GOoy8BZhF3AY7w2fyx/fHXQ/fSf4rfH3SFJ/1MmK5lMP7m8oAh9Z5R0LHMWW/688BP8GO+R+Y0ld1yHFHT63fB5/gVw5nzbn0Hz4AXTneKDEO4C74AW+I9ESoT5xzOjo6w7l9rC+EjxyczjOUye5Dxhw+wg5CeInjiXCEMpizWP9Tb0x0m/rBJeYwyoy7iHAyiTTJ+5Tl6269A28Gt9gBy9qH9ReH+bP7EZyOiX5AT+AM54wUpcNcAZ7BwyiLsXd61icJ2MDTeZeQl4TdwtjP/LGenU5D+LqYWcP4WSa6H+skh/uV/ukHp2ME0X34I9+5RptZr4Kc9JH+QvfIMgEm7Obpd/mAncWEi+zt6fV5mdBZOEz5WSVJKGAPj6W1WOTzJOY2323tY7EQsr4zPu5wlIwTcPZ1goATQzRuaLq+DVNQdG+iwCShnM8+N31bRdoV/h/9zr32d6/eaT91e5Pd2qJBz9odwpka/3xy1C49WDvX7mwrs59/ZrPn/3lbo33PtbV2h67d3Jyx1+2rSp58ahK9+ZnP9tjU/EYbSBygTpt/4dkt9rN3Ntt/vbnBXrKrwvZUF9n3XlPjh6RvlaqKC+yu3ZX2uy/aZv/yHXvsY9+112Hw7lfssNcfCOdtsK3q7x8bsa/0hpjS2amutNBetqfSfvuF2+yDyfsf0ft/qfffcKDKytMFHnLp7ouTfvDz5nR6ZN7+jvM6ZoOQRsKYc6iu2I0Pb39Ws/frh2+ot+duL7cj9SX2/ddWJ09+Y9LlQmz9y6lx65tJJqYrSLUlhY4bf/CSdvutF7TagZrHn1nzmY4p+8jZCYdxTByazdj9gvr+c3c22f+4tdHefKTG8ZHdKS/ZhXffNzcV4IlzmUSYrXc/MmzdkxsGNdJtrRnvSxzTH7y+zp6jMX3Fngq7pbnkEsX7NzPhwbVVgp9gwPrJ25rsA6/f5bhOhm5++TmtVi1aAnO+2jctnB5zL4XN6Q+/Omid4/OaLJMLSuwC+85DNfbOF2+zv3rlDje4vUp8o7bka98V9mTJF9mbeOLg7LJ9SbyNw/9JNcJbxuboDx22vv+Goe9a+8r3HrTvv65OMBDfzDL8sH5JPQEufD0JsM0urqy3sjSVL/ppsw+/cbf94+t2Oe6ASwdqv/nnFV1NV9PV9A1IML6E+cFjgqDEl/B9/Y/vm3N4TQlhalXXwpyO0izEg8brakNBw4IY5QQ7Dwhr4Z6YyTu+20IC2NzsjISjPlc6IcSi5MdzWNLUuqcUDmDzWsbMaG02M7egzxBeKmw3D9vRWZy7cI3xZHZaWQt6FvUz4buHmtBaICiSUFTGRXtQ6iD0whgRInmGcBy8j2GEcBVuEFHbCVdD2xGK8JZH8YkQjzKHA5EpL5SLgUSCtHskhk+ULsyBwAfhIijlwkGJCIU8T7nhfJRofAlb6t3TVm0Dxh7KSXlN7VnUfYRKYIEA2dTc7DsPENgIpYViHMMHwlJTU6N7WKNIQRlw8WKHnTx50s8l4QwThCPag0DFWDO+9Cd4w4YzOWiTKwl0E4VONATEPvOi39cfP/GidIFRmTJj4n1gnT3DeZ3KlAM83AM6Ub7R/+h45bBMFFIkLodQaUE4p2xgiKKItng7hYeOs3qetlF+FOroGwpXjyut7+AJ5RPqhCp4h7ooD4U3Ai/hDgi5MChhkhA/KEUdh/Q0SgRwKIadQpBF0YeSh3HBwIeQirJtYjwowWg3MKK9CL8I6NUSzhGqUcwjwKJM4MwS8N2TygY2rpBQmykbQbmtrc0FaQxShKQgHARxozH40V/gQ3Ja8BwUVQjV9Q31rnwvLSl1XMPDnxBgfjaGhGs87VEmeAmCKwpKV5zoO4I/h9CjtEdYB9fnhWcjI2Meko6QDLyHgIzihDp5jzIYExQE7PYgJBaKCvoEPnqoi+Fhxz+e4/2o3OXT8URjS0JJgYIVeqQcjAiMG3TE+I5J6MejeFy8BuUAfUOZHcIhQZcocikJfsDB+IyV1pzsUBbBMfYYtIYGBq1XtLUkPlEium+or9Un3pjeDB8XYEtIj6qaEF5qSTSKsYGwNfBL+uE0peeAB4ax6iqNfY3ku4zW7aVpjUOhZUpT4jsYLdf0vdAa62ts546dtr293Q0z8J8K1ZMST4g8DlyAHwFjDx0kXCSkXoxZjnc7eBf4OONgruxCgcO4Y0CKZxoR5oOdHe6BrE+SHlf/Nug0JsaE91HmotiqqKjyvqMAQnEKzXDAbr/gBw/yd5KxpBQfU2XaDe6jSOLskqAAKneFGXWCyxhImDPgP8XFKWvf1uZnynAINnwU3EOBE3l9CHkDrgrn1WZ4SqB/FDrMHYR8gQ7wYg8KJw9BJl6wJLwYHZsWz+zy3VTwGxRXhCjhPCkMaIABZTDlUqYrhsQXmAOBcVSSeV/1cOwvvCbyq/Ws51yhxidGE/g+Y+A5KGj5Uwk+GJEG1udfv6X/khxDEGVf85xci/fjWIT7l5ahm+EzeQclaKwP3kv98GYOJmacMHjSVq7DoyJNkIBVzCrMxxt+Rcik0uJip1/mVjIGABT/KPnpLGsGFHiERCT8IZjj2KPvzNvgOQYSDHrOw9XsoHsIOzuYe2N4SZ7nGjgVDBXof4LxmbaHeZrY/jOOczgjwIuYL8Ad3qETEUQcYs1O2Bhvn/vhTIJgGBsXruDZDh0AD8Yz4IIDQmueVQ+nw5kLrD3gGfAc37Gn9oBL8A+MGPQIAyLGR2BUJlzlsHgOesfAirK0UrSH8YT77GKBzxDiBqcRMjteNOpOGx4ORxl6gXb4pFkBR4NxD7iA++z4YA3mPFnXPHQPBhLlyEPcux2hU/f5PiXe19unuWRQ8x47EdV3eAJ8BfyZ0dzrh6uLpuFRtCtTkrEawo/VssYiXGhZMPwKj6Bt2snYOQ2J5l35ytjp09ek0K5wD4U8xl7mAHCUOfLgoYN+aDsOAcArGz8pg++MDWV5Vp8C/ZGhR+rbqJP2wlt8TmQ4gV0CX/42Evd5IKT43XEgXvavG89kJ65vfvaKEgi6npKXwD1laJRPnqB/9In1KjTgjyWwABdCuCbxJY05a1F2l/Cmuu38AP7HeivwoTAfsDbNJ3STno3rMcZ7ZJSdscM+H+C4wPfxcfgpa03WCimNt3C6qMQN1/AIIPq4LN4Ej6U+3nPeLlz2kImiI+pyPi+c4feU5kEPi6W1sxtMRE+s4dw5RuXQP9ZD1Aks4I3gzfr5JlqbcR6YGzHE6zz8o55l3uNd+gsf530/oB3+xRymZ92Q4e9hRBbN6l3mSjeSsPNO9FwWDST+TGadrjwcFu3Sd6/Lc8rrg5YYD3CS8XSnDvFIcH9sVLxL603W+KwhcRTBIEJmbYaBql/zMk5qGJJwZAhhd7WuByaCsRt6GEtoQd/hRdA/GUOrZ/EEsl/ne+T7on/mL2BEGL+AVd+mCZqBIWyVzo7O298fG7XHhi7d1fBEiTBRf/bwkP3kp7uta5Pyd6uERzm7Kp7qA6ovTizabe8+YY8OzFwRz/nOQ9XWqrZ8vYON1/snLkw97gyRK0l4Kny2Y8r+36MjHl5hc+Lax85N2vd86IIdz9pJcbnEeQkv313hsP1GpXxJD5fw6CR94oIWDTMbhhxCKlwJ/AmT9Np9lfbcLXYDDM0u2299ZcB+9Yv9Njzz5DjFrqVX7ql8Ws++2SrFGOCXS3/2EHTSaSeHtThMrl0usaB60Y5yO1L3jd0ZdCWJiTXY17++NLWw7PxhanFrWmFnzRs/cMHu6ZSwK8b9dCfw2tfgm9LRgVn7q0eGbDbL+Ls5XRibt5++u9ved3wkuaLylJ9qXAT6P/bJTuuZDJ5LV9PVdDV9+ycWy0EAQngjB6HokqnmEtYcbvgz+hWEPPgb83e4p0I885ulYBAi8awPPIsFNItqPwRTwodWypan59Oak0oKCyxTJEGjtNjmJQj3dndZV1e3b4enjLx0sa3kFtoMnphaFkyJdbIsnNGnZ4wlmgcIgwJf9di7GEYS48jCzJQtzk556Jqc5XnVTegazkGRIK2cuyYBbkkCmNrmAp8EXUQALTtcEYGikfAWPhfrGUlNHpe7RMJJfU2N1Ug4aqittT27d9utz7jFnv+859pNN15v29paJACwfgqwzi8IyizkNsI3WI7gpe8I88srxDrW2m9CwghhdlaXJUylXbGNIsAViqnCMAYCKWsizhtBycDZK3g1FkmwKpGwVoAAKUGruq7ODhy5RoL/YWtuanYBFSXwyRPHXSBCYeNepWUS6FQXXqPsmhgZGXavbgwqKBBQ+KP8YZwRklD2oCBCeeLKbLWHGPasQRGA2L2DkhLlLAjDfUcY3acNMaNQQ1hyRZTgQd9i4vE4f4KrQTADjihhg7f3usCtsUGI5/lQjZ7RPfeQVztQ2KAcQWEiqVblBSOLC3qCP2NOWS68SShGkAQOE2NjNq3+gxso1livYmADz4sRjAVjhF+EbxRk7AIhVMKKBpWwBtRNXShDgoIlKG7wRMTggbBLGzAUAG889TAA0H4ESj4Zdw6XRrFPHH/6ND4+Yd3dPS7YEqoBWAQgh747bHWNtqGMbm4RHoqGEPgZS9pJjoa4+F7MKBZ4F+G9saHR2xvO0MnxMBaEARscGHShOXq4M9aUxfsoFFCcobziYHKUWSgzUeLifci7nD2Cd6EreTUmjA3KXy9HcKK+aNTAwIISAHiOEWJCfcabGiUaSgraCnzJKF8ifvEbJUJZeYUrvciUyT3gAG6v5aDQX7KZyQk7efqUPXrsMTt77pyHSCPUx/wi8MTpjfAehOXirBgOaF0UzWSsrXmb7dy+yxrURnz8ON8od3XJyoryra6q1EqLC210eMSVA8V4QLe2WmV1rfhKoc3Nztvo0JgN9A2KT8172IlUfsod1/LFRwuEb2WlKautKrHaGr1bW6ycttrqAvGcPKuvy7cD++vt+uv22E3XXWuH2S2xfbs1NzZYXU21K0iRReFrucJZV5aKH+HxHQ+FxvCB92i3+C2H0KIgQgGEoqaa8BvCH5RE7Iw6ffaMnz+CIhm457r8BtGFT76Cz8l0AZkIF4LSs8TD8XAGUrVlyiqMmOeElhkYGLbunl61QfggfgJDhGLgJdQLR4C3oEhDARSUUYQEqXT6wXiBogv6wSMcvADPMBLtFj/esWOH4zPGH/qLgnt5OXgKYyQCF5xyVAd8BaMIIeAwumOQx8BBOK+6+garqKzyvtBGzkrp7OTw3ou+IyuVQklV7CFPutQfQqJQ8rLK9/A7KmxlFT6juvQMylRwPnjTw4RUF/iLslH9xPves+jGPfHjbzKKMZRthYnhhHdUTqClZCzoU0LP/MEDo+E/R2MHfwpZc7LyKlkvkQmZtco9Pb/Gs5c8H7IaG77rnn/nPQ04f6IoIxwkPJg6vQ+lJR7miPIx4s+LTqBfl+3Vf28X5ToehQxPR/HHriPfIYUHt76zTsD4WJwqsAXNQyNDA6KhbpudmlAjtK7Q3GnLGueFOfHrKfEZzjVbEg8sEB9K+ydhtNJ+zikGKwwkGvNp8fxxeAuGY3akqAy1k7l6dU1tFd4QCotQmPPzs/o+4cZV+BFKRAyrkzPgDiGiMEyGecZ3Jgqv4G3wKuZcN6YJHnhhYwSAFzP+GJXZscVuMuiQOY8zhVaYa8X7cR5kPcJYrwqvZqbmjLNvJsfG1d9F8Y98n5fKULCq/HQhZ5Go31oTVIpeakTPdaKfumqtWyqqrFxrBkIjrmpuWNPaiTUNIbwwea+pfMLgEHaU8wfgIzwbMyEQOQ+MOWF6mh26c07DrEUKUNiKNovVjhLNI6xHcnhe/GBxNdem58XLp2ZtUG2fnlsUvmmsSwjBVOI0AO2guEaByw4TvNrHJ9VH4Q4K1XrNn2HXXL2vj4AltDyrcYlzvjugYBATjjKfcMYQn+Alu4uZAzD4oihmXm5tabVrr7nWDh444M4jGOfinAi84Stk1odx9yv8jd+cI+aKe/EAcoqwU6JJPbHxB55nZ12D8Am15TyTJTSE5KTLBf8a2hB/bJW4xeNJW+PfJUnFJlzBv3M/zJP6tv6ufpM1N4B33HA6VF+Zz3nG34Ex6j36j5EjpX6n6LN4YG4ea1QcNVjbit8wH+vxYBzTekw45BzXQ3MVeugnQl2lisQf0pw1kvJwWYSS6uzutXPnO+yscmdXrw0NszaGHoVfBcLTYnZR1Hi4KOYUziwh3NeaVvbAlPXK2hp8BcMOhjfaCk/NaG1d4vXTVs6Kgp8Pi49zLkqf1icDA0M2qDUKobEImcUcyZqJQ+YXMKACG+EEZ+xg+GWNUaW1Befk1Ag3OV+oSnNwlXCzUvRGiNQq0Vx1Ta1Vc1+5Ws+QK5gT9X4JO1BEj/DJcBYWcNW84nxfPFR8o0iZe8wzOIPhmMMZXpz7Q/gvP6eE7Iag2SQ016RgN+pzOGd9dWmeJOwuDlEXL3ZaZ0e35s5ed1TAwYf5bHRkTOtfzjTDmUzz8kqO5piUeIrm8Uy5VZZpLlcu1xiUpkosnZ+WfIR8J36ucfZwysKBIF8muCTUC1gvnBJe4VxWheFH/AFKeNoSCrbNeTp7G8em1D+9ZBfHN54dnUVg2URgWWl0btk6JxbXnx+WhAoBbJUo5e+Pjdhvfqnf7u+d9pie2YkDxB/sm7YzI5caUDhH448fHLJXv/eMvfO+flfqM5lmJwhvYHrRPnpmzN5/ckwD+HgwUz8Gl9hWcueEJj4G7QrSseF5u+3dJ+1/fqrTPtextbKVc0Pu65m2P3xgQMI6C/OEESXpQ6fH7e4LWtjPsoXz0gSzpm//6aMX7YeUHx641HgBI/uM3v2I+jgiuG9O7IjAgPOjH++w7/tIxxMaoghd9eGzE/aK9561X/x8j49H9o4KEu2bEEF8Vn3984eHhcqbWxwSzCcbpuR5guA9QeqaXLjk+WmN/VZoxvkgMeQY/b7+z49b0f95wGp/60Hb9QeP2A1/dsye+9cn7VXvPW1v+5fz9ntf6bdzo6HfoAh4sVUCz3/t3n57/T+ds794eMjbsDnB+LqEH/9yasw+enbcCjeNJYlJZFpjnt2XbvVt62olVAsu2c9eGHviMerIokUMhI/HuI1EnX9/fEywOGtv/2y3PdQ/s+WOivH5FcfBT56fEM1sGJ+yE3Y5Dj2PdUMnE5t2UMXEIeiDWc/S5vFNZ99kJxg656XE5y8qD2edn0KC5/SLl7zrq4MejmqrxK6yP39o0A788WN298UpL/dy6fjwnL32/efspz/Ta1/untoSLvCyj2ucsw2xlDgkATi2lTyidl2GxXmaXFrznSHx+SGeF41sTn0JDr7mfefssxcnfdFA4vO0eOBv3Nune2ftXQ8N2xe6ptfLg3Y8pvFl0ozqj8+G55/cCEj65IUp+x+f6vLdOJsNq8D6k+fG7R/Ev6+mq+lq+vZIQTC6NK8LP3yPv5XD9eAZTEbIj89nZxe04vv6HYQnidkSBIMQGQRKOKKHN1nDGIGXMoeOpl3pgxC2nCgUUBCTfHdEItgiePMSXuwjWrwviD+x7IZteRtVNwpksrdXZXld3mZiSJsrlBB2ya70ptxE+NM/lRaV2avumY9ijfd5D4Uv4RhQbhMiqb293Q4cPOCKuJ07d9i+vXvtpptvtNvvuN0OHTpkxPYnoVBEIEcBR58ROknUFZRA4cBfdiuwjR0DBPWjoKYMFLsIXChVeD54ouExlgqwoS9qH/d9uz0eohUSYFAwNzb6+QK1dbS50cMFME5dnVorPvqohwdC0c177e3b/LwHDojFCw0Y4rnJwfMYrDo7u124YvcBOx1QNqoLruhjnPGWZfxC+KugIKNfsb9xdgn4shK8U/Es0ydj5riTPMMbMfM8SvMwRll4mpTtyj8UFl4Pz4T7AQeEZ7qKYQp8ZAAIk8FY8Bz39LqXFa7xSTikcAg6Cn2MQ1627qEI473gkUuIjxB2ZWp62o0kKGu5hoHQcUftdmUNtKA/PMMZS3CJa8AJo0hUsnldep4yGVfGpaG+wT0UaRvPYsDied/dsxQ8ilG+ADynM2XgQjuIZY9RgDLpE/0hdBBektRB4h59I+EZCW2AWyjyEOxRRFM2Z7ogeLPbJYZ7oQ/IOz7eug9sKA+DFPiLoqmystwVuoxm6OtGGLGAG4EOoDHGAO9CDC/gKuGoCKVEPeAKXtvUDY1QJ3U5vJN+8wmc6A94yYG+lMNOFA9VVRwOZ8c4Aq1Bl8soQAUCvjPmxKd32KodgdbC4a2MDbsDyOBbQ0OjHTlyxG6+6WY7dPCgK+yoj75yfoDv5Cgv87Yy9hy2TzkoQxk/4tEzBowFYbvI1Is3OLTF7g6Mcxg0MHYQ3qmmBk9VjKYV1tzUYDfeeJ094xk32TXXXGO7du708DNV6i9hrMBPxhKPeBSxjI3zPvEM+CXtAAbQ98WLF+3Yo8dtbHRc9wOOEtoM4xRwIKwZu5YmBX+ne0/qlYaPDH1FvFvffaDvjAfjg9csuz7IeI1iyILmPbzHwKDvAAAfSJG+A437pfVxJsQc+ACvg29yPdDEiGe8yME9+F1zS7P3g/vQph9cS9YzGEt8d6F+B8Poko8vdAyNABvwEDjRBz/7QGOgLtu85h08nTGQ4GXLs9AKbcUQBp7SLngG3ro+psBMD7gnu+Y6YAB+btAguMsOh7BzxD1ro0EkyfEaGTzz61xTecGDeCPEDWNIu33nA/yB9iQ5KGiTgfNMC8Q3/Y9mBj67kcM1xB//hL/ybLzP6yonKKJRSOf5bxSIzN9+oL7aypxCos9hng4GKlJsU+AHIfGdPsFH2EVVlCoULMPYMF4Yg5xONEdh3HD8Vv0UwX1wHmW5rwPgpwmfDDAPbV9fzyjjlIAXObTJXEzZ4AYZ3PCdhZwxJnomBdwOClJgTjm0zQ1xep72UId70GtOoWGMU3BK4CyesCMwwpHveIdzD4NykX4zXjzPPA4fh6YZb/CE+lXo+nqNBMwwXnAfnFpeWvXwNoHvJ7tTBXv4gNOS+BN4DZ+i/BZCIormCcsDbhEOCXqCxzNGgd9rrByPQmgrDA1kyg5G60Dz9JWxYw6DH5Wob+Alz0CLZNaYKIQ9HJj6HT308UoHnhhs2enR09vjO19RUOOhg/GBOZQdRfBd1mSUAf7TLh/bBCaUR1ugH/AJXsV95nnCROIsAnyAx44d7b5227Ej7KwNMA5rHN4NSvWwBmFcwSV3tBBs4jMcbB3gH/SRtIf7kf6ioYSxi4mm0lrKTprtKaGukLK+bk7hvZDjc7x7yfukpMrQh/C803N8X9e47jShP9ruTj1qL31lLqBkaBvch67hxdAARipgTY3s0OR5yvGy/S1SGJtQL1cCXvncIdhgsABG8ELwF1yBJjFkMf+w/mS8CMnGQengHGVgQHADhfg0O7nhO9A+/JcMX4fXB/oMu/noZ1ybgZdht0X2rqAw9k77yXseelJ9AozuUKRyaYvvPu3v83kSB5awA1n1ii54Bt7B7g3K4LvPSaxB9Czv8D5OL+yCxOh+/vx538V9Tp98P3/hgl8nY9jgWdbk7CJm7mZ354WLyh3hPs+dO3/Ozpw5Y6dOn7aLus65KMCRNRT10y94B/CG3sDfMH+E9VTAEY1fgufOKxl/4Lb+l+CSrsPPgSvl+q42fV/nNcITdkAjy2zfvt3DXjbrO/wOw2KO/dJ9mzD1P14CmJyT0F6RssqifBubwzCz6Dsmngw47A5ghwhnZ3A2BIrknqklV/w+nYAlLFNtUZ63n9SrNhA654kUtTGl8jhjIeVhuMR3bHRuxboml9R/FAbJQ0+QOLwZ2NWViAnpec5rQRH69cIAKx47RTgXJqN+0QdgiiHmStrzjUjlqVz74Bt22+2tpb64+/4PXbC/Pz7qhqfLpZsai+1Xnt1sL9hZ4bj0v+7utj/+6mBy9/KJ8SC0GeeWFBXkubGuZ2rRjYnfpO7/mxM0Rp+q1SdoDaNH37QES+HIleDov5dEPzCS7akOMUZR3p8fW3ADDkasrzVRHjCpLy20SvERDoRlJ9GFiTDe34xEmwibVVesxYY+4YXfzDGCt+2qTOkzV7Sw6rtwpq6AN19NV9PV9K2TPlz1Xv9EgbMhsMFl9cmff0eoC58kWK4LyXoegcoFp3zCXiEAIaBrPaE5FKUAYWM6eibsQpeEz55eSagSnkpr/Z01fbd0tSvjK+saLb+00oUjPFGXC/N9kX+xq8OGpyZtpxbRh685Yk3t7e5NtYIDhp6bmZu3sdEpCfCEVlh2henk2KhNjY9JIJm0pZlpW10IghPiGpnFvZqudWSuL+BdSaLvKEQnEKLUZhQ4eJxzpkIUDPDk5gBxV2SsEGpDc0dhgR/MWi7hH8X19NSIALTkXv6Hj+yTEFBnZ8+dtU984l/t45/4uI0MY2DGE7nCFSXu1ZaTdrhLErHVgqAsRIQsThdKcGi0bW1ttr21RYKF+q12DPZ22cBAn3tKawTUlhBKjIPlUXgizCOgIswiCNbU1Lrh5tnPfpafP7EggejoY4/a6VOn7ML5C660RbBBsMTLun3bNvfMxmsTj0qEUIRcYiqjJMUTDsUkXmm8S8YLbpvGEeVwbqrIqVYj8AAA//RJREFUZha1Fh4c8jBew0ODrvDggG8Ofy5K5duShN8JrXlRKuKpNjQ+6ThBKKG25karry2z6rIiK2CYBQ3CTBYY3rMoUyScFlZo3Z8nYXfGhWXfPbG6EsJANTZYVUVGQ4pQjSJ/zjo7OtTfky6cIYwd2LNXAqBK1tguzs5baTHexCmX3IcJOzU8ZkPzWgMPDFtXpwTKM0dtdXHGlUXX7m21jNZVHGCPIN7S0mr79u21VKZGa9Nc967/+N33KH/RFbUodhYXOJS7WGsN1YnX9MK8C4gveOEL7I4777Ddu3Z7v44+8oh95b6v2INffdA9ZtlJhBKXMWUHxitf9Uq78aYbHb8IP3fixHH7whe+YF994AG7KMG4uDTsZMFbljFFcEfRgdHuOc95jr3pTW9y4Re6JHTd3Xd/2r74xS+6AI7Cg9AzTs9qJyETwH12FTU3t9ib3/Jme8YznuEhWVBonZaw/U/v/ye7994vudBOyCEXjpdCSDcSRiFCvXDw7ZtV9969e6y+vkZlm335yw/Ypz71GfvQBz/seBafRYEFPyHGNW1H8fKCl7zAnvu859qznvVMlZojnOzzfn/84/9q933lPocdXvTFRSWukCfhwch1drIxtijnCCP3zGfeYXfeeZtwfbvvQnng/vvtnnu+YPfe93nrEM/B6FFS0WAHDl+rZ59lVbU7xA8yLuiXFJZbzmqehxS7eOyE9V/scIXCwe2tdsO+nW5IKM4T/c6NuhIuXZBjqdwlV3p09Hbbyc4Ltv/QQTtw6JA1tjXbEJ6cwq/JqXFvawjzgwc5h7kXuRczRhaUHvPzGHjFxxgjdrGoHYQDWl3FYFBi20W7VtpoY2sVrvRYXl2w3IIQsm9opN/OnH9EtIBCd0VjlSucDOdglAiXMUr0dHdbd0en9XT1CrcGraaqxj2pGbOXvOhlduDAIX/+fR/6F/vwv37Eui9cdK9VPIN9zFBkMW8I/uABBxQzDzCvQFfs+sBIh8HiwIH9HsIGusHTljnjYx/7qH1a+HjvF++13PywO4PxZzSZb1BYuRFdfBAjxWHB8dprDrvCGANRTVWFffXBB+3uT3/KPviBf3Jldl1dtd180/X2HW94g11//fWi2QHniasrS354Pp/wjfwCjBQhLMxKXtrYjM54TK8ITuoTvH4pr8DSmXLbu2Onz0GECMJT/vRjJ+2BL3zJ7hEdzYxNWnN1rcNjUX0ammYuSbvCqEP0hsLdjWSCFYo45pmM6Im+0Q43LCS0h9d6SrkAxbTkU3e2VJnsYoiK8OClG75jhPasOYLPJc2HOJLye0ll+9wMYaguEQXffBeHWLGS5uPku5frd/VD/3JzUsoxegR3yJr/RVc0KawN+AxjFa6LX0PkqpOdmxjxGbMjGjN4EcZSAd+VhCik15bYESE8Fjw8HAu7SkQLGEqBATyJcHXVVeW2b89uVyzG0I+r6mdFeUb0Vuz8bmRkyOd1cNCdKfQufSc8VQxvhgGAsziAQ15uvj+PsnCO8D3qBYanJcEVPzpwDoe0BZUNP3Rv7pJSN+4CiVLNCTgvtAoH97Q1Cc+BleTUJc4PKvC5GCPH7NyiDWteOXP2vCv6Z6amrbWt1Z0rtm9vtzOnT/laATpMpQvUxkrbpvmyXc80imbmVT8OB4uzC3ZSczf8kfIJqedGc9XKfINxNfYTvG1savbdXyjsqdfD5AgHo6ENODCnY3yBVIfVryndx0jgRi6VgXEEJTLrDAxDca3U2dXpuEb4RNYZwA2eQNgiYEqB7qSitkP/HIQO7Dn0n12vPj9Ocp7BuMOfXXec3eJh8zQns/OFdhDSdGR4UG0fEz6kfDfjvn373CCSLtA4ChFxdGZeokzWFH2iNZx+4T/gNMnnNvWHuYb2zYo+4evQXo76h6HlkHC0WTwF3Hvs0WP2pXvvtS9+4R7n4RiYwCfomd0GUzMLTqsesu3/Z+9PgCzNsvs+7OTytsyX+1770tXV+zI9GzAgYSxDUCQBkJJIG4RlWVKQlGiTUtAh02GGg4xg2A4FGZIc3sggBUdYIhQUbNEKk0GTkkXMgIOZbkyvtXRVde2V+575Xr6X7+Xm/+9/vy8zu3uAGRKAQGvezbr1fe/77neXc885955z7j1X9JwrljEoMS5QHm5Y83kSsDSRKCBN86diPXf2/FltgEoxGJiW4Kgm0ESTXpnvuxTydvnZyWOXm4eT22weL3gAE9KYNsRzmHHCL71zWvWwLKAM2SlNGTa0CR6Mz/BmVHB2U9gWPmpmVq0OxtCI5oUTZ71LiPG/0RJ/FGwxMMZ+Mw4Y21TG4T6uI/dd364j3OsmuupSLdQznrdShyM9hy/C9+AzyaVsMjoT4JMY0dJuHdWt1GMDH3Ml6I1xCF6CUQW8oM8YO91X5ikYcdPOUhvMNEcgT+piow7zcJXLM9oOH8XIQX/beALOKU/qQ0Te4QP6nXJsAKf+zO0VgKnHMJXdq/zg/8Af+NowJURg4S6LqFNfAvu00AsDXm7cBXfN/0Ec939aXMF7dlXZeKHnqVTmYMlg4TzEE5n2CsR+nr7ndxpziEYXslb+0IV5jvrRvFhjJG2i/ETXqS42cCnyDXWGJxsnFcAzcA44skuIPqN/MJhiKAX2jAHMp+HrPfGTf+qv+Msf8rCrQYdV4qwQX9wRw9HvHySAF+wEwVXSfD0ZJb7fjoXfjdBSfVE2UwdirQ2iZC+/T6Cp1JuV5rjvQtkLcfygrYBB0X6+JY/0/T8/DPgS+K9JaKUt9Acw/ufP8bcfLg4V4xdeGfVZL4Rf+Xg9bq0047dqJkrdn7o8ZOMRZyr8N4+24t3F7+9GjP5AOU6fYBhabYop/ID4+C9ywHiY9ymuyujTHxRH/0UK0Ba4Tny6rUHvt2m4agiJoB/ygv/Q77/X/Y1BhN1yGEt/r/sI3sYOF+DNld+d0Amd8N+v8K92f2hFAoJYT+YigMkyk1rmvEx8if7TzJkI5z3+TSZIL58K+pYJvHgGYpZdlezUJVxy7pf4rCbQvQV9o4n2QU8xKv2l6GPlogRsVkiT25Em5XOPn8Ty7JzEr66YHhmL6dHx6CtWokdzny69x/d712FX9GvSXerWRL5Zi+31Fbvm2m9zmCeTe3Y0S+hDeFW6Xgl4e6rTodp5KEG2pUbUJTys79RiU5PzXU3seyoSYlSnnhJOt9rR2K1HvbFt1xMABcELOZeV29euXYlLl87Glcvn45KiRCaV2bKAMDkxbmXAgcbgTz55GDdu3Bao2AVTjEMJTQgYFnAlrfQWEdYkSEjA6RWEiUcSurpUN2Vot15sV8e9RqvRRLpOigH6SGOZXR2oLfkfAhsKgH19z6o+DnjGcDA8OhqDExOx2WzG8uZWPJlfiKWNjVjb2pYQ2bISCP/hKKfIHKERBRU+yiuVUmxurPt8hUcPH8aGYF3bZgXalgQrlAv9cen8OQuTrPbbWNmIjbUNCT+N6CtzKOyQDQzFQupjhLrtTYxZq9HYXo1C115US90xNlSKof6i+lVCZJeEdUWJaprzql4Smg/AO7WdeeBOsx0rKFnUdwjKKBv7JHh1I3wKrpLL7HKA1fFbKFfUnpHBwZgWPPYEnz0Jzrhh4SBdjBe9CI1q+5H6sFnbiN2t5dhT3Vo724J9W3jVVh79qktvbGvO0FsaioHhyThz4XIUS/3R2m3Hs2cLVqzcuXVL+QiO9KHa2qf2ILSy8hClKcqxL3/1S3Hx4gWvrKaOd+7eiRs3P4qHjx5aWETZgoIAhRG7R778xS9ZoYZbHtxbPXzwyIYu4LwPPegPmrN6QzhhxYMKffHFTCF9/br7Z7u2FR999GF88MEHLov+NrzAS9GohXkJ+fQRyjMU2SiOwKHqQMWKyVu3P47vvP3tWF5csdsVyrZSQThtRYrygrdg2HnlpVfixRdeEh4OCx853D7ivfc+jLfffjce3H9gdywo2L3SXHwB5QGGrV7h3vjkpI1CL738ospnJ1ZX4I/87XfeMbxw9WTBXnDS7NYKZWB2cJQUzvApXGEMj47Ec9eej9/34z+uPGeEIyXPue5+8iDeff9D57WxsaX8e6MyeTEmL1+P88+9FD3D5+OofyL2SwOq32Bs1g7i1t0nsfJoPg7WGzHcPxavXLgUb115Liaro9EPPavsgvqIXTZPVxZjSzh4pDqOjI/H9ZdfEb5cFB7sB26lVje2o9Q/qHfTMToxLbpiV8yucL43poZHo6zvDgTfseqIfo/FiNLuNQ6Fn3viAZWYnrwUFy68EKVCf6xtFOPR455YmuXQ4+148GRZfLcQu+2eaKpf9rv6RD/FOBB8ukp9UewbEI71xPrGZjx58iyePnwUta2tKJcKMdDXF2emp230fP311wL3Rg8f3o+P796LhcU18X3GieSmBsWLeX4XIwJRdCRGLQx0hLd194Zopxgj6ofLVy6Jdz4X585dEPvrtUu5b3/77bh75xO79eAA+p4eCB0lWVq5TL7sFMFAgmEaN4YcqGylq/IcGhqIDz/8MN7nkPybH0e5UoirV8/FT/3Ej8WVqxeiJN6yJXo+OmopP9XwkIWAybliSbzpQPXYbooHql27gtWOcIaxYRcaEs8qqtzqwGCMisfgqgVeuS5+eFfw+O4H78fc0lJ0q35nrlyOtUZdfb4b3YIxC7pqouXltXUr6WHVuPhBUYcyfWiwah6LUQE+VFbbUfhVinqv3+L8Guc0hokuUVjyu1cERMR6fNirDHU9Al6s1WQMhceinONe8dglFt+ozxjx7fIS5tCFEpIPWdTAjkngrr7V7y6NV73MC5Tu2MWzIt2cFKykgZ9n8wV1O9FpnJ9Yn8YvzouY1PiO8Rv+WxJfw30cStNmfccwoX7sDEWRR9UwMimJeAgKSBR0vXanhRJweWnR49Beq+lFCxjWKbglnsFqbQzS8C7Kx70PvAjevG93V6Bn4pTsiGC3Izw5PysGXoIxAVU0cwgWHuCms4XyTglw0cXCi6bopEf3/Sp/pF90KD555eJFu7XCqHmggQpFeX9VvFD4W6trzF3eFH0+Fa9PLkOnZ87YQFgVDnCW0+rKSmzX6zEw2BeTk6MxMz0pfBv02GGDp+ihILhjPBgbGYpR4vBglIU/tGhNvBDDOTs74enAkPzBM/j6Vn1bvD/Fwy7cHAnHNb8p9ZWiIHo56ha1arztEf4wJ7ErUF0PVG5067nucafX3m/F+ta6+HZTNKFxX/Q8rLpAl/A8K9sFvlKpqnvxKo3TIyMT6ieMgSXjJfXBaKAeAtJKp77RtbdYisER8T27PioJLQsqR/OSBq6Cdt2PGIm8G1l/VaUpqY/LImrNDsV/RTvq192W+qypfqrVvKga92IV1Q/FvnfjCd8w2jDWYWxKYxdD9aHgWYmhgeEYqA5qDD+Kunj0hui3UavH4a7miPqDxeHaiEUpHn8gJ/2HMrggXFWzxBtVb81FrXDXmCBs8i7FttrOO3ZPk5EhIKKyu1VoXUhKBKeZ23meyD+S6YtPBT3jBRcncCJoM4/Q+MlXx+kUPM9XPHDZ0Cz1h98yntImvLfQFl0xkuq6f9it8YRdh5rLCy2EFMKBoRgcHhEeD9swAAybmQEeIzTzcObBrhrl8j98I6sfZZmXCHZmZvxWH3ap77l3VNldKqtL/X2k+wPxqKZwq94QDgsvDnZVhqZbKs5lHaDrApwqkzEGN3DwCnYxQPs+NFw0zbkYuLVkJ2tNc+LaVi2aO03N9+kDUqo+TDoVu44kG6gOBZXfo3eQBcyrW5HfqrXIRLDUfOZAeNbWXH1P1wOVsc+8mjk2z1xX8Tl9hxzTFn3UaztenIFBh/n2sPgkbqfgN03xhHXR9pbGG3Zu1hS31tf0bCVWRO8butbW14WnG5pLb3sR1JHGmkPGG5V5oLYiS2C6ZTE43nB6VE9N28Xf02Ix+AqQMdDgnYrGP31no5Q6j7GcOR2GrpbmyMgYzK0wnLb31T54o3C7UGYRWDn6B/rsMowxmlgVTVWYc5TZicu5MRipC+J7W5qHzsbcHIu+OqETOuH7hiERWZGZ7A8YYLxXR0sxXWWyhxuvZDjqhE7ohE7ohE7ohE8HVvywcolJLwp7FNusfOSaVitpQqyY/MDrXkIbghTilYW27Orf/pH+80oiRcZkhDSG8R4J3yi6Dw5xL6oJuARxBMRcUGSXKIpNhEQOTyciUHRRD03IETZaOxJoJHDwOz/0D6V1Q0IFKxHr21sSeuoWflDMJOMOyiAJIqp/U4ILq9o2JUCsSphYZyUkbjmUHv/rhXIpKv0VCemYKFQPCXmN3R0JYPjuTYewcogqB7aWK0W7sML4MD09GefOcbbBdOAH2wpalQeIUBbjLx9f+ezSwDUDAUU1K2YRplGgWEgWfLt17daHlMHZKVubm8E5DcR0AO2u4WyDgAR4tqYj6LNCi0B/suqLlZEcMMzqLFaNsn1/fnEpHs/NxYIEqjWEQQmI7MLBiMCKThSli0uLMUuaxXT4NgoAXPqw42FqKp0hgYKhJlhvbqz5yuG47RarVpXXjuC1xdkkrIjftwDMKtU+wbZcTCt6wS2UWe3dpvqvZYPEkQQsdayEUBSBwC4pV1PU//qNCuUICUqIBarlBjxCTwE4Cgbkf2i5VV+GBTZWUiOMY/zz6kjdp9VuEhJ1z2/gjxLQikAJifvq96O9XQmTRzFU7fdhwAjXG5s1+8ButtS2XnYa9atcFFgROxK0OVAUhe+u4NAlHEAoR2FG/ij/oC2MVqw6nppOB4Wzkjr5QD9xF8HugHzlIytTccPCd7g9YJUgK+FxvcS5JSikWJ0KrK1w0J8Nn2oX7pxmzswITyfc3pbgDU6AD6xo557+AC6suMZAAa0j/PKbXTJXr161kYaAwZMDzJ8+fWJDiV2dKHiFoOqJcYP8iDzj3BFwh1XOwIF6Y0R6Nosv8VX3j8tWWsoFPgjcdAMrDFmdzNkpfI9SxYd5Lyw4omCDx5x2jwdsoD3jBX2rfKEz/H9PTk3pisKQVf0Hsb2Nm69N7yRhxTgK8LMq7/zlqzE+dSa6le5QfdsW0rGoZqvRivXNeiyvqY8abdGp4K24v7sXTeV1sIuGJima8Nk9NzcfH9267bMoUINdvXbNZ1iQArcYa+sbVg5NnzkfZ85diLHxKftR7+5GabAed+/cjXuKaytrsSr8WGOVZa0uHtFlmupS2Tv1RszPLcZHH96Kt7/9bnzrm9+N73zrfd1/EG+//UHcuPFJPHm6HHW8AUQheop96qyi4I6LKBbjAKOkkDKvz3g/NMHqbVb7o4Dm3AXwE7DSFyOqJ/Ay7xHuEaBZVp1Cq1CodxP0wP+73UflSkl4P2HDMbvKWMWO8gU8WlpatnJbI4bzyr9VUxWO/D1GO5S+iXamjNO4TaPvWYGOizBWmasT7H7s3Plzwt1LglVBeAuuqF4aXw7FZzCOqYRgNwcucJEUMVyjC2P9K+OF+Q3KQz1D+YuRGJpiFS80Cg7Ozs/aPz07NrpUR4HV8RCeorwx0MNf7eJJeVoBmeE7Ucl05TwJVuhK5hX9+awrK/OUTun1z2AAMh5Ps0i7OUeEiNIZwwtjF3Vl1b/dImmcYWdM7romA6hDOucgxWToUITB8lzXk3t1OlHw4N9JSN+Cz8cxS+r5gmBMengK4xV9xz0PUcChfGOcy+cQwAeYsKoYhZp3MQi3MIq0NFbA7zCObmys+7dXTKsvMM6Bt/DB/Qx/jcvigdQhVV11U/fDF+1iR+MTRhEvJNA4xXOU5OAjilPmECh2+YiWCcSCuX7qGXMTzjzBaLJHPcSriXxLucAS4wt9SP0xOhFdD/cicxKDxmMVxlKU7fAs70pVu1kNb2MgS76VMuGu8lasVvtiVHMPIi6c0nvVMcMXYELm4AcRemT1PbSphMKFhC+9Go/Z3YNBhDkZSs6WxvBdjeXMffYO2FEDDDUeougWvDWoJVrWeI5bLlz9TWoOxE5D6Jv656vymeNY2S54wG8xcmxvJXdD9AF1Ax8YAzlXYUDzJHg+Bjt2f7JoA7jAnzhbgrN/Bjm3CL4swLXFb5kDqqNtMMSgyK4TjHCcvTQGDqkeabwHJrgWVJnwO2gHOhK+JbwsuI64OmJHIwYR+pAdp7jaunTxUgyrbHDkkKjyjbfqSPqcvkwr5YEl7tSSYhmchi4r6tNiOe3uZFyFD6h4950jyHEq0p9cKSN//bnw2WdkqGiq5JoKSL99l91n74jU1WXoBcnpK7L13Eptww2pmuDIPAoYYcwCfzE+9vaqTT0srGJ/NnMc3idcYb7jscDZn/qD1yh6zqK+AEe8A5FxhHfgrX5jgCeKwZmXYlTEwIYRrUf8stsGFNGXaDu5kGvaNSTnWK1ozNwUrmGAoG7Mw/v70sHn7JZiF/TwEEYw4a3wjwVi8AHm14zdzKu2NrZjU2M9O78xomUkKBzQPEX57kueYGEKZ/McAJMMN0zUAAheoCsUrBaIdg1Y4Y7mKEoHzyK9DTqKxil9w/jAzjV2vlI37hMOC/7CqbZoh51JRGQhlwOM1WcuS2kxALLox+OJ8JgzicqCGWlYaOUFQkRoTPm11G74XlMyFnN4dm3ZvaDSUF/6lN3MdeQlReAEP8EghhEYWYhzVCY0NiMDDQ0P6jlnyXCOo3ic6o3xlx3ac3MLPlPm4zufeOEYu+oWF9N5L3DHTuiETvg+YUCDt8bw43BttBzDlWT8+GyA6f+PXx2N/8VXpuOFcQkACpzhcmft82eLdEIndEIndEIn/NAHBCMmzPkEmIm3JsQIdjaSaOKNoGTFI1GTeya7pyMhKUNS2uNr9h1ClxXQRBJnz5E0rAR35BmKCIQPfA0n//t5XtSHFfU+GBFlBMoQPUNJhf9eDhFH2cuB4bQhuenYt0BBQFHCcyb3rNDCFZfdUWzijqLh8hGS2fZtJbQm/QgwyUd90y4jSI9SmW+pk12kaPLPd3wzMjpspR1GBBR/1JG8CQhhnENA/mxVz5VApEOpDHwICUKK+gdsUarhDom25QptlMIIqQj4KC6TSy0J3xJ+7J4gy4s+pc3bqq/9Ns/P2YXHhx9+FJ98ct8rTVE4AW+LyYIVZ6QAE/v6np2NBX2z22haCYNS8+KFi3b7QRu9KlX1wBBjdxVKh0FlVcIksV7fVh8w/zoUnHok6GEoUAu7WYFKu2ouj5WuxiojFNfUeONEepN+Z8Kp36dHCWfUXpR/uYANDPmWPkIJyqphYMEHSWGECCkQ850F8aRct7JA35gWMtxCyLdxYhhl1IgE7H4f2s7KcYR/+pDD0xHo2xKUN7fqPkgWBQsr6wh8jwKIvMFJYDaoPsM4wqpq3mOkQNmKWzLuc4GUvgb3SYNPbVyYgCu8Q4EHfpEe+AOpXOlKe1BqoQgCPzBQ0H/QNO6X6GPwmG9pJ89dV+E9ZVFXcId6o4S+khlIoKOt7R0bgTgIG5ow/ejP7Symsw+oH3Dknu/ZeYLQjKGiXm/E3bsPgx0L4DM0jsKOelMu7aVsdYjdYuGnGn/43BNQkD55+jSWFhctwNPWvM0E+4NXe4wDypt3GBFxSwbM7epMdSUd/bSsiJ9wFP1nVM6LL7/sHTdnz54xPIA3+bAa1gap2rZ5EAY5DpzGjVStUY+F5UVfUZRz0PWW+Myzhbm4dffjWFxdtgH2vGgHRSD9+mxuzoem4m5jivNCOLBddUBByKpe6nXz9sfx0c1bTvvJg4dx75MH9r3OKm0USBjQnj6bjXfffS9+9RvfjF/91W/Er3/723bT9u7778WNGze9MwZXOBw+a76lPmH3An0OPwVOtH1oiN09A96Bg1IMxQd8bWpqSryux3jDmSxQH+cawct8NsGxAj7BH1ihOCHfvG/4nnQYRc6f5zyTSSuqeAYs8KMOj+I+9aOp298SoE3S0m/wzAsXLqh/zto4An7Da3EZhzvA7e3NKBS7bLTGXSC4jxIWnLIhRw0gPfUEx3jmsU64jeKSBNSdSLk23Lv8dPgytE56lEjQwJzqjlsjFH6khR6U3MpVvudcJfhcjpNOp3bZ/ZNg5nqozLx9wNLvswg80iHHisBG37sAxfSXfuf8jG9ob54X98c8Tn+fDXzniHEE5aSz5r8sgak7+zMzPh149rmHDswdrJBXoA4o1OEn1Iv8fR5H1g92o6N0GEtQqGEcgF9wzgbjTBqb0rlJG+IZ4CIKbxSKuWED+MJziPm8ggpzPV7YoStlMregTzCScI8hBH7JWMSYjxspysBIQP0YV+EF3qWmfEjvqLzcDhSryoedGRzsj1I/ARLjBLsjVEdWmut3Ti/UB4Uz+IH7LVw2ATMMWihwoUX4JXSeqCHlZSMSCk+MEIwH4BBtU4dB2z4nCThnxjHwQa+FsxlNCu/4FpqnHHYI0i9pjtRM86Os/YwrhqnKZOyC38Db6S94A4bS8bFxu13EmEPbOBcFHkvewKxYJBbM14/HHkXgnOM4Rn/4SU7PBPoljcG4RkrnWKGAxZUX578x9tIf3p2h+gEBYG6+rLpMatyBz3DeAfWgH8krzdlKptV8fsjiB2BAoEwU4guLC8Y5Foewe/L6C9d93pxxl35XBLA5znFPnhhACOAjfUsZ4DzwoM6UYxyALqFJ5Uf/GD+pDz/c4wrGoWNC/IEC+RFP3x/HrDyi5+T67aAy+YLnBGAFTTFXgS6gHz8D1zN84FvaxZjPWEGNMZyA+/RJng68UsapbMrzNf2m/WnulnhhDg8bT+BF/p1i/ht+zbyGsoGj5xy6UgY4hjyw6rn6mhebMC+lLvBQ6IH5OnSDsQ2XseDTiO45X43n4KIyS/guXMCYh3GEebhpXzBB2Q8tQOuMWbijZW4AfnO+CLyA72n7sYEWCKuO3POcMQT8AF7UzzScRead0BmR9MxtGX9oM7Sf83NwiPkEvAJ6zHGMNiYaBzYYLRlbxAuUPtE5/A/62nUERsg4p6+Oaj+7e6k77TC/gu9lfcp8xXSrueWEYMn5bsyxWBAGf6HfaGM6+F40pXkj5xc+0Fzm4zt34qMbNzRPed/nozAXZPFLx8VWJ3TCDxDgKT9zZTDODRbNzL92fiDODhTjynAxvjTTHz91aSB+4eXR+HNfmoy//PvPxC++Oh5n9J5Qax/Ef3pjNf6bRxI2zZw6oRM6oRM6oRM6IQ9/vPsDT8hPCz8WiLJB04IUQoyuFlb0DEGUbzxCZxN6Qprcnygi0vUodpotu0BC6G7tS6DsKmjCLoGquxiH3SVN7PujX8JJdWjU+aCUwBiAkIOwgcDJikncEPVq0u/Vd6pPXRN8FHwoLPFPzU4G6o0AhSBAnS2ISABBuYkbDa8WzQTbJGCk1YP4xkc4R3HNKmHSYGxB4YEijNVSh5pTsBINoQNjB770h4ZHoizhA7dB4+ODXtlYLJaTECLhAj/lfItiEZ/d1AlBEGENQQbFCweU63EWksCIEl9VlMAseGV9g7CEcEIbSYPyJB3QimBJP7EaMinInF+2O0cime73vWKXVda431iR8M9WfXbjpJWXaZUZ5gXSHQhWnFGA6wHaQR161XYbggQnlKblPnZO9ERjt+k51p7ajGJ1c3tDcMNAsq4rRqttwaRLfVzxKjPqRj/gUgp/8Ryqi2IBw1F/hQMc0yH0KCMFCf2htOyOfcEfFwqH+8rAK+CPlHfLAjH9hVIGHEEwAxYIZ8CQlYAYiRBgec+h2awsTXjA2V/J3Q11YDUfAu/G5ob6bjXYKYMLogHhKG5wwGvqjXIOBczV5675MHvOh8E48uDRk/jWt37dblS26zvCL4TZXq9+pO+siFWZ164/H6+8+mq89trLrivC4Z2PP7Zffc5UyfGUfkf45xyaN998M65cvmzlD64YOJDz/v37cffuXeMYCgQEZruQEIgQTDkX5PzF8/H7fuzHfP4L+aFg5ADQ2yrvyZMnLhtaAJcQwLlH+Qe+cZj/q6++El/5ylclfPdZGQm8b3z0kQ/2f8TZJYIZhhDoIrkaSYoKFMQo0HCP9fJLL8aFCzPux8XF1Xj77XdsqHvy5LHTUm/S0x/wIiKw45yQH/mRr8YLLz7nlcoCu/3v8+2tmzddF9KC8wTKzgN38DPwCuPWa6+/Hi+99JLPCUFhgDIDGHyktjxTPSZU11f1/ktvfSUuXH3BO03wvV6uYtjBACmetSc6VH1xMTMzNhRnZ4SrI6yc7ore4n6MnpmIynh/FIZ6Y6NVi9mNpbi39Cimr5yPi9efi0tXr0ZN9LQsmG+rzw7gVax4Fj9pCN4LyyvxiWD6ZHY2ltbW1V6VJ5i3VO7mRl14WRd97cRmrR3rm42YW1iO+4/m4/adx2rLvXiyINxtFMVDVcdD8YrefdGpaKK/FOXBgg9BLpZxN5gMPvTzyCCHyReNZ4fCd3gU/YFh6+rV5+ILb30hjoRbHEB789at2BReN/G/L96YH/JPH6SQeD6wRwkGPtGv9A8GNnYDffGLX7KBAwU4K3ofCwc5R+am+hP+RNksh+V73yuwQhklEAYZDIVfEC1cf/5azExPGW+XV5aEDx/Fu+++G3Ozz4STu/GlL31JZX0hnr921W3FmMaulIRfVJAVyMl40EIZKN4FX27r6t+sCBbvYaVyqQTvGgt2AaJsbWhMW15eiw/e+yDu33sQq7rHcFNmd86heI/wnJXP8CiUPhgjUbahBKO8XHHF1QpiK22TwjeNS4mvW6F4Cqe5N477mcY31XA/H2v1xJDP3mFky5VaKMdR7EH/7GzJg5WPKiOt3D55zvf+n+yyP8o4eZ6e+V96RAr9T+SeOikK0KxHxzh7RrxkZmrSfBoehTGCfkGRjDIP3oGBhN16E8IN+pZv2WWIsZ2ztuC73h0qGmR8S0bg7qgIjhhj2E1AP+eKb4+JjAOCg43x+i43VPm9Kk89D3ANo3fsroP34nMf/kf+Hhd0JX/jjuuBgjjME3HvhhLdcwfVnd22STksOKid9Mn2Tis2xLM3NHawiprxtEd4Oyy+VFTb6Zf5hTm/J2PmFqzE7uuvmlepooIodQUiwg/wRt+jON0/6lJUHfUdOxg5Q2273oi+6mCMiYbHJ8dcjxbzoH21SfXLlcWMhyiHUYAz1/Kh0hovUY4Co0KGo7QbpTAKU8Ylz7NEB+D8gMbTvv4BQZP6Gaqie5T/9PGBcQwjlw2Gegsc2SUMDkG7nKMDDvUxDxP8MF601Y8sQKB/WFzCFYMJ9OF5gsZAztviXDR+Y/ShXOgupwHcM4Jn9B9zLO82Egzgc+ZJSgN/VWNM0+rUhDe6+mwi9T9j7fBgv+Z7w1Zk44ZpYWHetIwSXB1gOIH3OV2jsAfv0pwtLf6AjzEvAY6kT3PsNM4BS+APTvi9cjN1Qfvq23xBCG1KdHcq8CN/nUfS6FtfFR3yb7N3ntNn0eefqD55UpoDXNIOW33qdBgH4ctpd+6eIkarouZrJfV9SVfcoR2qz+Gj8BvOaOJcGOaE4IAyOeE9x/XgsfBGN9mbrP9Ikp4AvwSz7Op7PSfmsAFowhfmIuzYS/SXysdYw9yfRQUsWuEd6cFfG5BVb2iQ3d0sTsCIzy4lonc0STYB13D5xs7OfGcT598x/2D3qRdPrW0orse6xjCe+TxDjCaiRwwpddFmjR3d+q6W/Wb+inzEeNJU3NA4saK5AcYLGyuUlrGDOSkLkYABfZbPt1gYxVwZOoSH2tAEUAVA4ItRlnknhj5H4SxzA/MCzad9zpLSsIMSWLITx64X2TmovmSHTqEAbERr7L7hrJnhUfFz8ZUJdnBOxZDGRd7Bm3wuj+qMq9L1dcFjfdO7rVcV13SPa8GaeFOdttFuw4Cdd2lBDcYYat8JndAJ3ydwNsRf+idz8fFq2gWCz9JffGUs/tpPX4j/+Gcuxv/2J8/Hv/PFqfiZq8Px3Gglytl2k63dvfgPvjUf//mtDTFyOGcndEIndEIndEInnA4IdUQm0wQERJT7+xKCEShRoOUrMxGacmU9EYWLBRHHlIZvvapT6cjLCiGN2564I/Aw9z6lPLHiQd/lwiJveYdQgwTEtxaglA91QuBEgdGUMI+CjtWIKNVQtGA4QVjANQeKh/xqw4cEHa+wkiBRlUDHb1akoxzgQPLx8TErc1m9iLCBQKsiLXBRLnXDlUCuQMaoYldHqj8rrrzadLdtRePE2IhXvGMI4eBB3MfU9B5jDCvUUBSiUBkeGrSAT0EWzBWAE4IbEaUZgj9lIyyhuOBwVIQlhB1gAeyoK3nSHlZz8RvhkrxYzYmSAOUCO0Zmnz2NhbnZ2JQQxvZ6tt/jgqKqemHooY/oc4wiCGc1lcdKdg5zv3XrVjx8+NCGLnZNXLh4IZ5//no899w1wxFDFLsn7t27G/fu3opnzx7GysqC+mlD9d0RXmCskQCm9uypvxo7uEJLuzR4zh8IYgNXF6YR1B3pD1cv+lx1Ex4oIqRbUFb7CfQJ7aXd4MoxLmr+Z/zSM5QraZcJgmP2XjjGc8olDc9R2Ofw5RVuDsAdXIh4pangBFyTq6ARvevXtyHhb9u7QFh5irIJIdZtNS0l4R3FAIIsOIfSEGUNZeKyAEMFuEz/EmgPfYlLM3A49yWPsI8BEfdUfAPukQdp+YYyUG5ANxj+cBHCIfrgNbDOV1h6l4twAPxIQnUyTgA/4Aius/qWutrVjdJBlyjFkxJgUzCSQCs8Jy0BZQaB7zEAosxmhTGrM1EYQyO4cWOl/+oqxjHhhcp0/wnXvape9+ACMKbd1J/dBvQROIYSD3dztBu4us95q+9yXsYzrrQFWoIuMOqh9IeuoDkU+9SDnQvAlPM2rj//QryMEUX0O6Q6Y3QioozAyFLuY2VmUfAci3MXzsW5S+djcGwouordsbO3G/V2M/a6DqKnT7yiWo7+0cEYOzMZZ5Ru4uy0Dbzmcqqf/eyrb9vqO1zfzSmuC4dQdI5PTcfLr70eL778aly8fCX6VJeKYICyHndNy6trdlG2tLyqfti2ggVlRkn8hENQvXpUESX8yY4p+hgenGDDvcBg+LAj5OKlS3H9xRfihRdftGGEg/lZXU5+4Awu9+A/3KeYFKkoH3OcOaZBlyi6VJk8o0/dl+fOeudHvhsK5Q247B0utD3D40ST7ibn4fM6RIfgMLwOV2lcwT3GHnZwPHn8xK7twEnwHqPi2TNnTRvQOmMX/czvY/wQDFCitYVHXsmrKzSRjNZKQ5sEP6/MFWxRrKLwYzUxZ6WkHV915YKLrGQgRLlLxeE9KFLTrsakcCa/hOu0Jx1Ym+M8z/Lx2DSgdud1cBRMjNtc6Us9cx8CKKcVrvJefwTvrHDbT8ZY4JlCSkPI7z5VVvaXQlJMnvxOgazIj3cez31NvykrL5P2wQuAIXRE/5IVfU1ZwAAlOEpvxh8U5CjKOXtjMFOYF+DbtJm89R3jJbVxjbLy0vyEMuH31p46UjeeYQCB/6V+oL28Bi/SGM87G0lau6In9Zmuib+wA6bHSnS7OyP2pHoyJmDoY/7A2Tq0Ex6YFLHJnSIKSRSm8Otl8TwMDfmOiH6NJ8DDB8ijwDXesdsK3OizgQL3afALlNQ9PUXzAD3UM8FD/U0F4SkYwlrCffJgXgZcmf+Uxa84jBpggT8YBVl0wj04hwtGYMKYx1yGOue8wnip9PQTNOEdPKI1lLbwT/qYeSA0wIp6+oXy6GfGBPqFMY5D4plbuc3CA8+fwHflSx70U8KRvqTsFY/GJRLfEL2YRH3Ad7jtYW6HQYp72kCbOVi+LlpjjIJGyJ+xc5wxTHCosqBD5eGKCOMI43geGQOpL+MrczhwiV2FjFGM5SiIr1y5EuwiYUcjOweBJ/BR5Y9xnXBMQ1kk8A6+RLo8re+5+j7Nh+kHh898n/8mZCk+H/I0+TcKp9Pm+SXecio/aJeyHYW92T1fm39bUZ7GVc+RSK/G57uVKoKrjXjKz4YRtTMtBBFdUgHK0recL2SDBIYrpcfAx8IR3pMsReqfeBn18zP9l8/jLHNkc/KTCExVJ9JRP9Ud/Iefg9MsJmEOi9tYdhni2nJ2bt47L7lnzgYvR7FPvaEzxlFoE2MJOyuHh9MOEy9KUsRgngwqg36OYSXx8qLrTl0YJ5ivQP/Qdl35g1PJoMLYsRqLS8uSD5ZiYWnJ97jchMYYV6jbQ827nz595p0XzLfIgx0fNuIK54k2pGg8YjdcviMEWsSgwntglO8GIgprRdMF1fUk2iB/fC96EN+BBxXVTvoXV5rMwRJPKpuHwIHbewcuf1NzkGWNvfOq57NnczE3v6B7tUsR11m8o23MHzAYYQCibjbcZ3RAX3sM07UTOqETfoDwa8/q8a/+yifxl391Nu6uSpg2x/3eod7aj3/8YDP+rb//OP5P312JtaYk6k7ohE7ohE7ohE74XEDx5IjwomgFq4KNFJrcI9ShMOZqoeeUkGIBz5Pv9Byh0jEXtCQlWBlhITtX+jh7S0O8I20ek3CYRX+Hwg2BHqEpT48CO7m62drCOLJuIwn5cwC4feNbqZsi5x/MzMzYzcp0piC10jaL/CbmPvERwHOFAPXI20CVEJ4R9oETwlBSbh9aoFlf34r1jaQwqFbLLq8qgQJlCKvLUCgiqFBPFARjEtgxaLAimram9qOsT7CiDJQMlIFwyrfe0r+zY4EdAxEKCgQlAooHFAm5uycL74IdLqFQLgB479hYXbV7C69mVl1ZwUmbUUazQp5W85z+xlACrKk7Ow440Pu999/3rgUENQTHK1evxGuvvmblKgLlloQ/zqbASPL4EX6F59U/G6o/RpCIXglArMxs7mKAqTt/ykt4te/7JLy7CccRVSa7O3KB2KsJEZqBm/7AlaQcRJhOAnOOUwjNBIQv47gEfpd3QHkoAvhK3aD0KMuoE4I1ZaFQYUWoFSnqD2CJAgff1dPTMz5EE7xgFR6Ko3kJ27gSAH7AlfKT0q2VCd/JiIfhgf6iHZTFytTc5RW/+S7HAdyXgJ/gMwoG+g4XaLiYQrnM7zy9lQpqB223ey3RBApplMkogEjHrit2kWAgoY3HSksF4GLjpEDC6mIMK+Ap+QJf3oOD4ATKNFYmo8TDWEjevAf+4B7txMUJ9WZ1vIoS3jR8js6aykepluMvcGalb+JDCf9RluHaDLcqCO2sRmYFJC7OKJ9v6X+QhbKpY27sgQYSDaPcxH/9YEwoH+AOXPJ2oBzBPR88DKU77uPY5YDClnS5sog82P1kHqCIscpnYExOWMEI/rX3WlHbQVHYpEHmEby//sILcfXaczGFexbq11uICjxA9YFewVVcaM0vzPscIIwS7C76+te/Hj/10z8dX/7yl+P8ufPiYxgWJqxYp89RstAGlFgYKC9fuWLlXTpnBYXOQJRVt8SzUHycMoSbpeV00SX4DMT5C+fjpRdfsr99XIyx44h84EcoZzibCJ4D7HN3GBip6IdkkINXn+xEoE/AI/InD3DpwoWLxgkUnNQLYxsGKvoBY6l9qCstuMDH9BP5grukx6iSeN2gDSa8Z1X72vpazM3Num7gEi542CkE3YBnKO1oNHA7rQCG3uHRaXxLymUUTChvKJfAeAA+wCPhMKzCR9FDvZNxvi2cyI1RnLUAX8GQizERf+24hWwbFoaRInQMf0DJRttc1qn3RCsJ8z+1ib7zc8fsGWmy58AtKTITPcAn83YBp9P94ZC634EnlIPyP+WbpflM+NRT5Ueep2PCqmSQQCkHXlgJL1pgfIB+qCc5wZdNm+rP4WHGrqrfuZ8r5eAsCZTV8ATHU3MV+IuV3Y6ujfJTuWpnUjZ/ul5p3oCBBJ1AhqsZHP1e3+XwAp9ZIICBnLSpPonvc28461vGBQzm7CDxPEL0PKRxHWWxebDqQ3koEKFVFkosLix6HKf/vYBDEf6R73LFVRd5U046ewDcELwEWvWwcRF4MmrlSkXuUTKiiN3Z0biK0VK/yZf8WQSBqhmY8AEws7FJP7jH5RT5UFciRkDaCs+mjeAneAYNQV+MOeA+xkjGrMQPNjyGAT/gQ7+SN3wVvsNYR13goSOKnP8A/oOXyXBFub1eVECbGZOgceCK4Ynxizr5nBLhC8YRDK7wdeCNwhUeReQMla5uWpT6jrIxYFE+MOU5/UN54BmGLmDOb95TDgYk+oMxcm2NPI883l+/fj1efPklj2k+80zfKbdjPNN/xkfDWO+I3NM+eI/nAcIr4JTDGxiczH+zoG/47nQ8HVLrToLTZPcOWV3yVLwj5vVxflka0wrlg7NZpE3kmPclV/hM3k7oD0OB6ULjNPe8py25bEA6yqFM8Nb9q/5gJ00+t8XopQ/zqji4fq5nqiuPk4Ek0ZN52qciMEwLJfL0lG0jifg47q8YrxbmFzyPxejw4OFDn+916/bt+PjjO57TPn3yxPMqdg8zzpE3daL98HYi9xhPPJ+QbMHZaJc09718+YrHNuZauO0aw+3c8IjmMAMerxl/6YF0NiB0yjiajI3MhViwko/ntJNxA/piNzFjIwYTcJtvmHszpkFv0B7u4JAxWLSSDnmvZ7JB2oVFgId4DgBtZeMOYyk7UIg8o18Yx+gb95HaCQ/II98DD2iNxUDUCdeY7AB99OhRFh/H48dPbNDBIMyOmrzetNmGEcHVvIvMsr6mfqmOwrWOi61O6IQfPKw1D+IbT+vxn3ywGr98cy3+3t2N+EcPtuIbT2rx/9H17+jZ//m7y/FXvjkff/O9lbi9uhstTVA7oRM6oRM6oRM64XuHf63/rgURr4o8JZAwec0V10lg8sMkUPGLB6clsuw+F1JyQYx8WZ2LUgBF+e6eBChNgRGWjrp746Ab91R9UR0cktCLMo5V4nuxVWOF8pYVFRhIMCqgQClKINs/3PdZIrip2aptSRBoShhJChbKzHcAMBFHuGf1HwouhAAENbfPbUBBo0m5hD8UcrTV5zrscIioJvQWNNLWdq+S9pwCZV3RyjeUkihBOaCcOtttlgQJhEbaYSWYhA+Bz/ltrG84LfBEOEThhlEEF1MH7AYRnLp6CsoHoYHV9EkAR4BAmeR660obETBQ9GHUQKCxMv5QsN1jZwa7Nfaip+soKih0C4K38lSCOMK4gLKOspRHt76RJBmHKAl3m4rJfQkHSxYQWASbXNmkSqiD8b+Pchk3HvhoT6thcbGBH+JhfIOX6fdWtNrsQNlU2zdjaLBfQiO7IMb07XZsbqQzVXCfknaTNKxQK0oImxxNbli4R8/Bik/6qrkjGO2xbk3ClNrMIcoIiQiV4CqrSVHoADdCriyv1zgwfseHW4Ing9WqD4wHT8i3TzACD/TD/QCe4l5rR/XuBff6ynp36Lqy64XvMJBcvXolRiUIo6hFEL93/0F8dPO2z3zAJVKh3GchHRdJuDIAbuDgxNR0vPmFt2xc6qsUg4OvcZd1R4L64iI7braFP92uG+5hMPBdv/58vPrKq8YZDIJ37tyJBypv9tkz1zcZuUpWcqBwAqY8u3zlcrzx5mtx4fwF7xSCulHU4coL11K4EIMmUDZauaqW0j4UIhhmXn3t1bj23FUrtaFBdiLhluvGzRvx7OlT04xX4KIAAEVQjGZCOQbI565ejZdefsnnf6DsRJh/9PiR3WNxoDZKoySQs/o+7ZYiUh98WaOof/ON101TlAUd3b592z6rMUbR79Q7KWFQIKJMTPgK2kArKLNwTYaLMlw7oVADZzg/4jd+4ze86wn6funa9bgoOKFc32rsxa6eAY+jHhQHJeFwXyypzM0twbuvGOUCK1UbsbK1KlysCSf3o7tPAn5V9DbUG+2eg+gaEH+bGYmxs1NRMK/Yi171UwlYiiYLfZXoF05261mR1dODg3Hm7EyMjo85PQeh95bK0RSdbW5iRNuxO4zDEE52lcULIyr9yn8cxcyMHo3F9kFZdW9FrVWP7d1t8dbBGJ4YjpGZIRtCUJz29LLCNq1yr5YL4r3salOZgiOwBHYotPOD7Z/Nz9mIY8NWg5XmaRcfyndg7RXB8CvBe184AB4SknIJHl+NN954w27OUDSigMGAgCu699//IG58dMOGCVbKk08XRnHVAuUXq1oTjxM8BCtcNV29csVKVtwr1ba2455o7oP3343VlRXhaTleEL3Q36Ojw4IbBrBkEIW2zMtEV5ynb/ePwkH1lHfuwOIYo1idzyrhvUP1UbESU1MzKr9f33aJnzTiyaNnce/Og5ibnRfP3I9yr3Ckt6TRQXSrb7q7eoJdPUvCd8YRFHvQCLgKTHxgsGACTQFs8FT/65opVRX1w5G+4JqMISgqc0OX+gm+7jzZbVgwLaPatGsVlckYsc/hv3pGnVj5Szm041P5Om9F8uR5eqWo9/xl99ykuqZAWsDJf6Y53eM+6SDHCwyl4p/sAiMODvS7/WQBr6Vf2U2JIZQux03mQH9FkTMs+mJL48RG5oaRTRBljXfs4sCQxhiHmy34Rll8H3xiLsBuPPCPFiYjSuJLjQb9kCsN2bWWxgjqyDyF8RHelwzkTfV32iGCcp1dgvB58iSPdhsjtnifeBppvPNBaSrimaywx5UQbrD2VBarxp8tLPogf84lYk7QL9wdGhmKyekRjZ89sbHF+T5r3gHCXGj6zEwyDKu9Gj7Ul6IF3bTUl7tCUo3ejnvqx23h2Va96TxWNMfAxdah5lYzZ6Y01oyF0NMuvnjOThXGIaiTcZtxdmRoQLShJwIIxm7cCg0ODIlPcLYB7vcEW5WJ0jadw6Y+UTksuECZy4p75lfMUaBXXNMxH6I/oGnmYIxbxm0U62pTpYwR6SC2N9IZcIzxpmfVwXik/uO3z60S/yAPL0pRXTBQW9HOeKZ+Y265uLzsyJykR2lw+eODqhW5FjSvIm/Kof8p289Vl6LGfqgJrkr/gl/gQjKaaSzU74LSeBdlL7R1GCurKx6Ha5pbMC5Bs7QRgwtw5Rk0Tx6MRPwGt3iWaDLt8skXbxhJiaoBV9OdIrQsZuTHeci+cDh+zE32feJv2Te+Qt/Kj/ZzJb0C+SRYY8wQB2R+qGgmqACvgPey84M89sXXMH7oQRQ038P1VEWx1D/onSDChGjpc/YoiPI0bsLHE7/qYXxQ7GWuVRKfEozgW4aNymcXH6VSP3ikdxEruhGuKNXK+IvK8NXvaI/6WGmZh1D1VntfdIJRGDpUPZyF6q6PciPoLu6dxPfZzbClOSS0syZcXBZuL62sxdKyoq6rayzCwjXetnd3rukeN1JUid0VfcL7wSEMeMMxoDkhcXAQd3uKw6OaD49rDB/3fb/S9Otd/4DSDI+nd2OTGmMndc9VvzXeYlhhlzu7UqrC42HJRRhcJiemPDdh7tmv5xgwoNey5pkD1eQWjPHE7rAqVclDg5qXJ9dYaWdpMoYUy1WN133qRhZfFdVH7P5R/x3hHo1dQIwduOaC5xypvfCwZqxvbsfq+lYsr6zHwtKq5pErghHGHQyTNadhXtBq0Z8SK5TXAa7/Qn3dhVzDVXSvso40FuG+kjEsRQzmiCJgUSd0Qid0Qid0Qid0Qid0wu9RsEBrQS5f0aPpKkKUIkIAgWsudCUBS4n0z4Grf2bvEMKymBSXScleKKC8REAjLTkiECWBDGHYQlpWIsoK7xyhDnpP/fARjmC7r6sPErUBZdPKEK+8lECEAMqqdlZVsWoJtyucP+EV+crXBgsJsV65pnq5TfzTFQHWK0eVlvMcUJjmMKF+KNhYwY7QxWcWtBB2BT+EZFZKzc8vxOLSioSoLQtprIC8dOG8d5OweppVkCj/Up7slOAgX4wqKIeTYoC2ki9CI0I3ytwi7wsSZPQbIZFVzrSTNuLnGMUFK8qoO8rlXCFB5B7jD32DggDZXw1DSxBHEhQxhuy31F4bR1r+ja93hBS+4wwGGkz/onymfIwjrBDjoEUOe3/y9JlXraGc4+DLs+fOxNWrF+PSRQ5jHpXAVoxmsyaBajbu378bjx7dF6xmvQMIgxFGsAb1V5swYhj/qIEkpr32QbQloO3uKjbb0daV6gt1XC8UECjLgBV4BkyPV0TqOYErxr+krAWW6gOlsQCdfYuiRYUqLfiWds4cHe4HRiZ7blV+hwjd+8mNGgozdv8AE/JhtR6unzD64E7BSijlnRQE3XY3gVGL8ll5iH95VsJSFjsqlpeWbOgAB6kPbXO9dY9RJ61IHPIzjASUw/k2GAqtTHDbJWSqDFaoYhxEscVqXVbhgl+8A//AbQwEddEQSizTmsoxnggO0BmwtCujccodTqt6i7hMOfDqYXZdoNhi9XFulEhKRvoEpRmGpT7vhsjdklE/dgywe4UzYTAIYijNXZzQeeC966nfrP4fV8Q4Qv2AjXcuCF7gPIoOw1jf0YbEX5KCiOfkA72jfMVAMzTMquWS8Yv2A0N2AOBSh7S4eFpeXI75uYXYVl+q02Kwn50k9EcS3PcPMCpgFOyOvSPxm/ZO7OmvUC3FwPhQdFWEDwXRce9RFAZU9tR4XLx6JcqD/bHXpb45El0LlhhGugU7DCX9Q0NRFj5Vh0dibHoqxqamYmBkxAolIa3dXVSHhmNLfAa3FZwzgD90FCr4hceth/2DZ0pNVjajOAfnWEnOYc2sFvUqUZQqwgtoFVxE6YgiLFeQgx/wHNJjNGF1MArfhngL50jlPtyBl7m+YGl+D6Elju47+pJ3XFFqgkPwwTMzZ2wcAY9QHGMYxM0Z/EwZecyg/9K38DuVQ+b6zXPOeIL2chqB/r2Kdm1V/cmOqD3j7XPPXTVupp2GGitUFjjDamLu2f2yLv65xjih97gtwyVLW3TLbjAiNHywn/h9bnhoi6+DJyvi88uLS3GgMQHXWn34pweG+isVMVaHXW2lXXIccqtxTW1jDMLFmyP3vazqTW5mgOvpSN9RByJGDj8X3B1FY1xRKtF3fG+YqfyT1dZpvOI39bLiUf3r/srS5t3lwD1gz/I6Npw47affERivPX4rgg9E3wt2ibfSdxp31MbcCJoyYYxPPAceBW7gSotxEPOMdxgKH7yjbnvLYwTjJXSLstoGDfFlK59VJsBO5aKcFzVqDIEHgguM28fpyFtpMG5g3DOPFz1yiDjK7+RCUfQo2oRPENOOlzQPoV7kyT1zGK7kxTi2tLSoMXHeOw7YRYZhxGOl2rEiPr22sR47KpO2o9jnXCCUxMYp5hD1HeMe9IzSUwOHlZMY2jG0bW3XY2VtI1Y0p9nE4C+c2t07jJ3WXmzVG8Jj8S7NQTCCcCYJCxZw57evPsU4glETgy9nD7CwgHKZU+DuiG4HL+Ed7BjDLZfdV/XDt5OLzoSnyRDOPIv6QkOsCCfQt8xd6DNW4cOnMX4bVwSHfOcE/QBv98INzX3oK5CYMkrkLzpjnLZLy4FqVPvh/Ylu2D0Cv0puxzTeKWLIhM/VBOdVwRhXRUsr4uviCYeiGQwiUCULIkYGh2KKeZjyZlcNZ63hth28G1bf42aUMY5hzEYRzVnBj1p9O5aWl9QPOx5PLlw8H5evXPIOQhONymfsZIz0HERPGZvynTE5bTDHTONb4p/wFQIwyunB9OUcnG0K6efJ9bcKWRrTpu9Sbjnduj+ICvBT6kNqxjYXqL7geZIB9Ez/pXQZv9EjjCa4lsLlI0p3xieMs2Iw7g8iBkL4N8aR5FqrGAXBmQVOjEGc+eFxSM9ttFVaF0i5zDnJx1WC0oj80HtHvfYffCDnUXzPNyk952iIfFRv5gLZdFHpoVyMfW3xJ+8W3G3bSMLZH8srax5fcRGF4f7hw8dxnzmu4oOH7I54Eo+fPLNry3nNE8CzlVV2wzIPr3tcxuUU5TJboDzG5l7REG6pOMeMcRvDBQaT0fFJyQUYMTnY/ExMzZyNmTPn4ty583H+PPPnyz7j7qWXXo7XX3/TZ3d98Utfjrd0ff31N+Kll1+J69dfjOevXY9ruLrV9crVa3HhwqWY1jjLAi52sJhexFeAJYZzFuu0xTuI8BcMIM3dPY3vuxobOSuSM/hwBSY5aqPmNs7OLQo2K3bpye/1dcZP0uD2l3NFdjWGwl80xzHfUv6cN3kAHBhzWByAMQY8UV3E32zoV9+DO7mrNYivs4OkEzrhnyPA2Fab+/Fosx03V5rxzvxOvK14Y7npZ7U2A38ndEIndEIndEInfL/w8/vvJEWjBTaNnunfcUBoQ2C1MoeIggUhBvFEAokjgl0WkxIju88iyhxWQCM0NzRG7x2xC6NXQlQpDrrKVk5UORRxGFc6vVYEbbOqa3PDCmCEMwRjlHUI/Sh/a/VarG3VdL/vvDA07EsYRWnLuQbsLEAhlrs1sMI8ayPpUHQgwGpKroAQdeDfHEyOwhQFCt/ijgjfvuTRdZgOR8QFw/jYqBXkCO8b62veWYAAbPFMAOTgx2pfKYaqZcFCbVKZGHZQ0HklIWkFK56nVasodVBeqDYWUJObDXarABMbkI77CCU4SqSmBXw9TG3awyVIcgdULieFNsGGJbXXwrE/T0JwWu2folc1qvzUBpQDyZiEshSlE/2IYgfFBfUCXzhQFtc262vrrjt9DmyGh/picjK5HWEVHMIx9cOIs7S0ks6fwJ2ABDL6K/lNblkJOSjh8aIEvKr6mjJ3m3sW4Di7YlsCGyvWUSj2VNIOEowFHJhJGBxQWaob9aB95EcepNlVf7KqGRdLKELYUQPMWbU8WE1nzgCcffUzytZ1ReCJ8h53BCi7MEDh3gmhF/ceKHwrEkAR9sC1j27cig8/umlXDl4JJ8HPxgPB08pWwZZV+i++iMD7epyZmVYdGvHg/n3vCMFFAfCg7uAlV+r10osv2u3RCy+8aIXb3Oysd1GwgwPY068oqEw7gjMrarl6B8ZLL8Trb7zulYWs3qXffLD7nbtx9+PbhhV9TR4+C0FXcJ30uIt46wtfsNsm2ouykF0fHLDOeTQYSuhvlBbUlXxoI2WzyheXTS+//LJ3ytg9mPLnDJuPP/7Y39MWyscAYhzXn418ygNlPm1m9wm+38kbGAOjGzdvOh/4CfXmHcpw+pp65DjNPcYRXGCQ17VrV71aXSAIfJFTjxs3PvJKYNKXqINoA1xuSagvoTAcHondA7VPuAQeLMzNm7dAB2IWsd9M58VMjA3G+Rnhu+A2NFyNoZGqFXq4OBsbGYtmW33S3o/+XlwqsVozAmMDvI2yUdaQJ+e1VFCYo3yFL4su2NVFv739re/Endt3TH+TE2dVt8lYXlkWeqGArhqWm42jWNpK7lza+7uxp5acv3Ahps9MRHWoJBoGT+ivhmp9GAXhZ7XMjgaMtD2xg9FZvBXasCsbVqGqj3GjgTsNjLIoU2xMoP2qO3UDb6yUU72BYY5P4CUubs6fPx9f/OIXfWYR/UU/Ly0txzvvvON+wF1crugiD5+ZoPyAjQ+kLSYF+4xw+oLyYlcV9M5YQ1/euPFhfPD+e64Lu4R+7Gs/4vS7u5wPta1rOguEXQQYM6GR7XorcEnEb5R+nPVAO1Aq0z/gMcquYrli/O3q6lU+e3Z58sm9+/HwwSPzYZTHpUJyFwQOlksV05DdcK2uuI8xTiQ8Ta76gKlXxGe8FIMCeYGzGDSskFd+wPfYhaXS5YY/74jRc36L/LLvkiI2jSf0UXLjQxpwA16UG6DUS77CaegroiqfrgRf8nforj59z7f6OCs35aX//KnHFcYb3TMGsWvk7Nkz6jN2kTFWi38L1qTB2MXZQBhK2L0JT8kNrdDhqvCb3Ya0A8MIOEpZGHkZq2kvYzAwpR+9Klz0yXMAk1xxCZdUNeCSxvbkPot2MMalMwRYdV3RswQD2ol7St7Dm/gGNzFcGSeVqdtKoN/gIaxE31W/MJaSAYpfdlzMi2egTMVgRRmTUzPeyWVjgPBme7th1z8s+qBcXFcO6T1tOjzsEv7uKP903o1d8Aje0AT9Q5txb4XBGhc94B31ZZxhsQJjL2c+Ma4wdjLHAX7gwoD6hV2XLMAQ+vkZh5KnHYH54hbmcIAvudiCjmgr8yLazc5CjM9T0zPHRmfqmbuo6+1NRjHSguOCrMsplah7U2lXTcPMATGIUy7voY1qf1l16fH4Do6x44PA/9zb6K66Hagsdo4Ba85Mo1zGg6GBqmHsb9UOjJIYfnGpBy7Ag2wMFn3jMgn0pZ6cPQP+gAcE4AW95e7w6BfmFMD9wYPHfs9zw1LjHm0E3pTDvItOJQ3zN9Ov7xOtgEfUF/o8xiin58ITcuNd+uPfpwKP/Fh/WXojO3f6DT7bMKr8KYdIcF0UMZB0acJKWn5TT4Ca0mKoSLs6wQ8f3q10ZcFhbGLa4xXGDgz5lGijLO3Ly0YBrsg8jHO70nwWGSLVx2ViSCSqDEYQamejh2GU8Tzle2JUgmelkNqXww8IZOnEO50X75Xu8Ij80/c8MC8Gd3T1d0pHAE/gM3uiKRZJMV4kWUJR83sM6/B0yxg7DeMaOLcinrW8hLvTlcDlLzvfmScyXyG/HNegH9OAysPQmHZ/pHOo2AUCb6iKJgcHNX/QmMkZd8zBrly5GtefvxYvav7HruWLFy94HPRCG82xp0SDXnyg6LN2NO8AzsCRuT874L0gRvWhPdATCx7Ytd3Q+JfaQ1uT2y5wG57Dc/gp83bcd7GQCbrO+yGH/fECnaxP9Z/x3ouXSKN33o1kfKCvhFv0sXALHONb96H6jL+OgaQTOqETOqETOqETOqETfs/Cz+2/YwXOacEjN3IgaOdKHSK/cwUFE9/TUf+dXLN8UjiKPQkn+IVmxXujJSH9UHmjBOwuxEFX0UpF3DoMjWAgSedDbNe2vTITQRxlTrmS/B0XKmULmCg4diVwkA+rPnEbg9CTVuimVWkIu0zymfCjaGISzgpkuyNRPRESqSxXlDUISEz+ud9t4KoDASLtzMBtREHCPlvWUahUM8U/7iUQpMiId8ANGLCqDthhHGmqzdQDJT0uihAcEApxMdJW3uxK8O4Eld3KBKh0ICkKtILhnoQS1VXvcJVCH+TKSQt1VsDveVUkQnEBhUCmZLRhxbshVC+9K0koYV2XxBW7sMqf486JyIG4rIbMdw2w0pz2tSQ07krYo0yelSppVTqyPgIXipil5ZVYX1uKVqMew4MjMSVB+vzZi77v7upVn9Zic4OzNjigvS34JsGM2Kv6cnD9lUsX1NclwWjPLlY45L1e35RAuqHm7AlfStErPGDlKLsggCkKEFxyoKwEfrQZXKWf2a3AKmTgjcKc1aSCYPpOIBqqSsiXoEy/tHZ3YnllSYLvShQFnEqJlfZASkKf8Il8WDXJjg52yqBEBw85SPO7778ftz6+a8U/IjoRfES5gLsb8O7sufPx5ltfsMsncHptZTHufHw77t27510kKP7oM/CD+rML6a0vvGXjCAYVhHFcXGHkWJifF2y2jR/GOwX0dgjFiJsXL12Ml1560RFcBAcxTn344Qdx9+4dH9pvGldMCpFEueAZ/vQxbLz5xhsWvDGO4B4Lw8pv/MY79tfN7i0UaomIuowvlA1+ILi/eP263SqlHSw9VjrgWuv27Vuq/yexbyUa7kugk6SgQUmKwMxumS996Yt2LTY2PmbaYGUy5+CgUOfAVZTcdpEieucbK2hQTtIAVYk2zaju165d85kenEcEzaLkxMD00UcfGo4Y6ARy9S2rJ5M7je5K1StkUXo12vt63RXlYm9siofttZvCIZV5uBvFnn3xrcE4OzOq/hmNviquk3Czl/gmvAi4wMu21jdjfXnVO2Aau42oKG/c9pAOwwUHi/cLr3eFgxgfaEMf9Kc29hR6YvbJrHC2rTbNxIVzV2NkZMIrtoMVmuKjwHhj9yBmt1uxfyT+0n0Q+6rfuYvnY3hsMPa7dw3no2DV6Lbo9sB0Uyl2WfEJfJ89fuxV+8AJX+q4DQKf7wlOuNlCYcKK9uRKg1XhuIrBZZFB6CCSc3+ksaMUo2Nj8dy154zDGDagCQ6qxV/5d95+Ox4/Rjlc15coTZIChbaDzNAM8CkLLqxqP3/2jNp+zofos9KfnW83b9xQX34Qj4RT4M21567EG6+/Kr667/FjxwaSdLCtDcEaj1jlehCCWbFsPoa7EdqMwo9Vrhg4t7eh9WoMDY/ZUMZutvXVzXj04JHik1icXzYv7tU41oPbEDFCcVD9LsbW5rZ3qGyLDwIQVlEDE/vt7+NgY9ycJb6e7y4zP9c9451+Hj9jJwn14TdpvXtEz9hxwAH/LbUJAxs7BFB+4faQ37y38QJgAlfVjkAtqSt8O/VZPo6TJv+j2jwjZvf88SMLrqvqxFikX4oqizyFV4w38F7GL3aHwENQ5OHu0Svt1a8o61GM44qvC7eZopHlxQXd63vxfgwgtc312BWfQVHPmMaCAMZK+ERLuAifR+HKbg/OAILHoAgkYBzxfADYKw31gz+Bs9Qb3odLpOR6MymCwQ8gxjyEOtJ40kNn7DZDeQ4Yc8MJCj7mK8wB2GG1JfjbXZDggHFtSfx6YXHJOy5ICz3hhhK+QFn0F0a0J8+eWpEKvYyMjapefaoT7rWO1KaW2tTwSnXmB0Iiu93b0zt2hrBrZFvzFXaYsTK+p0AeE1FQGlZyMy5j0GQ8wq0e/Y7xHnqiHtAzdA3OuN4HGAcx2IFzJ4px46Nwih1Zbc1p4K/w1nPnz9uY6rnWdk1j54bbBryLqgtKeMbaXPHN2HakjHd3mlFXehaaMHbj0tH8slTQPI0V592mU3ZkWpGvvve8Q33Nrjh4P/yrV3wZ92N2O0YD1C/gdJl5jhrLnMaGF8Y4aqV26D+P5zwDf1iQgbEY1pMWmphqjPs+S0ZpcftHX7OjDr7CzrWF+UXhTdqFAQ7l4zCGOOaodptKHsCOduveNAKOkDArBNpLJWZBbTWt6XlKRAkpEvLZ+jE9koev/uXf9E+qU1JCE1Oe1AFeoqj25JzBcOGX4cWK/l7BlEUVKk18LgrlKGveOzQ6HqMzZzX3Ed8UzzwQ/8OoDOzbSgt+gWtHwII+B8bqL/gdAIZfJHhg5MVogCFaZVC+4cL7tMiBHQ+kJcKzVGUDgUVI5keuL422eUQX5s7sdsLgLf6q5x6joHnN4dndAu7D9+Ff4HfazcBiFuqYImOA28xM0W6i9J3esyCmVMbVWtELtmvQpeazGCeTm6mGd6TwnHtccuGCan2d8QBXXjXHNXZm6Hnurmp+cSUW2KGxtOw53soKBs+0O4Urv5cWl493t9z/hN3bD3zv+bT4y7bonzNNcIG3rPQruq6oXlw5IJ0xl50u2/W0OIA61qFBjeU7mouz8KHJTu3WvvgE4wxjkOAqONB2xkjghORgd2sH7NIBbxUl53R1wS+TXAf8unvFVxW5dmlM1I3gyC508Ux9D+wd1Q/QNjRKfyUK6oRO6IRO6IRO6IRO6IRO+D0ISTGahAxHTVStWJAwkyvJcwUqYghCxXFaRR4iqtnAkgk5uUCTCzl8hyCLqwplT2o946tM2smlHp7rPWlyVxpEnqG8PlmVlA6Xx4UUCszkA7zfSgXcRKT7tLvDB6Sur3u1OQI89UJQZGcGijeKRYBilRUrQ72yT/8QCr1yF0Ff7ULZQ2PJE0Va2p6fDhzEGIPSHAMJShEEJFZg4asYIQrFAq0Dpqy6QxHaV8ENiwRUtQkRA3cTCOoCs2FK7O5V+9VOVj4i8LE7AgUC0cYZtYNViuxKIWIIYpVbrZ52zgAvlBL0YaVU8ipd3EOVlV9ZQmJR3x9H1a2kdLi5cH/T3qw/rehVG+lfdq2gzEQJhUI6rQBjZXXLQtjs3Hw8xQ3Bk9lYXV6Nvfa+/SOfkUB97uy5mJ6c9qp6fMbTTBQnaSXeSmxtpjNaDnBjtJfOONjawt/5imO9tqG+ago36A9AlPDISnbaIFh5xSvgy3FRdUz9iFEKaVgvFZIiP+3KoR4Sw/U77bRBuYFyDoMNO0wO99lpJLFQGXMmCXjX18+hvRX3D4rX2blZu1jbVFt8HoNgaQUA5WfRroZGkqsh7jEOYRSxS5K1NefjOqnu+WG9KJ58qPXQoIV8XFQBLx8ijLFKZaCU4RvamXCbVa7FGMKVg75HCUh3Yihitwq7MHAFg9IQuoSOuZIH9AG+4F4JdyQ+mBzlo8rizA7OLllaXHJdk/JFMFJM9AEggVO3d+rQThTitAN8YbUlbWW1L/VH8ZTqnhQ1lE0ulI9brumpKa+kPBAswGdoGOMQdec3BgGMK1zpV9oPLbs9mVIoHdA7npSwGT8AfhiKnj2bNZ3yMcqbmvqDczbufPKJcHlN9J2tNM/6nivnWwwNsVK4R3ApRHWwL2bOTMT0mckYnxyL0fERrwKF1q2QUu7GNeEfRlfavrLKqvh0uDdl48rFhiYlru3UooEhVTgnDD6mf3jyzNlk7PH5R6PDViza3ZTai3EHpbGNFUprX+/lYnTBQ1A2qoxcQcdOCRACeMBDwFF2dt28dTtu3LoVz2bnzOdZVQ/t5/wTHgPhwc+oe+JrEFSX0tOS7FfGE5ICmbM8SjYogvPkC7/EuEU/4qoPo5Qe+x31oi9QDJOvd1moLdQDvo7bH64oqIEtBuxnz56ajnC/iJKVcwtQmIPP4CnKX8qDV4JzyWigMUT1wY8+K+1ZzYvSC7/yNpJ09Vjp1NOjPlaZBb1rNlRn8bT52flYW1mz4joNYWo/jP9IcNU9xvQaLlfquFRK7QHOtI97FPLwcH5jzDDu654mkx3XZDRJkf7xOUZE4REGExtHhO+MMSiQOZjbh/cq8htjCTwHDqkOMSxdBgXQ99kzAAGc9M8xD/n4nlb66p6/U9c8pG+T8hL69T3PeJeSHOeVf8cVmoVvUw94gGm33dI1GUbo19pWcsGIQh3+bgW2coVHeoGBvmGVuf5TrqkBqS6Jr/ObsqAdxjRozDt3BH/wCfqkzvB7DPQYmzEUkj88NOeJnh8oTc4P+Aa8TpE2qZ/UJ+DZsnCas0TYXckZHbih2mZHlurq3lB9wEF2czSUHyuzV1aVfnPLhhXwEPyjzzBq4A4HAwVKSLvGIapfm3q3ozF3i3mGcAG3WnuqK+8wnHSpvbjPwf0Nbjh3hBMYG/gefALHUCSDtieucpg/7BiXUJaCm44aw8FDaIF5DnUEPsyh2O0CzQFLr4ZXBGbwI1zRAU8WhmBAAnbAkTEMA2Kj3rSim3kJYyp4wDyI+QkLE5zPbttzLOoMPtkgDm9T/7GDFFrA+FgdHooR8fg+jXco6nGdx04vzkph0QEGGbviFP4OiH8MD2psFO/E4Aa+MM5XqxUfuD80mOZnhSI8XP2leUFjd8cLfNbWVz2WUQcMv+yKYj5Hv6Z5g+aRxkvV1jTBvFU0C16rHsxBEs1A77xPtMc97SMqM9OFd2DonpDo2Le6d6rPB9Jmke/yCP5/KgrOpMnrwJVKGD6kz/g35VOu26L6YJSDXw6KX3LWRkl8sVu4cKR0Pr9JUYOLWCBUmvhYHlnYQwSPEv8Sbmd8z/zJMfEouxQER5X2pH4ZDGgmf0pvHqZvVGNdeKer6o3brtx1l8ulDXqnB452AUa99Iznfke0oUTtFp6j5Eehz7N0RfHPu/SedNAltIGhYVP8nsguMmhuc0vznfWtWFhcibn5pVjAJaMNFpviD9k5HourGmsX48mz+Xj8ZC4eP52Lh4+e2vBx/z4GEA6S/yQ++vBm/MY778a3vvXt+KeKv/6t78R33v6NeEfP3n33/fjgw4/ixo3b8fGde/7m4aMn8eTprOfiuAxj0dLq2oZ4zZbqVUv1hC/UMOTk54lB7+oXu8gKG0DS+SFqv9rew/lanFWCgQRYKNqA5P7OfmNMygxKGES6e3CFp2+60jd+l32XIrCnzzM8of9TT3RCJ3RCJ3RCJ3RCJ3RCJ/zeBAwJRARblKq4bkjCb4oouRA+UDigKEAATEKNPla07JIJMShr06ovIsrmpJjWLNhCmYUYCzLfKyhRFmykUXrKtqICgU6BVYSUkwvjKAdRALMSEr/ZKHMxQNjfvoRu6seKSQwj3sGBEQTBTO2wclb58BvlGe+t9EOJqHep/rgoYXWg6i/BklWRKJ1oBwIv31JPykQpNzk1aWU0dUQxhwimIo6VAgjWCHUc0IviG+Vn3mrypD4pppV/efvzaINVMbloSf7RJYDoO+DtdjSbXumKm5LVtVUbTIArPrbxy2/YqK+tvLVyPMWTcoqpv9UmlECpv1HCZ267JCDTe8CKMnC1gYsP6pGUl0kxjEICVxsfSnB799137T4KmFy6dDl+9Ed/9NjVTnK7lNyXLC4uWWHqc0lQaCoCry2Vwcpd2sUz6kU9LeRnASWe25G1h/oDV+Ok0tOHwIcI7vLMSkldSeO0ktDAL9y60GZwgbwItJG04C47hmgvijYiijeU/SjuOTScOqPsMf4pY4waPgxbZYOzuKrC4EG/Ab853K8sLbt9wJt0XDlkG0XFIC6asnM4WLVq9wc79WjZvRG4KvE+6y/aRD8m/MB1TNoBAc4QUNhxgDxGjtWVVStpieDCcR6CFekxLHBOCnjDO1ww4NaKHRcYDyiXclD4Go+Aub4HviiDxyfG48zZM3a/osTuR9woEdczlzkO0FLWbsqnLPLFBQ3txs0NtAT9gNMYaXDzRHoU7qcVnTwD3tBqopei6YwzDmxoEXyAH3CnHuygQZEHo8BdC3nR7xgD7IrGMM1d1pWtyANn2REDLQEb7yTC8Dc17b6lHPDCeKi2wWdae+IFVgYn92U22qku4DXGRvMj4R6GCPydo+imH9IqbHER1QO8wt3Ga6+9Zpdh4AN4Rd1QIKa8as6bVfkog+EX8DIVa7jSL7yjjjYyiFfRf9AVbqo4LP2jDz8UTs65rrjqIP/kvmbdO+qAEe+ANThgBTf9r8huCvDA9+oD0kFbPINP89t0pd+MI7gjAdbuA9XRym4F+o56E4Al+EAE5v3VtPuCukNgtJm6w29wpwNtgTeUZeOfUgFz4J3XlV0N0CiH3dpF0MyMjUGUkdM1NEG96HPgRf8DJwx87F4Ch9nlA8+Av9CuNG4cOB04hrFagDfcTV8ZrQJDdifAcxgbTmCZ9VMW4WO047NBSf2teZa+pX2UaUOQYtrxmM49MRyy/Aguxy/80/3jqzNN96lMqyF9z5//8Tyrj+/5RoFvwXOujrz3mxS4P/3b7RNMspydjd1bKgKLpExuuy1pR10YZijH3Q7Kg9dk8wGXl9WLRpAfgWe0HbxgzMDQBc16LBRukyff41YG/ME1IriOKy3GAe/oyXgSOAkOgCPJbZPK13sKIx/4DDRFnTDEUXfoJbUhGVnBD4wE7FhjDGUBAHQNb6UPMepCt5zdRHmUC/1hoAYnKd/8WrCDZ9DfNX1PG5hL5PWyEUd8wHxTYwU7HSiP53yXz2Mw7tAGeDPjLjiLQQdDaNpxhWugdC4b568BV8om5H1dLrPrCldgh64jPJCD3Wlrals9a2sz4apohh0onEMF7ZIHY6hpXviMuyeRng0W+0qL4cq4rHRgS1HdX9A7vsM9HkpelNTsLOHMEtwaUhfG09lnszbKe66m9u7vHykepvFF/cVCDeAGzYJvwJczs+DxzC2pEwGcBJZpFxGw2jItkweLAAYHBo3HLB45pj09YB7LX8o/7XoiL+qHcdk4RNR7xpqc50Fj4C79byOAM0uvftOQ4X8qkZ+fzoO5BPfp96nM1A7KBZ4E04z6OBl1ldZPE80CN3gh4yn0Y1pQulRiFshbkdxyHMkjbaUvoAfjoWiMZ0rpT4Gp52DGz7TjOxlsUr3zmLctjxSfLwTKF/fk5XH1GSiqa0Fjpg+HV6A/oVX6iPLhX5RJhJ+neilrwQJjHEZt2rqr70jDd+AH8wbGCGCB/JTPTWkHOOUdjIqJhhjnVSdF6I/f1COnMe4ZMzCysvNsbn7Oi1lu37oV7733bnz729+Ob//6r8c7b78d77/3nt2DfvTRjfjOdzCYfCfe/e539exG3L17Nx7qO+ZK7EaBrnMeA/45YmBWO8y39QccqTf9TjtpG3wtH6vycJxOcCFNHnlGP5Cn25nl6344Ap6JVwNt82TKYHGLy0v5J5xgwVgndEIndEIndEIndEIndMLvUcgnuExUmfSeVmzlymQmtkRmt0mgULAE5EcnUd9ZYCFk7/nOK6gVEWDYGcJhpwiFrB7ktyQGEqoOPRYeeHcs6Og3WSLEWZDMrkSUfSiBkyKQyTkVSqvQLICqCsUSq/2rqgpbwpm84xM4Kf7Z3WCDx5EE796iFRRUhXfsKOE9wh/P2UGB8MOqOoRsfIMTdauyWPGraX230hQrKqsnHda+zmHtKPRRxqUzOagvuzhKauuQhPAR/a7in1lw6Al2A0ig6xJsglWIKI4RqlsS3pPSmJ0EHMLMQc/VwUH7x2cFX0N1rrM6fqchgWw3arWGV4uxMpVt9KzKYxcKbrtQZKBQoM8RbOh/BKHkezzBPQ8oLVAUYgSg3/DPjGskVmQi6LDqkMPVORB/a2MjuU0K5R0D0W72xtpyMx58Mh/vv3snPvrgbjx5tKBvSnFm+kK88vJr8ZUv/4jiV+Pll16MyYlxCYo78e6734633/m1uHnz3Zidvx8rq09ibe2Z2rCp/t0RfOvR07UXhS7VQcJXqScETwld6vF9VqzWa3HQ2o1u4QC7YzhvpFzoiaoE5ILqnNYM6luUMShc9H1vD8rGViwvzcbW5qrauisCYPcQygvOQME92q7Qi1W+CV7QC6tu5xYWvOoexRqrHn2YKVHIhBIbRSoCIr6lR0eGY6DaJ5jW7bd6QUJwo45LGGgMOhA+gkGqJy6EODPDq+GVH/2AUhkl3qoEXw60T0azjK4k+LI7AkUMfcquCZRt+MNe5ADhZVx4taOp3y0J7ey4QelowxJwUb/T9eSHkpmzHnhGuSnueBfK8uKiFdx8Bx2a+FRnFH7UHTdpZ8+ccR4oqaFrlEac7YJRYm111W3lucvXFTbAt/ym3rggQxkDjFHsAVt8vqPwIi/jrCL8BoEfwRrcRYmer9LFiMAOFow03JOO+pMHEQUdDSYP+EVjXzwBMq6UrKHbE/01WjtqayOORIc96vv+cm8M91diqL8c46NDisOq+1HsCO6riyuxLZrfb+xH5aiiKDprF+NoU3hWE/4d9cfZsfEYQzmr+jVEL/X1tdhBgaHY2qkJfxtR396IjTXxj+WFWFqai9XVxajXt1TPg6j0s5OipPayo2ZZ7VhSu5riKyj3BmNsciiGxqvROmzEQU87ps5ORKm/N7p6j6Lcx44SzLbiMwXOC0q8AEXOlvgEMAF/ca3FIbDwC1afPnj0KJrCffgOK8pR8KIEptfhH8Sc75v3itfAN1jBS3/gktA7J8SL4Tt8y24zdq1Y4STYg0K8Q3HOM68u7eoJDpVmRT0GcFarjwyPJjd5qjsr/h8/fuQzoKDT4aEBu98Cd86fPxfnz523Men69Rfi2vPPe/fNtWvX48WXXo5XX3s9nn/hxTh34aJXgqeDbDGu9ggOG979MT01EyNDox4bWo1W1Lbq6pdN7x7ZEX8VSSvSXhR/wucCO2TCbk1awkfCkeoPZOAXQ6o3xntglStt4UTwZnaEMHwR4QD5Fd7uA2wVDwQPzqjCzVJLCYhtRX0qGDLuKcLdshW6iZMkbmfVVNY+Ytrhwy4JxgDoLxm52CnDwdwYF/ltQwydo38E2nI8xit4PKb/snROmwWSoZyFVvkGfghvQZnIFZjwHMUd/GVPOMaK/qLqA59OuwA11otuifBAECXt9BS8gYsC+IZyGrrHgI3hFNwFl9j1QJVQurLjAvj0VQeiVOl3f7ECGpc7dh/DynBWj6vOykrfofTT4KDfpMW1DivH6Rt289hVD3no2d4+K9/1jPz4Bpirjjbeqz0oQNlNAa3t7aUz0eCfdkem6N2KWAUEaPg475LrqXL0ix/RV85XfcwqfPCLNvmgcmCg/KhT2nUkHAFGqkO32kObmQOwirylOY2Qye1YW9/2SvZGk0PXOaCZRQnwle1YWREP2tj2SvjNTY0fS+lwZt5jaCio3dAjBz9jxKLuSfGZdlzRbs4ygt/XxRvZGQI2Mg9kHGUcw0iCgRD8YfwqFtXnurLTpbl7ELvtA7cTF3/wBPB5TyAiYkrtoZ8V9+gPRc6JqojfFMQv2M3ADhpcFD19Oqc2sZijJTJinEOZjlFr0DsVmY8Zv1Q33LgxRrMrGfeijiwcEq7CA3H9yiH8wHt4ZChefeXluHTxgnjSkMdTdaznu/QhvWm61ziGe7lz4kk2tqpfc2MXOJwMobSd+beirvxOfZnmEWk+gbI5ozNjSoonAQifvIe2nLcHV+WlsRpjOvw3N0KQVlknXgb/AL+E9/vqA4Z25ris+u8p9UV5UHOX0fGoqN/3VMd94eOB8OhIvL1L/d4Fnav+Kljf0HpXyeUzTwD3bRBQ5JpoIS2OcF2oiILnIop5O/JWkiVtOh5vFN1G2q207EiBBsjF5QNH8tF7gdI7i6AN7lNbE2/kbCnoATqGVhK/pB16pkg6G9cED3ZEwFuB0emdFuysYMdEj+b63b2MJaQTb9WzQrFf/GZA/T4oHjIQhRK8p09p+3zNY3cPRhh4r97hkuoIgye8hIVUomP9xq0VJLy3T18jsyGTsMP3yMZCdoNtbiMDsPMLmKidfI/7K9cpXamfd3ewU0bPRIGO3uWR7RJxu9W+43YegpPATWkMG75N7cwjedL+lKfyEKzyvPOIUzfy9vgkPD8ZpxK+Cpqd0Amd0Amd0Amd0Amd0Am/NwFhxFGCYRI8FPUniSMJKFkkWBjR+8++c3SKzwee598nRa4myRKEkjCkaTGCDO8VuUeRTERB4HfkQP5Kj9DJNSmSjyS8JrdReZ57GGIQKiUFeZu+IgogFDLUPa8rAhnvklBGuWlFk4Uy5ZOMJ3tWvAALn83RjTCCokdCgvNBKSEBRNIDygjcYWA4kYTg52sbm95ev7S06rogjOM3/8xM8sU+JiGcg95HJVhXWRFd6IleZL4jjD8IjawCJU/d76XVyRivWPFoIULtwsd4fii53a2ozvZFr/S4WeGg+82t7diu43ILQ4tEExQvmRsyr0rFaEC/9CYFGXCwwSyDP/CwMKsIvGykUv/w3IKMAAG8mjscZlm3GyFVX8/LcbRfiMbOfqwub8X9e0/i41ufxJ2P7+v3hvLpsrLz0sXL8crLL8ebb74ezz13xUaE5eX5ePjgbnxy/3bMzj6MxcWnsbo2JxjX1A97wiOJWRiRBCt813Ol0NZuQ+XXo9VsWOIXuKzwQOmGexa7FlPkWZdxCBxEiSU5UZGzYLa31mO3icFCeZKv3pPO7jPa7AqSqKo8gBPCPav9nj6bVV8vekWvEETCX6IHcA5cA59RAOFnHQMXShfcjqDYxWiA+5Hc6JfTCu7W6CMO3cQQgJEA48f66lpwcDEr71EwgLO5cQMcYaUufcIK2ImJZCDBuJWMAus2YgAfVudSP77TP5ebVvmxwrZoJTSr6+ELtJ2VvD7UU3VlZXBSakm4VZ0pj4DxhWe0ExzHjQkUTDkYinAjhpsS8jpd70TnqQ4ojDAKXbxwwQZQ8JDIKmRW7tb0LUojcBWlew5vP9NvFE/kQ5ngN0ZJDDUYXOk7lDPsQGFVNUpL6kFgxafk/ygN9MfYFAeaD9qNiqCiNiS1CQa1suhvoL8cI4OC79hQjI0ORQn3VcKFZq0R7abguh9R6S5HqasY3e3u2Nvac4zmQfT1CgdpE7xD/dAWTNtWDrcCVYjPxxE4OOdke2tTfb0UGxsYLvaEdxxuTJsPhWu4yVgXb9mNSqUY4xMjoh3OcuqL6nBfHHTtWfcxNUNbqlGsCO/9LUo2+GKidfqAfmOlOf3CgcUz4lHXrj2vdBGLS0s+X4cdTfAIzmDw4fJomuCOjBeGoSrtfkTZoUD/Kn/OamKHn90fwmuEy6yYZcfLyuqqcAvexqfis0pPfyRFNzxOfF3vMKzAP1EuQj8oNelPVr4/efwoNjc3jCPpAHcMI2eFf1PC3wkbxzi0/eLFS3Hh4kVHdrJdunxFOHZJuDam+ounqh2MBRjPV0VjGEjYHWTjjng6BjobgTeFg9t18zwaioGE9qYV2j3m9bgMw/jhPDNcRGEPPTMWARveW/mpr1Hs2aUM+SlaMcq9MU/wJB9F3uGyEeUlikAMsXbhmKVVxioL5epJVOPcJ1xFaQBa9U79ZiOJIuOn4Z1FDJbgB/efC+7jRKv+43oqEowFSucylIfpVMFjRlYW4ypX+Ag0aZeBgikl5jsoORuLvPgujTsqg/aaVzIPUHm0XfcsfKBkViWns7tKusfIQ9ldfs85HoyP9DfPcTGVzivAZRRGleJxtCEJGCiiuGO8ZbFFcsWmeUAGa+BKNehLrt6FqbTU3IbCrI7waqJ3plopnJ294DlNGh8ALfBgvGWBBmMucIHngo/QDWNOcq2WXE8RKNv4BExULnVK+KRfakev4KCfnhPs7rKj8UB4eugFFOsb26J9PccdqBAJxTFurbbthocovOfMBM5DUNwU/kOzwAN3d+Cq3cQxt1ADMDZgFGV3CmMNtElbE+4nQz4GIc6PoX3uX4059Gma67BbQ33FuQjUF1ioncy5uoWXByqDngbf2RmgzrBxkTR2USb+36M6qIMNF1zOLa+sencerk+BLx0Cv6BO7IRgDsnYBx8Ez6oaNziThN3AGDi8u9BphKvig4zzrMCHt734wguat1yNs2dmvKAhzSP2jLPgcJ/yweDPuVFnz5z1TjX4rnmv3uPuEDqhz7jaOALdgVeu6afpy9Ew4/8sgDi+cpvxX4LuEx2m9MYTz32TQYL2OK3z5XPKTfgOvqhrxVKEP8L7svq6f2jYsaj5IzNj+uKQutIOtceGRu5df1fmuPy0OEnjoOjPUf1MHVIUrlIXtynxBbeD31ndjkPW1BRyePCX6OB47kUejqk+tIn28A5lvGGuZxj4lEARWs4j7/UdCn9+Kz3wIC0GR9LYkKRnTPm55xnGVd53a+DlrA6MKxgwzF+KzLNTTOdy4IJK/Ck7p4OIcQFXVsUi7ubYiQK9wKfgZRhJS34mgLtufN9bkAyg/JmhcHYIxk7c4+EqK/UhbVcbTtUpNwjl0QZ1fZ/HBAOMGand0HgynAHDNBuiDnk67v2dy0n14jnPSJvny73Hs+PrqZj3KzSQ3XZCJ3RCJ3RCJ3RCJ3RCJ/weBmaoEmb4/1iwYeKvq6Q+hBYMCbxHEDkWbjKhBAHHwslpaUbfIjQjCKIYs+K9kJRgBAs2+bdEFAbKk2dW0ChSJ57tZ4Id6ajliRCF4JLVR4IyaaxEkLCbr1LjHWkRPi2U8p3+yMsNQqrVM6/+z/LgGzJPcEBoII2rk30vOKi+rApl9asPG1dEKWAlosp+/PhxfPTRR3YdhdKZ1cyvvvqq4/Xr130mB8pblNm4jUFoRvD2lnsMGhksuOKrHCU37imScpLykwHH7VLM4Uq7UEijLLdf+u104D1b7VEAUtbI6EiMTYxbGW2lnRrEdygeUWSiXAZWlMFz4Ey7c0Ma9cqFXOOGyicdq/JRoNN+YES9+A4FN+c+3Lp1M95//724efOmXePwfHh4JN566634yle+4kO9cVmEMYidBnOzs3b5AwxRaINDo8OjzhdBO7Vz1wpMu/3a2nKfo9ggLd2WcCThGkoPlOj0NenII287kUA/8D3tohzggFILvALeGOagCVxW4VoL11PAlvcokROckgIa4ZxVtShjhoaTayPKoey0qnjX/cTVsM76NrmE0TeDycUV+ICBw+7TUOB+xmUCsE790B3VgaoVxN5BkpVHWtxUkUdSSguv1H9EKy4UeU6f2gVcFT/sFbeVOtHWrW2UYy0bDoAtZRmu+jNpqN2sisXNCcps8Ajg0y7aiBsb3NnRKcCXSlM+73M8I09cl0xOTbkMdpSQF/BHgZ+ns9KUq/LP4Z0bWvgN7MFh3IEYBkqXr1wHdsCfb1HgUkfuqwODceHC+Xj55Zd9wL13fAkO7NyCZuhLlL20a2KCHWHDgjEuewa8apry0hkZfd6tYeOD8NO7VtT25aVlu2iCRmhHWj2c6kzd2Mlw/vwF73rBtRp1qqnNwA6lI77+KZvvMTDwHCX+xYsX9d15tRl+mfICvvQjODDJWTL6lpDDD3jR5xhGUEKirOT3mNJjVMBVDrRJfcE56MR4qHQoqY3bgjORcQEEQCma0w4rtLnHxRuuD+Fz4AW8FFxP7mqyc1joL/U19SJQf/qevqK95IeSEhhg3CUtOA8uPxUP4TwXYP/88897lTZGD77DLQq0zncYVuwCDXwwbvfZNQ5jxjI7q6AB5Um9MOShlCYPdm+BO/Af8BdeijI1bzt1pp2U4fFAfUKbeG4Fu2gFRS6wM6zAIZ7rCt0k+k19otcnY2lGE476nfdbitxndKD0Oe0ZP5W3Y2bkcFlE+oggmrMxUN9SXp7GSsSMD5qfaEyF1x1/jyI3w1UC5dpgwUcEvcphQszL97e03e1N+GfeB861W4HLJR+4nuGf26Pv+eZ05JnLdC4pH77hyjv6wDgjeMPjU9+hPEw0xhjqsy8wsop+MC5QN84sO72aH7zFIOfvhYcYUmx4UNnkbxdd4k9pDBFfVVtoD3UwzQkP4VnAj/rBt2mj4c2f0gFfzhlK/DTx/RQPTWfwJ1zsPHjwMG7cuKex8l5yiyj889gqeHnsMAwTz4ZHk3fimeLNLoc8xc+903bAdAVe5zBg1w00zj3fUvcBtY+5CjhCPXhHJN226gsv4J720MfUmzZiUGGBx3BVdDWIgaTbRh4C/Hd8fOyYF7uvBCtgjJsr4II7srU1xhjxO9WLXY81zXV2NH8Bd3HjhVu9XuY5zjXDVfFX2gQvZPxiXE+GhoTP1I85gt2HKe7spIUi4GY5qwN9CWYDU9pMwFAMTcODgKddKSkd8wHSAXfgyZzupZdeiuc1n4PHglP0r3FLefOMc0rg6fBiDDO8z/ub+ubuiE7CCR19/2j2+alnp2mGABxcjuB1TK+ELD1X0tMv1I9xy1+SDzgNzqvv8t0vzGdEVGSQ/sgnK5N2m6eQh8tP5dowqEi73V5FM6NPhTyv7OrvUyrq7TYcYOjJeCHwy6N+5+3+fMzqlEU/05U65+UQGb+gG/Dte33LN7x3eteMGgO+PA/u03PC8fOsXflLf5NFQn6loaSlXMqDH5lWBO9E12nXH89OFrRlZShaPsvvgSF//HY65e3If+nqSHn5/ennjif55SH12Gf7LYWTp6fef8+k2UMup/ExCzl9d8LvYWB1Qh/bjLNY8da77GUndEIndEIndEIndMJ/j8PxZDj7neasSfGBEhJBxgJOFi2YnIqnFZWe7JIRE+1c2NDkPAmY7PbIXXf0emKelg2lksnDqx4lQKF4QRDNV7ciGFnYR5GkNASe51+Tl40YKotJHEom0qNw4R4hB2UZq5hZXWoBT1VFsZBXmRvytwsiCeisEEaY69J7BA/qwirTQjGtIiUPVB6snrRLq51mcMApqzH9u96MhcWluP/goRUdnDOBknd0qBqXL5yLl164HhfOnrGLnsH+SkyMDMeZqfE4NzMRwwPl6D5SvrXNaNS3Yq/VUPsoDSGR3SpJwYRSgD0OrNxLB1OWvDKNVVysbGu2912vja16rG1sx+r6Zqysb8Tq1la0BO+C4DEkob06MhLlgaqE4V58TUWXIgoMYFaqqL0WyJKQyG4GhGjcn+y3d+NA9UAxUtY3JT0/bLdiS2UtLKzF6up21Gq7ginwxdVJb7Tbh7G2thXPns3HvXsP4s6dT+Lho8dW2qAkQClx5sxMXLl6OZ57/rk4L1gNCmZ7+y21YSWWVhZidYNDrleipljfWI3NlcVYmnsaT+7fi5X52Wjv1FWf7iij1GOHiWKP8Bg3XEUES1awNmpxyNkQhxg91OeC89b6Suw2tqMn9n1ILIiRFBesquWQXrVX7UbR6wP5hZcYZFihyuHsrAQHRqYFfYsQSw4cwj000B8ToyMxWO2LA8GtWd+O+jaHECf3ZSjKjIxKDz6inEMZhwELOsKdEG6yVleXo65voTvolnd8R3/wnRrkXSOsns9dEeUurlCu4dbkQLDwziPoXh+l76B5lAxdViSPCB/Jh/6mbhyCnXa7NKwsYocLafmO8mkzeXHeDeXix53vUeRiRNzcWI/5ubnAJz3f8L3x+WDf36tBkK7rOz42FmdmZox35ItCgB0fKNRN0/AIcnGZtKHrWCHDM3gOirh89wiKP9oPH8H4uLi46PxM3/AMBb4ZmxiN6y+9EF/9sa/Gyy+/GGfPziifSvSVxL9wgaM6Fnq6vGOkVOgVPBsxv7gaG5vb0WofiOwqUQZmHI6uCu7U92N9pRUrc41YnRcdLjWisb4TsXsU4oQxUKpGuasU0TqKdqMVB7v7ws1u1Uu022Sny1Y0RV+siB6ZGGdbUWzu1GJueTF29najt1+0WS3Hzv5uzK4uxrPl+VirrQp7G1GudsfAaDkGhlVSn2DUuy9e2FY96+JPW+oHXLE1xPPa0au2cx7HxQsX49rVazE5PmkeuLjAmTHwLVwe0udFww88B2uSci9RSDKUw3qS8hNFNav4R0Y4s2XSRgsUjO39veAQa/ghBt9cWckYwfegglfow98VvcofviN6SG62Bk0b1G9tFVdzS8LHgneOvP7aa3FOPJWV3BimoCuUmSjHGQPM0xiDFG2QUX/6bBuMr82Gd8HZ/ZvGmAHR98zUdPSLR+J+p75di23cFYqGwHrqhNGAPMA76GlH5W0pv6Z4IBjKincOgqdtGNaMa+Ao8FJDGe8cRSNplS5wPPIh294pwph4fJ+eH0elxd0Wu0dOr+xlde7xyt5sFS+cQZ8c5+9xlh96Dt4DG8Y4aCcZZvL3iS7g91bKkc40DwVT3zTun44E4EF+0CTfm0b9JqwctuFA/YJxAaW2lf2CXTIsUdu8Xvn3SdmdR+oN/NitQzX5gtXdhiHTA7XbK7nBI90DG8ZDXMW093FPpfYFK501jms8PxTH9zsBExc0uIixmxy9Z8U171iBXSxXY3B4PAYGx+wyB5cyuLzB9Qx5dXcXxdvF7zQHqGvM3RZfaIpH7Lf2olt183IPXeH/u8Kj+tam0tb1vukxil2QjKk721uxLrxemJuNuWdPY2l+TnxkORq1mt9trq/FpnDfUTyZuL25obFrR3m17HqxUd8xz91YW9dcJi0CYCdUW/Vjpyu0XKlgHMJoKVio3VyT61Dg3a3+4VyzNL/xrg7mEhtbnvPkONIQHXKOEn3Y1PNGNi9hLMGgMTQ4EBx4zs4RKoEbquHhQZUNHaoOolXGIwy1nO9RAy4aYxhXNxQ5DwXawfgE7tGP9KF3UKm/2L3rnTFqI12PO77+6kAMDIlXjI5H36DGz0I51jbFNzkwWxFXa9ANbpiYEw4oPUZTcBNjEGMMymjmIvAadozCO5i/Mnf1Lt0MBrTj/Lmzce25qzYs91cqbqfnvorcszOGBTTsngROufEzza+hG6XSf/BSZZmu/s3zxC/UOfyfrnn87G9F0x68KaO7lKf6nDJzw4KeHX9Kv8AnFMF1cFocOfbZecAOBuFIZUDzCMGzXB3UGFSKA/EB3Jkd6nqgcjwzJTPdp91fWdQgyE5dXJQeCgaHguuRYMwA16V6dKsecKfPRs9lqKP5C5F6M/fHwJKijS3ky3PeZ2mBtz/N2phgwiXxpNx4xm8lddoEZ0V9nr5N/EQNIoPje+XgMUn/qb2uqe+PI7X3jo0s8p3gyS4NUZ9SwwHgyVx5lsf8WYpdmidrRFEdWYSCvETEWEuEDpi7JXpNbq5SxOUW5eX9eOTdIYrZc98rprGBuqWY2nEqnv6te96nmALXz0XDKKX5QSLh9P3pACR/qMKL45X46cuD8Qf+GeJPXByIS8MaoH4XAsLTH742FDt/8a3j+PjPvRYzVQmXndAJndAJndAJndAJP4QhF9YsTCEIK6YVb0nQOhbsSJs+yebSqDYyIU0CQy6IoFw5bSDB2MBkOg9WtClPDBQInQgpdiel77wqmrq4DqkeGFCcd5YHgigKK1Y0Ihwi8FBPFCjkhTIsdyvFCjjSkheKGhtcmNwrHYIrhhHcWbD6EcVgXhb1RtFKPigWULKhfLESQcJ5o8mBqE27heB+p4Ev782Yn1+IBw8fxeMnT7yCHGFvZHgwLl04H2dmpmISN1tDgzE+OhIzkxNx8dxMTE2MRF+loLrsSLDejvZuQzBTHUoF1YP2sXIVFxRNCYkSTwXPEyOJhKeegl0g4HoCZcA2yhLcZGxsxfLaeswvr8TWTsOuKkqCSf/QkOJglNS+nqIEM5VlRWepFCXBC+WkV68Jbl4drnfI1fuCFX7jEXZLetZXLNhY0sTf+cpmrChubHBQK8oEBEYJaEe4S2rHyuq6YPI07n1yP+7d+ySePH1ipSn+xkvlopUNzz9/LV548XpcvHQ+hgQzjCTLq4vx8PEn8fjhJzH7+EEszT+LlcXZWJp7Fs/0e21pMdrNHRtsOHskJJB3SZhGBMU40iWBem8Xl1HbEtbbEuKFbwes8l+LtZWFaNQ3Bbl94apwVMhjnNM3rHDFtQZ4WhHM2G3QK5zGtRpKHPqbdAn/hEz6B+5DKxgDhgY5yH84qn1l4daOz5nY3toIzvXAgIACHwUQuKx/NjSgXMLYoJ9eUbuktmHgwKhCWvKFPnh/HFQ2Rgbca/m8m3LZafYFB5Q0KM1A9yKunOhnFXY6omyemBizYYbV8yhQ0k6CRfXpqvNgVa2NZMqHsq3EUNu5Z9fJ2CjnRHCwdcnlsvMDxfP8/Jxwg3NKRLPmDa7wMSugfA7anRgft4sucH6PFebCMQ5ox02K3aAIprQzV4KQFzRNPtAGfcCKaVbt4qIMJZdXrav/WEXM4aUY5GwgcSPSivcR0eKVa1fjzbfejGvPXYrJiVGvpqYeKHPicN84xW/c4C0sLMedOw/i6excbG7vBL7I7YJDOL7bPBA+1WNxbisWn23F+lIzamutaG6qr+ttG0UKoofu/S4bRnZrTStWMZSg/Ld7vM1tK/3KwrchwfSg6yg2atuxtL4aqAP7cJ3VX456uxmzS/Mxv7oU67W1aB/sRFWy8+jEQFSHUPYeKHVL7cS4yuHR28KnLdMTdM1B+DPTM/HC9es+vwM+SV/Pzc17lwZuPnDTg3IoP7cJyOdGEe5PFO7CSfGgfBU+O1w40wQ3W/BhDCwLC4t2SceuOGjFrrXEw/Jxx7jhiKJPfF35lSt9MSIYsAME/GNH3MrKsnfn0MfPX3suXn/tVRtXUVrC28EbK93Rhir4fAiVg5KTJ7V62omD2yCvWrcBccMHuE9NTMa0+DF4zjvwnvfQHuNOMpCg0BKNC3+ACK4Mia395BIIPgq/xHhiN1NqE/3pcVS8OSkt4S9JIWpjB/d6ZuOIHqAIdtTzY2OJ0nF1ehGzbpVvrsRKUYWpaijqeJ+lyfL3eKt73n1aYZjG4bRIgZqe0Jbbm6dT8Ph/Kp4OpIGW6UP4FJ/wjC/hB/QJuyDsage6xEDi37gtU638fVZWHhWMH6qWF0O4XVxSG2lXW7jJeAzcDAMrfjFiJRhYSaiRALcz6byRpGgUCxddAG8+YZdrcoODUQTjCd+gZC/3iZ5QFleHNDb2+Xu7rkGBqfcoLDmrBuNIbWM7ahhONR/weV3AmTYwx6C9DeESuIJRQzwORTJGEownDY1NGDy21tdiW/y6vi38VNo9ztdS+hrv9HxL/JBzv7ivYWwRbmIcYVcFOy82ObNpdU3f4xIuGYiZYzEA4Manv3/QsVRid1yv+oaDz0Uzmveomv7d0ne7uxhW94KdmrisAs4YWcizhuFwO7kr3NQ9izBwQ0c/wstPxgGMP231a8RAlfkTNJHmbCz4YNzf8e7bluOW+Nw2xkblC98g0t3QQltl24WqkIErLsEYh8F55maMzUPDIzEiGh4cHYtCuc9zoMXl1VhYWvE8DSMvNAd9susPd1ngV9qN0lBeGoPFv+Bj7OaEZ2Dw5UrbgYt3MKld8J9L3sV3LobVXs6rS67E2BHE3GLbO29YIJDvvjHdqAxdHMFlz7mJ+nEceZnQX1dwOLsnmC5SNH1ltJLzT14xHubzZkcbFOBW5Jt/Bw2hPBdtCIbwFM1kRC5FwQ4DyaCNI72CI0r3fb3jbCQMJIf6Hvsh3EI5mt6Zu+d0bzelKhPDCOcxgVhdisfGEX1katZvc67sKgbkOQV8yAYl3SfjCK7gknGE9hwefdpIkmB7OsKfVABlZO01YByBfeJfpDmOfp7H0+kTrOA5+W/zGbcAPqGr0vNNivAw5kkYOxgrSJdHfvMuXf290jN3OH7nK7ISBhN+J8OJ0xJPpXWE32Xvjg0v5O/n9G/q48/V/1MwIaoa/j+/pmeE/DfX05Hgq/87ec+nx/enwmd/5w8oidr9UIU/+9ZE/Fd/4lr8o1+8/gPH//vPX4l/6cpglkMndMIPXxgu9cS/9fp4/Ac/qYG3DNPrhN+NMF0txJ9+czz+/Jem4uJQx0jaCZ3QCT8cIZ+8IiTovySQ6GpFiaKVOazYQsBF8aPfhKT8UNTk2kJRrgzJnnubfPYc5Uq+iwSBlN8WVLJJMWXnRhgrZqiLpsoYSDBMkAeB+uxL0OJK4DvyQfnkVX4qI6Wl/kmgopgkBLPqv8+r33nIKkFWOpKf265go4kEWhRnCLIItwhZ1IPDdVkFzYp0Vvazi8CrnhHegJHyIU8U3VytBFLExdXs7FzcvXM3btz4KJ48W/DuEvIkr+mZmZiamrL7CVwwTWU+88+fO2dlMz7KcccBzFjRyCpqngOf0/UHDoY1sEChoKtXBQtWtIP2oOBjFSMuq3B3xUpu8mA3DO5mvGsgaxf5IwxizELBYUWx8gR+duGjNJSNwhNjDcp2FAooGlAkUCeUiigcUWTiixzFA7AiYojymRqqA/W5I/h8+OEH8f4H78cnn3zilZzA+YUXX4gvf/kr8bWvfc2uhIDre++9F9/85jfim7/2a3Hzxg2fkWAFuvJiJSr1Al4E+oLyjCd6ZiXoxroV5eABbaINK8srMT+34PfU3XiSfY9hBJzwylj9lQqlGOgfiFFWqaqOrJQ17mb9kGgn/eaKkhWFPav0UQxh7LBiVhHDCzuZ+M60gdKou8eGPPqb78BBdl5wSDmrdUlPf2D84BvTmr7XPwcMeezgsEuQjNaAG/0BXFE6s3I23xkE3kDHKJ4p0y6Whkf8nO8wJqDUpq9snLGAfUJ/pku1H74BXbBz4/gwan3Pd5xlgQEMpRKBb+AV4KvroLT0BW5IcMdCPcDBmvoD/CCurq58il7z4LYrL4yZ8BHyQZl+8dKlLJ9wO3xezNOn8egR51Zsus+Umb9H8QV/ME2q/UP9pSijY8i+pd6UnbeXXVC3b38cb7/9dnz88ceuH27ednb2lfdeLMw1VM5sPHz0MObm5wxD8AdjEe6aFhYWdF21chHFIxH3LvwmLXhIuaxuhjdgrMQFFHmAk/QtfYzbE3CAtvAcXMZ10cT4hHfhQM/wEPIyrtAnSgfewVunpibj7NmzNkbi+g/DGGU8fPAwFuYXXCev8lb+5A2cyYMeSFw6jA/uA0VwBrxipx70C2+bVBnQCP0G/j1+/MTthzfmuxPIje8JwBec4DnPMFjQTnADlzXwGoxt0Cx54lrrjTfetGu0aZUHH+K56yI+Bc2B89AR7XBbBG9wAcUlPBsap2+gEeBx9eqVGB6o+jf9Bf9ECZyf+2BeqzyBad4u+m6nseP65+1J7UgRHKcvUABjvGE85du83cnglMbdz0XhNdFurfSb73JFZ94nGfk78J6YB945Kt3xu+z6PaPS5vfkfGywyJ9Tj+w9wWnyepDO11SeM8tCjqeMGSg94RumL0Xwm5Dy8O1xHXPlsesjfke/5vMJys35NMZqxhnyZPw3zPQNsGfcAjfATe7Z4eIxDEPaHudqcD5Xnw3LGJl5r0+9QAA6gpfYxZDKpl/Jg/TsPuCecowHol8bDVQfnlFHeCswwpUd9AUtUTblcmXuRAA+0C+4QYBGvWtT+AMgUZqTZ4Jh4ktExlOMbga1/gO+0Bd8Dv7LlTOkwCXjruoPD6FdjDEEeA6GUYwelE+dKAtYppjmNn6mepMnPAwjKvyEOcWjh49MUwR2IlaVN/0JH8H4QD7Ujzxod3qe+gt6p17QKTACVuA4btLgz7Sdb9JuwEQX0Ax1crs+1abBGB8bj9GRUbv5A8+YG2xtbbhv2PkCvPSZywQvmAfh8jHn1fQX/ZrmQykd/Ar4gVuMybggpEGMedeuXYsz4h24uIRHMTfEuApcnj5+HPPiN5zRBrUcRxA9Q/ZkFEk8il1rPjieCgKv7I9/nwvpcweyyo0TArHxn/wMN7XXPEYxz8a0pvbkfe13utJO8B78xt1YPg933RT9nb73N/BVGyk+k29WryRPJLwl+oXfpwT5c8rO+V8yiBD3bdSDb1oOycp3dNqTfD/d1hTNA7I2u23H6VM7CVk1TwWe5y1JcDxOS5353vlxVfQbBd2clp249xwnNxi5XygtKzFr/+lAXjmvy2HBHDIZ01N0O6hDHk/V9SR8r2cpnP6WdHke/uV7P87epx/Htwqn7/OQvkkvTl5/9rv0Oz3jv/TydBrCD52B5J8nbO2KUbWSMN4JnfDDFFDS/yd/5FI8/nOvxt/62cvx5TP9aTVkJ/yOhtcmK/G3/vDFuPVnXom/+Ycvx1fO9nt3WSd0Qid0wg9D8KQ1m3AzKfcfM1bfZ1NY/ZfEoRQQRBEWUSCka6Zkza+nFGYIAfyxerdYQLGedpA4v6wAyQGa9CdhjqIpDcGDlcso21m9TBk8P9iXEKTIN6RVznYXgXBrJZie4EIEZQtCBXVAoYGwZ9daeo8wjrILxQLlpBqmP/Ju4lIiU2BQRlHfcRYB/vlHRscs9OerLjns1OUpsmND2el5jyOKbK+M3OGg0JV4+OBR3PjoRty+dTueSVhmZenI0FDMTE3a9VJRY0+h+yhGh/rj3JmpuHj+rIT8YT/f32sJBuHdJ2fPnY3pmWkL/qwixrUFKzz39IPVf6wS84GRgkvoeqjfqqZXXjb3DqIhoXEd4X5jI+ZUr/V6LXbVAbjc6hscin7FYoUVtIKlAJ2U2ElZiYuMSqmYDpMWtPdbuAup+YoLInaRcJA0C+kFGZXZjMZuPeo721E7jjUrEpuCMUoe3FVs1xpe4fnkyWzcf8DOksdx//7TmJtbERxDsJ+JCxeuxfT0xSiXODhZ+LOv7xv12N5YjfXlBcfd+nZ0H+1HUXUv9qjvu1ileBB7rWbUtjZiaX42FhVrm+ux3256xe7m+nKsry7p/Xpw4HuhBwVBUsRx+KsPuq/V7c6DXSPsrmHVOKtQWaFMX6N4MD7qeS4g41oCRMUdE/3L7hFg5t0jm2veQYICFiEeurGymNjbYzdBPkBWcEZABldR/GEsQ4FGOQjdKP4S0Rz6nt0S4CqKZBRrKBY4PJ8DrVH82MWV6sQuCL5LhsQUSY8imt0bnIuDmyK+wzCBGyLcfNkVmNpgA5DwFxhZWaBy4AecxzE+Me66UGeUbiiRluzWaku0koyW1Is0KNOpBzzHBhIbIAdcBm1C2Yj//bm52eCQbOBMoP15zIP5lyLKLpTp586dM+5Sj739PdeBM2NQ4KWzUPSN+42yjryyG/c1i3NzSrNiRdohCky1mdXbXIUgluAb+t0QbjT1bUOwqylu7h05ru92xVqzO9aUfKvdE43DSuz1DsZB94DwVe+W6jH/dDXWluvCv96oVkbV5gnVe0S8tT+OusvRWx6IgeGJ6C6rH6I36m3JwqW+qIj/9E9MYAWLttpWUTtnnrsal195OQbPzNjlVlfPXoyO98fk9HCMjFWjr180We4WvyhFpY9DrHuiUsYo2hdjo8OKI14FzdkKKAhxDcTKc1xKtZotNbdbeNPwSnTc9MCLE/7pjfgCMIa3MhbA+/mdzjkajQnhEmer4K4PAzRKVXaLoYjFeGa+ovxR3llRpzzoR1Zt8w2ubcgHo9Wk8sKIhTIYI9f62qp3WmHMuHDhnGkF5emO+BHG19zATf+CA9u1mnchcTg8ZzzMs5Noc8PKNg7JZyzARc7ZM2d8bgt1YscWeIOSmXzbwoE0LoiviC9X+ivCnKPY2NqMnd2GeILeie+w2+cQ1BScDBdF8wx96x0TagO47NXWekc6Kx+Vb8JGsD+PystRdOPf4jGKXrEMr8/GG+5BTkY0p1Emyk5BFcn4FEbv0zswUPIdK03ztIq0D3icVjhCQ1xdT+hQ6cEDzwEcczzo9VgMfvCebHNa5TsU2sR8ZTvKfHaT8DvVj2+AB+/hNdSDeuqeMpW3dympr9jJCQ6yoyZ3fYQLrbTzRjStK+/YNYLbrEKRXaQDvkZPUWmAA67Q+oVnkzE+eUb864xdaeFSq7dYieGRCeHwlJ9195ZVN/GsroJwcVjPxK+Gxvw9K8W71eld6qRugaeg+UFfsRzVcl+UVV92Wu5pzMMtZbf4J7scGTO7Dva8e4TIWMWYhUu/SkFzJnWp1/Xnz/UbGZX9FD08o6fhqfo2/U5ryHFnhLutdpPdKuJVdQ5611ijOQA7P7a3oJG6eN6e50+qTuw2WbTAWWpNwVJ1EVzpB3aM+JlgC26AY3uaR8AfMQpzLhpjCzwDwz/0xDiEi0WQivHNin7lxm5JFkww/tcVlzW2QJcogzn/BAMUfABXfOAN9A8/EWNx34Ojvuo/8AN+heHGxg795r2ySumEJ7iDOhBdiLtoNqK26F1T6euiwbpgY3eBwjloMJ8j0ibOVCFf+BDwgUfleFdRfzI35T18AdxlzMJAwk4SxjB2ntgoKvqG92BY5SBzTc9MWw4ZTeT0yO/szfGVm8QRPh/8lO7Ir47pAe+AaTI05IYCjdmm2zRO0rdEu4Dq1lxBdMCOKXZEFXCt1T8UfQNDvu9Su9lVQgSO+c6RfeUDDee0zK4POkAp0q4oxe4sguvgZh69i4Q01AkcEW+xK64sshMKfo4byH3F1Ab9Fq6nHSMYBOGMtIfyMaaQPoukBy9ot96ndiu9yvO8X23I5RXmInl0XzsCUv7S9fiXgGs+TT66km/Km2eJXyXjCXMyDOmJH4pTKo+sr4/LyKIRI5XBO3aTHMKbxMP22d2GnOEr8IZv03fw+pQ237Fy/ExRpR9ffX/8nuoCjwQLrnqQrkrp577P4JU/T19mafJ7vsuenXpPv5zc58/T70+l1bcJ67lyoYad8H3DjhBhG27WCZ3wQxZ+9Fw1fuGVsRiSEGOm0Qm/K+HrV4biDz0n4bDCCrZO6IRO6IQfroDCgsl+Ui4yGU6TVoIFiFyIUEQxhiIERSaK3BPFSGYYyRS2udBncUL3SbDAZRYrITNjRi4UWjDQP4QKCVnpdzJUUF6pmNxyJUVaEhgQxiyE6J58WeGXK5mofxLWaIseIdS6XI2lqiPKIO96kLCPcE364/pSV/1m5SLCLyvX0IdSPocw409/aGg47GKrWPI3GEeSW5TMJzq1BE4qLy8LZQKrMmfnZuPDDz6Md9/9bty+edPujlBU44ai2leJEgoTiZ/VStFuti5fOmdDychQVfVCAR0xPDQYly5djsuXr3jVIkqMXdUVoR8FPkYQjCQhoQwXCcmXejG5RpCAtK867wkOtXY7Vra2YnZ5ORbX1mOjvqN3XVHEFdkwbkSq0SO4MgNPfUz/YizqSQaSStmLNo4kxDZrtWg3dnxfVNHFgkTBouDZqz7q2o+9g5bqhwuNmo0jdQwkzR2fr9BG+SaJD9jVao1YXtmI2dmluH//Sdy6dS8+unE3njxdFBwPrUTGQEI8N3MmpsdHYrBP7ZPw3Kxtxc7WRuw166pHS3HX56EcKLabjajr3criXDx7/DAWZp/aGLKreuBSi+eb6yvR3q2rD7qigBwr4RsXOcB2fWMztup1K91KlT6QynVf29qMOgYL2qC+hmrAIXAqKSMO1GddUS4XfQZJpYTVaE91WU9xm0Nj68JjdpkkIR0jA0YDVitz2De4h+IBowgGC1zTeBUuZfn/jG6Ff9AgKz5R1rAKmt+shGXXEOeHoAxmVTPlgefUcZ+6ZwoFVsviHgvjAkYG0vLdinCEK4a+fLWuV3Dqe+qcFAKHXimNYQYFEflj/EFxtriwEByEzW9gwjcoL3Rxe3OlDe3+1JkhgjdGlQf37weu6lCkERK9ptbnwcoJRQKww03XzPS0f3s1svqRs0dmOdR7c1PthZ6SMj7xDAwDm/Hk0aP46MMP4pNPHqnda3bDdoCiBvjbOCQKV18dCOYllVNVOQVd2z2F2NqPWG9hKImoHRVjt6c/9orDcVgei6PKeBz2DsVBqze21pqxuig62NoTvfcJN6bEV6ajXBlR48rKW/yuqLyHJ+OwhzNGjmJH+RYHh2L07LmYuHApegYGlb/4I8aD556La2++EROXLkXf2GAUykcxOFKO0fFqjI5xbkI5qgO4CCyIbjm8np1CFd2XolwsRFn0XBKtY3TEIMJ5GxyQzAp0jBHwXdzm8Rt+a1dV6jfzBSsBURzqexSZygNlEDuUMIzgYgueyap9lITsgnr2bPZYkUo+9Bp4lY8l9K19/usbFKbgYzrkeML0AM08fvRY+LBtlzaXLl6IUfGs/AwR3MERwR12PDV3cVmWjCPsYppfWFQEJ5fV1m31r/BfvBND+ITqOz05aSNjTTSPAnRtBQPqqnd+JbddrGwXbavt7IwRNcT69oZ43G4cdAmXe0QT4pWHGjyMq2ojETzDQOLdEuC3fgM7eDhwY7zQkOYxJEXdi5fnESWvn4v/2Ae+oj72eGNXLfrt96TXx6ZL5ZfIAnrJx7k09ia8T8pNxrGcfkxb1AP+oHpSV4wYp3cRQO8ovnI8YJU/43AeUQ7nhrQsU1/oc3hOngf3LEYALpQPnGgHVTkZW7O2CDi0h/ozvnIeWG+B8S0ZSJJRhLlB6BsWSrDTIhlK0piouUepz+eH2KDRXdJ3wudezq0YjompszE1fS7Gp87EwNB4lPoGnRajydjEjA0hGEZwpUdefQMYSCaUdix6i33KT3Sk8bak8ZbYVyhHf1F5K5ZUR84hOcTIoLYydlY9hipLjCPwQ10xeGAA6ddYwdlHGEV4zvkkGE36cInHGUjdRxprFZVPQdde8SOkWA290WPgJYXzkXm75gWCMYaSQ80PWrtt0cl6rK6s2RCgyYHSMO9hl5jmEpnLKtwFglcs9KjvNDxngrbpb/rDO980HrEDBDdS3jWj34wD7OJgDGFsyQ2VoAAuJRfm50y7NRZp4CavLhpUnQc4XyhfmCE8gc9iJAUn6PeED/SvrvS1cDHHSQwkfq/IPc8aGHZ0JXLSGHSDwQTDNm62tsTPmDNBh+CcdxapPIzB6VwVdsaC12kHGnyPc+g4fwzcQ2nNAgKMPuw4xThy4fx5u7dk1xvfsegAvIY39lUHTO8uT+GEN2RXfgMkx0QH3JP6JGZ/SgJJOyfSZ4HfiW9ANzmsMB4l48ixUp+Q5QEPSe7k4CnCU3BYeF+pqj8y11pCcPE25o+JDxGFMqY78y3xilQei0IyI4mumFS42jiicsFRIvc9Sv9Z4wi82MaR3CjC1W619I6oco6NI8qTvyPcpHKnsm0kcVrlR9SzfH5h6OhqiFI/mq42AfN0TdEyjyJ/hHSX/dJ/hj+0rHy5Gp5Z9jxzNB8SfyS/DHdchiByOrqPdc3dckGLgo6vGEHUbWo7RhJ2T8GvKZf+pTZMVHv0HXzfJic9JzIGkGf6nQwopMl/0wLw4AePblx2PcZIt5t7YJk9OxUpwwIUZXHvePp9fn/yPa0CAj/U4eFGK/7Lj9fjb7+//JvGX7m9Fp+sMyHthE744QqDRTExuGAn/K6G/t6u0JyzEzqhEzrhhzLkE/okOOmBogUGFB+KGEOs9JAASET4RUDmPTHfNp4m/5re6j4PZEemnpArolBCCYpxxcKgU6U65IqaFJIrBdKgeMldL/A732Kef8MqOdeD/LKyMdSQnnrbvYWu/KZC3qqPMKbvrZzKvmWynrcnlZHypg2Uz+pk3DeQ53Hb9R1pyJj8ENbJm2AYZXXmHUpaXEDhcuejGzfiO29/J957/z0rfzGeeNW7BGvc5lAGLWFF9/lz5+PateftMicpzfvtggu3MkTc2BCSEj13hcFqOwmmyoR6IJwTXecM6vQ1Sip2F6AoXFjE5c+K68kOn4HBAfv7J3/OKbCLAP3RJupHfYEtgRWSKL/ZLYCChLJzZb+Nao4Inqn8HFYo3FGUbljJ0LKiDONUji+4onn65Ildav3qr34jPvrwQ9cRlyZXr16N1157LV599ZW4+tzVOHPmjF16oFjBndOdu3fj1q2b8fHt24bxwwcP4j7XR4/sDgklOe3mnIWnz5657sCKPiZQD+rqXRRb6TB16kS7URZyhsLt27esqGXlLLC0MAnGCMRJsDwK3PuwGwM4kr9Xsm+jfK7b5Ujukgchmrqj2LChQbBnpxLfoKDyLgiUB0qjjCnCuEkZfE8E1zCOgCcYBPkG+OLig10clHs6PZG+AmdRbqAUxqhA2eBKTXX07g9FFEHuG6UjD5edlw8NuOxBK8Rx00R+Vkqvrtowsb627hXoBNOpPs7rAi7wDMPI8MiwXefYnZGeU2fODGElP88SjaJYSHisTFJ9TIdpxTEKdXYucO4F8ML1DrBYVx7AgzYDV5T6/p46tNpu582bN+Ib3/hGvC/aBE+sjLUCO+yKB74A/oNrF0WHz119zoaABC9WU2+5nuSPuzl25ODjnv6lrXmAFw4MJPc2nJmBkg18xEXN48ePjcN2PaM+BzbgHYq3ixdV5nPPeXdM3k9EjFu4JoN/AEfKp570qV3dqC55n9OYXtUHpSY7ahaEH9Sbd+SDMRQjBLBHAZq7mQHOeZ0I1AvYmd6zehC4Ut/JicnUPgwdVjzuuF0rqyveCUUfgkOUC76g6KccIrwCvsv3HPKOqy7uoQHc+sAHCsLx8+fP25UOuHLv3j27O7t167bdn3G2EfSOCz5ogF1BuBVcFU7Ci4E5/I6D2sEDzvu5Ir4CrMCHnB9Cf7hOSjSbcAlYUD/aCv3Y+Kdn9DNwSYoxRcEy4XvCUdJwDw6TNu22SHBz3/CeYOJKN/4kf5YFc+MsX8MPOj7A2JwMnimmsS5/ThrS8hkhh3v+3HXLAnV1nvqe9gKHRJNpZyXvPB6o7mmOkNxIwbvov+QWKSkF84pTXytu9S0wzQ200BXjMsXn8CNQp7xefJd/S7oUc9pPkfpQl7QTIC2ocNtdVnK9l7tgKmk8p56JTvtFN8m1HvTDmTwYeBjzMe5NTU3bOAdfJVAW3/I70W8614yI+0t+53MFntF+viHwG3pid0Xi06iL1VbNfXIjN++pH/yJ9qLsJVBvdlDxjXEroxd+G94YpZQ/7ygNOIJfPOOeOvidYMF4Bk+GJ+ZjNoHveA+8SAue8gwcwPBAeSwOgWfhRpF2kn+Ob5SDiyn4nuGlMqFNXNpBU/AADJUYIdhdy2HsXGkj7aAsaJz60D7GAh4yN8gPgydCi/An6JJ5QoLRCS2QBy7z4PeMz5RvWtBz+N7aetrtAp/bO9gzntImeCdtwBCa0zT1SvPehOvuX/URcxzGb3gnfJFdc4xf8Fv6L4e7/vmeZ+Ck8TrDB96nvkz96QhPUF+yUxUjkfMgbZb+dLQiP4/0l67A3ON01o/Gvaw8JThJn54Y7xJ+pnlzL0Zz1ZX60m7qxneus7NK83PgnLeFP7/kf35nz1K+6Tl5OPBMEQMCi5DIi/4i2qDGVTTr/lK/JuNOliffZVf/OZ/URqdRtDH1VMwDbfY8NqtHjituA3lk1+PfylP/pby5V0jG5ayNyju985PjdKe/d5ngQQZDinbxWTzphZPg+mXvlaPzp4jUbidxmjymxCnN9wrOw29T9P/OK/ud3fMzxc8/Pw68z25TSL8+m+Y4ZHl9+iGP9Tt7dOrWIUH4hzh8Z7YWf/mb8/Gn/sGT3zT+9e8sxV32KHdCJ/yQBXaOeFDqhN/V0F/UJOQzjLsTOqETOuGHJZxMr7P7UxPvE8EtGUsQnoiEY67pye3pyfT3iBYkJCRK+Mt3cyAIUiLPLVB49d+J8gPhiPdsT/fKLmp3hEIuCSCUi0HFigV/k8qirgjxrDzmPASEWRQmaTxNafg2T5fqkQwMBMrJBS2XRf76YwWYFf0SWlEGkffg0KDPBBkcGs4E61x4ogjqTnt7LfChWEOYR9G8tLBgpf3Nj25YgT87+0xp2jE0MBBnpqdiYkx5Vvvtxmp0ZCjOnpn2AaC4fUGxgvslVk5PT894xb1dU5QrFqzznSysOkurZiWc6bndKKgNtLKlNrXU3l2la7TbsVmvx+r6RiyurMQKh7/iMktpUDb3qR5WJkloRgljxZ9wA3zgsHZWnvdK6OTwWVx6sMq+u5udFmp7iSIPVGY79g53Y/+wHYehfvWKvyQY2298Pbn1YFWnY31X8EC4pH/Ksb3diocP5uL9Dz6ODz+8G/fvP4uFuYXgoPVSoSemJ8fj6uVL8cLz12JUcGmo/vfufBy3bnwUdz6+HU8fP4rF+flYW2Yl+IoPtt1RX+CiZ3V5yYfcsmqRQ8+7u+lzhPS0qtmH07L6tiWhXW1EicsKcFzqPH02a4Xv1va2cFLfqePByROcP7QiBVdZgwP9QoqDaLGbhZXtO/Vo7SY/68i4wBMlFMoAlBIoWVC+gacoa1AsEcF9nhGNq8Y3MDQpcmxYqSYf6OTNLiWfN6O+RYkDzkPbfHc68IwyOX8BHCNP0luZzOp54YhpUulOeENS9qBYoGwU9CjxhwaH3CYUVCj9UUZjPMhpDBwiD5QjKFzxZ49SEOWkD1UvszoXmmnYrRYuWThbgO8x1tG2FIB5Kh94Uye+xUUYRhLuKQcFnWlP/QQMSY/CAphTUWBB3g2lWVlajNknT2JN8OIw/7LghYs0dldwyDArk4F1/0AlBsdHY0BtVofFpnDk8dJK3H32LO7OzsWj5bVYqqv+e4exEz1RO+yOJoey9+BKr6o8B6KouLfXJfjU4vGThXj4aDYeP12I+aX1WFnfjs0d4Qarz6tDcSRi2j3siqZYXzcue4ZGoiS+s7N/GKu1eqywElw8oE88CVdapTJKUxRzsAC1sAtYNwXT5Id/eXkx7t79OD54/714+uSx3YuNKL9Jwa23p+DzRzCeCsDmbfQP/WaDATCAxykCN5RZwD5XxoK/GMvY9QGP5LcqIFxa8w4e3KZBS95xwhvBFj7M+MMVBSxKJfg2Bjf6EoUr+WPY5PwSaAV8uXrlquvHzipcwYFrnHtEOiLKS3AXHmw6UYR+wS3awS4p8BRc4Aym8+fORkm8jufsKIKGUOQbT/UdeMlv6kxbbWBp7MSu3qfVzRqTFLvFlwqltKgAXMt5A7yT9oGbSfnIyl8w+TeJ+u9TV0PpJGDuIt+0elv08LnIuJrKBub0F/nk2SRelegnT5++SeMxNGrlJavwrcBMeTgoj8QH4JsZT1L73J+MhbpCK+aJypNAeamMNNZzT97Un0AeApjrSH1Su9OfjTlZdF1552jMsUGBcRDDclk4wbk97IJgtwmuuAZFM8MjYzE4PBqVvgHRiOio0h9Dw2MxNj4ZI2MT+q7qb9iBUiiw82rI31WOn1NUbxQx+nknaTqcnfGV3QVVpRvsH4hqpRpl8FhAwhUh7oTK0AXGcuYlqhs8pVftzXdlwmcYS70CHxwTHvGb9+z06isXfeVZj5LhQpJdif0an/uFT33KkzLIh7G5T8+qggMLRDg4nMgOLCKLINgRUqtx7hG8+dD0xTwHWAJXntGX8HY6Gzxm7sZ8gEUKyZiUDDY27qtf6Anwmp0g7KLgewyRG5vQpMZd0yLnzQifMgU4Bld2ZHJIO3we4wmLEMAVFqyQBnpNtLzjNBhH1jWOb25ueXcM9WW+leMiuNdQnuub27G8th510Sm7RYhbjP0aVzb0LfcYaHDpBd5Bm7jHIj9oO/E2jGXpjBLP6YClYAj9szuGnZmMr/A1DH0sAgIO0MkJ3xH96T4tqKF6wDONo/m8mpjTkduh37nR41OR97raOHKc/uSZacxlqhF5IG2Wvut0vnrlnWjCYeiFHbLgNTtkenrFt1UPR6dhF0LayUPf+aB7iFC0mfLO6qRMofx04LpwQm12hMaheyL4on61KyzhQx5xq8WztPuDtImfepwHdsSMH/A7f5fz3uOD3bNynF4xjfI5PDIumsPoVGTDA1ChPZ7rCk6e95+CMSmOv02/9J//1/NPR39PPo7OmVS+fvbP33D1LzgH93k/6Y8+yJ5xTXxPMa9Tfu909Nep3/kz56ufFMaNw6kKfyqmJE7rtmbR96kfPheB9/d6fhzpD+Cf/c7uE9wJmsf52gm/rcDggGucoZKYtgjz/x/CSLknXhgr+eyDl8YrqruY4H8HVWcgHtGE+cyAJhA/ZEvmaftZtRuYvzpR9vkelR8ABv2F7jhTLbiPfjtdBG6SD2W/ojjdn4SC3yoMCqdhir+dwNcc8j4qnCuJVv5Fp5BeVfDKcPFT/fRb0Qavxis9pql/3vNZBgSf3wneAY6NiRddUp0n8ff8OwBv8qR9OTyujZSij/3YndAJndAJv0PBk29FJvL5/feK+i9dFZJCBSEkj0kgs1DGu9NXnmf3COAI0wiadgmiqXAyQmQKnH3y5VsJl9xr0mxFi7gp9wQrTbI5uI0qSmfXG4okQfBDsYbSDEUxVwR26k4epKGt1ANFAffkiZKGejqQjvz1PG3VT/Un0AbcMAyPjMbk5HScOXPWK0z5ndxu5W57VI7Skh4FAEoClG4IzKxaXF5cjE/u3Y2Pb9+KRw/u29VLqdgbZ6cn7FZramLMCpH+SilGhwfjwvlzMT09aeMIgiHtRPk4PjkZExNTNtKgBELYxe2BXR/QDuAnAQ8jCVfW/XLeyK4E1CaKBwmj9VYrNnB3sbYWC8vLsYgRAYW2ygGWKPNYUQgccRmVds1zWHlv9OFuS2l6wQ1gxVkpPUdR7u+WwK2EPRKAj/D13ZBgzSHn+6qL6q/uP1JGKEowkmxt70St3lDcjc1NDm7dV9+XY2hwSv00qGetuH3zUbz9nRvxnW9/FL/xzm/E3ds3Y2tjzQqiyxfOxasvvxjnpqft13ru6ZN49PBBzOq6srQU2xsbdsGzq9hqKDZ39Gzd33Pf3aW2anw9PGjH4T4xuZXhDBIUAbjRwvCEcq6l+51GM9bWN2NT/cYqe/qDPgdfjPMouVQPzkgYqPbHQH+ffu5Hs1GLndpm7DbqNiZhdEDwBQ9R8qJUAc5p1X/VEx3whl1GrHwFt8DdRJd6TV8o8BvjQf4ddINCFwUSCuW0Yn7Xyi3KorK5kgRDByumUXhhIKG/MdRYsbW+HuuCEytlUUIg5KMsYBdYop0D4yOrxzHg4drKBhq9Q6nFKnwU1RxWa/pSfV13lUnbWf2LEgo65cBw6s9KXtJy5gkH6lMHYEOg7a6/Qs5brDDVPQomDKJTwgFchdkAqmfQHHVAUQ4MjgP1IOqWvA4Erz12CKituLwp9nQfKx2Zj2EgwVjW5l1F87yBvuju74+W6rNU34l7C4vx/v2H8Rt3P4l3P3kUd+aX4+lmPVbaR7F51KN0HHY7JJwYjVJpRGX3x9ZmOx4/Xo47957Gw8eLsbxWjy3h/k47FEVjA+IrgyPREDHPrm7Gw4WVWK41YhdaLlVirbkbT1fX4/HKqp8V+lEQl6NfMkexhOoBZSS7HoTzu43YrmEcmY/7D+7F++99N955+9s+QBhl0sz0VJydORMFwezJ4yfBmQUoh/rK/VFEWaa+YxU4/Qa8iOwEAM/ANxSDwJy+xHB89tw5GzYwrPINO4nYsYKxGMTGnz99wC4LcD51SZd5TupL4QSr+nG7JjjT1+wCYWcPYVr1vfbcVRs2vbIchabo1vxR78FNvoFEyJ96gR8ErzoXXmAYau5wYL1oR3XFuEZf7zYbXkG+Jx6QK/LsroW8lXmPZEhweHN7U7xrywrWfZUHjeAOphc3SMJjDEu0ifGNumAUKouHp10MuA9SH4G/imTMOSXH6iP953tfT8csHRG8FS/2GKxIOE7D9UhX3lE+46Xuyc8vDaUsvR5a4ah6wIOgf3+T/U7PGJ+zMVLBtOOY50Q+J2MlV3+vvueayjiJfMPVhhve63dyF8abVH8Spd9pPEY5m4z/ykPPgIEYgsfaouihr38gBoY4HFx01leNomDMWSW4Nxobn4rxiRnh5rjSDaofBqKi68joRIyOT8bQsHiG8sAx0N6++Elv2ekqyrOnUFIdxQMUu7pF+xXcLPVpHCvqmSqiZ8ViJQaVfnhgOIaq+g4lM+3QuCFuqXGqYldwLITA8Mr5RsiujF+cUcV439stmuIsm1ZDg0lbYyz0p3mAIvwIl1uaYQTnjeBaqyK8rer7quYJyUhSVLkF5a/nwjMMMiXRGUYSjPW4giprnsAuGeZMOxpz19c2RTcYuVH6pwUpdDNnj9ABGH68sKUnLW7BgDAgeGK4ZHcctAp9gyMEeD+7u7xDTyEZ2ldsbOegdMYQK7P1xy4J+p4dZYwzxC3xffisdw+on+ExNpaLh3uhgPgS4xo7YLY4J0m0DDLY7Ro8SFcMDA3N6dY1bi5q7Ksrv7Qw5DC2lceGxm0i54ttKc2OeYd6Xm3pE2zge8kVa9pJyjPaD2xUJbWZ3UFpByKGkcXFhZifm7XhxnNZ1R2jaj7egP/ME6Ah2p/G0c8aRU7HZMTg3jTGNYtWtOf3n4k8M11QyTwovT4Srn4+baJf/Vbfl4XTfcJbInTAnFG11bfMHbP5o/gJc8vcNSr9Q/7klwwJtA2soXzG+yyCG4JJl68YSMRL4amKycUhBpL8PhlIQMKjbB7lvFLLHBOfoXx4B/xF+cHvea5rbihJ6dK3rhP1JYv0n+ZP6RkcBljk85u8b2wMy3CKe8PeX54Kfpae+13K2iGf26Xvsj/BMKXNc8q/VA35Fp7tPOgfIrgAX0z3PE8uuai6vvPzLIo78J5nvh7nkT3z87x8F6Z3uhcv6dIcOF31mPe+TzE1ini6Hz7dJ6mfTr/L46lnblh6lpd/HPN+iL/6Dk9+aML/8WcuxL/5xsSxgu+Xb6zG//7XF+PmChOl7x+YsFwcKsRPXByMH784YKXhpeGiV9oTGCw3m/vx0XIj/ovbG/EP7m/Fs+3kp/d7BYwEf+DKYPxXf+Ja9iRieWcvvvC3b8d8rR0Tfb3xP3ltLP7118atrN7aPfB5KPfWduM/fmfJ9c7mIt8zPDdSiv/o6+djWpNUwl//zmL8+mw9/i9/8GJ8/eqwFaiEbz2rx5//R0+U90H8xR+Zjjem+vz8Bw2PJTT+rfdX4x8/2s6enASY1Evj5fhTb07Ezz8/HGcHWDXA4VcH8WCjFf/FxxvxyzdxY9Yyen6vMFDsiZ+/Phz/7pcm/Zt0c4LrH/t/PPDvzwba9U//9ReyXyn8+//fZ/HNp/XfEl5X1Zd/4asz8eUzfTZI9BclmKiPWhrAt1sHvuZKB5MW97r+0ger8Xdvr0tISAPzn31rIv74i6NR1fcfr+7G33hvOc6o3f/rr83Em9P9TkP4a99ejL/0T2Zj7zOVwpjwc4LVn/nCRLwyIUGjlLZ8rkla+caznfjbyu+fPKm5Pr9VAM//wOXB+Is/Oh0vK58B5ZMHiry/3oz/973N+Kv/dCG21D7Cr/9PXzhW9J8fLMZklYPBUqi19t1nDEx5+F/9t7PxT4U/eV2GVfcfOdsfP61y35rpjxfGyjHer0E843ZNTYAerO/GP3ywFX/31nrcEnx2PbP73uGnLg0Yd64KlwlPt/cM739wf9O/Twfw/E++PBq/oEigRv9U8PoL//VT/z4dMCSQFvoiPN1qx7/9D5/Ej57rj//8j131wXSEnb1D99H/QfRGC0b0HW2jXtDJ9bHSMf0T6oLRJ4LRrwgfwIknWyhmPt1Pl4eK8dd++ryNLwSuY30nhpi1xl4s1PeO4QK8/8o35+MfPfw8fdHHP3Z+IP4NteMnVaeJU/3VUN3fW6jHf3lnI/7+/e3v6yoQnvbXf+qc7+fr+/G331+JWfGhv/mHLsaXzqRt3eDqN4R7X/87d/27EzqhEzrhtxv+/tCvZHcnIVdIEHx/6rfDKb6av8+/4crd6e88qVdEgH66uBGfPOXA51o0DwrR6h60Qmx0fCbOXXnRK4+VONY2Nq14q9Xr8WRuTkLQgZUdlWGN70NDXl3flHCA4oOzOFqaxO8rIozYlUNtx+4jUNxZQVAsxoCEXBQErI6ucWC0hF/So/zabdRcbwT5jz54N/CvzUhW0hwI9y7nL1yK81df9upTFG0o51AGJsVcUqaxSr7QfSQBrxVrEt5XFp6mg8OVpmu/GT2HLSt4C3EQhSP8eXdHtb8SEyMDLuPsxXNx8YWrMTI6LOEz4u6Dp/aZj//vypDKK1b0TW+0Dzl35MArHNfWt1TWhpUP6/jz3tr0CuleFP6abvsQYIRMCZBWYBTUP5oroDTmYG0B1gIgK04rKJlQJJbKMSxYDQ5U7aJnuL/fQutOre5DX1Ge0b/dmeBko5aEo1wh2dI8sKUu30dpondMW2irrSKKlI3ypakxm9WkKCb4DoVoqaRxVMMvZ2ig5D4zPW08oF/YeUMbeDfStx/VMopPVrMOxejYZFy4eEH4MKw2JxdNnB9Sb+zaRRM7KVAQEwqajjF16LMCqRJjQxh/WB3aJZg0PE9GCVbfK2ZnoszF7OJKTM2ciR/92tfi8vMvR2v/KD54/4P48Pa9uHv/oXdpsMtE4FRblQ/KANEJbltefenF+OKbr9twsLW5Hvc+vhUPHz6KZ3Pzsbi2GcNDwzZu4OoIRcyVq1fiZ3/2Z+P689eN57du3fLZNe+//753vgA/FK1WguS0qCvK6K9+9avx8ssvx5XLVyzg37l3J775rV+16yF2Y+CGBQp1/6lPckUK+X396z8df/Bn/qCNJCh4UGj/2q/9Wrz77rvx8e2PnQ5lN/iPwoBZOAqk9u6+2jASP/kTPxE/8RM/GW+++aZp786dO/Hd73433nvvXbuN2lD51NEGGPU3CiTjoepAnX/kR37EeXAYN/2Mi6R33nknvvnNb8ZT9T3nvOCGLvmcR3kHpzgJ7Bpj18LP/dzPxVtvvRWXLl3yjq1Z8Q/cL/3ar30zbt686V0t1B9cR0nkAO/oUTvYsXX2nOD44/Haa2/YhdbqVjM2t+rmWf0qf3B8PMbGhnxA+7poc35uIe7ffxoP7j+zQeiw2R3lGDSchiojMV6Z9kHjk70Hca4+Gzui0T3RS9/UuBvQ3G/Hcmsz+garMTk1ESXNubuEo9DTpctnRDKH8ezZ07h39xPlv2oeUh1UurLqIB6wd4Aii5XPkvFYEFXtjStXLokWKtFo77q9m5trSpvclT159CAe3LoZmwtzURRx/j7h9I///t8fX/ril1T33fjGP/nV+KVf+iWV2+P+OnfufDxU+fOLCzYycQ4D5y0Q6EOMgvDgPvGyUqkQZ4Q/X/rSF+Nn/8gfttELoxwrv3/5l385/v7f/wfx6NFj9Xu260T8DMUjiklWtKO8xUhW6C/HxcuX4itf+Uq89dorcenCeffXr/23/3V8+5v/xC7uvvaVL8ZP/fjXvMuD3WT1GorefGV6OtOEVdH9Q5zJM2AcRyn6TDBYWFgUrffqu6b55csvvxqvv/FGvPH667HTaMXi0kp8cv++ytFcfD4ZdlY3ODchzeU5f6JQ7rMhaWV9I7aFBz4QWHgLPxwVDg8MS9YXrkMj4DmdjYEG10QoVzEOw6eSMhhD45HgivyD8gvqypVgSd7NKF0hqZYcUgLfQgtp2EUpl+g7pw/nkUWn4aFuknEm8d/E0xNvIB1tgQ4PUEIyhvgT3iel32mXTmmFtVO4dijxlYMNT2PDktlefy1efOG6xpu28sTYJH4PI1Yqw6a1q6Epwae/wgr+Q+8YgGfDS1nBr4euk5WyRKWHbwOn1h71S8a1/oEhKiJefCie3DZMyxpbJmYuaKwYdF2XllfU93W3b1p8nZ1vI6J9eDhK83nxZvCI/M7oPbvcOD9nTjyaAD7hio3vvTNNeXUp/aBggjEC+LfVTtpQ8xkbGq/0jd3i9XbZUMDZUL29yTiYdmhhgExuEVl13qc2kx6IYmQiHAjGzHNQxGMUGhoaTe817rTbuMjD5VXB8wdAhFGpLXk0KVLp9bSABB68ssrOvrQzEFd1uNXEAGF3VYI/fKZHYzmKaAzV7Gwpa+BkHOsXffb1lVL7NJfaqW8ZN5gvcBYH8zhw6In4Pu1sahxmvKWPGM8PUb4rPWlQtsO7zzHuqFx2dMBH4ZkzegYM4Pm4bISncl4QhhHgxPyhXCzb5aDPKRoZNY9aFZ9cnFuOp0+eitbnoyo5f3Rk2P3cdbAr+CZXluMjgxq7kutSFp+AG5w1tLK6rrZtu5/ZVYSxDD5ar7PbhN02wnAWUGg8pz3gAfBdUprH4gm3Pr5j2Hgnrvjfnr6BV6OuAV+BlTJlsuB+ZY7kKJzVxffmAIJHl+iTwHNCosEUoVfTOVH3hmdWH/Iipm8oKjPG8EPB+Sl9b5ExOe08LWLw4hB6ta9L166KYFPtj95SJQ597grn3O3HrmiWMjBEdCuSI3TfzZkhggt4fKSxhzkm/KVLKMW8jkCbwC/m9HutpuYPDfFBwUZ9eXS4l9rj2qUPzP0oQHXlqY2i+fMsJaFLQMvhQv7mYcBPP6FHGwkU0lyV58AiwQQZhbk18oINEoqJt4kGeK45YY/4VbfGWPKFb7IjiAhtUqOcd3rXHXMUvRscZMEHi7QY41icknYMYmyFZsmLObKNvoJn9xHnkkF/KkMJaaP//DszWBNFo4Y/7YNxuF0pnStD0DXB4+Qdsdsn8sBPXIDzPwnpY32l/7K5EWnINs/XRpfsNkvvcrNsuKiGuqqBlO80CTYYf/KQG6f4gr1J3eKRhkF63Qk/aJjo64l/563J+Ns/ezn+tdfG4/Xp/k8pR1ECj/UV4icuDcX/9Q9din/0J5+Pn72WBsl/loBy/q/+D87Gkz//evy1n74Qr0z2xYWhcrw61R9fQxn6xkR8+Kdfif/s5y//lrsQKoVuf/vFM1XHn1S9/qOvX4gfuzB4bBwhGLlVd/K6PlY5Tv+DxhfHKzFSSQrl0wHDxr8teP3jX3wh/vyXp+PicNlCH4Htmi9O9MVf/v1n4x/+wvX4N1/XgOE3nw8IwKxiP13mSxNpBc73CjCI02mJwyW2G37vEnj6v/mxmfjOv/Fi/NkvTjr9NcHhzEAphiuFmKoW/RtYvqY+oN8xdHxhphpvKc5U2Tp60g9nB0vx5ky/8/mZK4Pxi6+MWYF92jjym4Wvnu2Pv/NHr8Qv/dyV+Oo5TX4yowZ1HO8vxr/ywkj8P//4tfi//ewlG1J+s4Ah6pf+yKX4e3/imvM5bRwhwMueV5v+Z1+aUv1P3r05dYIvtPs0xMjjDbUhf0/c4dCmbMAh/Muq39/4Q5dtaPrxi4POIzeOEMAx4Pjv/8iMjVh/4cuTNlb8ZgGDy4vq67w8+n30e+Aagd1c59Tu0/XLDSufDezYODd0kvbLZ6vxJ14ajb/xL106No4cBzPP9M0vvjwaf/dfvhp/+guT/uY0/RPoL/r5f/eT5+Pun30t/uh1DfqfoVHyf/kUXU6oX7OxxQEecppu6cvT+JUHDCsYff9ff/xq/I+EY6eNWQQbT0Tr/+EfuOg6/ysvaFJ8OsFnAjt98jI5oP8XXxmNf0/9kxtHjkMGj07ohE7ohN+JYAFL0ZNXgniMV14ppvuT315R6kl5SurAj+z9cdrP5EHeeRkIKsiF+wcY/Heju1fCU4+EqK52tPYbEpBbut/zBFulMRe38hgBBUH9SJPoIwkRB4dtT/QjUNAlH9YHe4cStvaCQ0hZxYf/ag5XR1jHFQRMGmMGhz+qYhb+kQG6unWveqEUJtr1i+Y+rExDGEGBw4pjFGkIt+zUQNkxNDzkWB3okxCpsgbKGnPVlnZdDWxErwTxstpTUXsqqmtF9S4ftaMk4aSEG6oeCQZqB7sKVlcWvOth9tGjaNV2YqivPy6fOxvnpydjZEACqr453FPdW9tqowTv9rYEwkYMaYwaH+2XkE9bi9GneVOlnLm+EqBZrXbEicFHuO/ArUdR/SVYSj460ByCQ2w5wBGDQPQWJPjux3qtFgvrq7G0uRHr9VpsNurRQKmlcaqbcVfzy33V/xC4aUwtVytR6Ufxh193pRHsOFjWq1wFsZKKZ97LlYNlOQ60IGmZ6US12GtXlxwyK9EzSsIRFGWHgnWDXRMbm7G707BwXWDVpv7azXbUt5uxsbYTK8tbMT+3HLNP5xxrm5tq52FMjA7FzMRIzIwPxLjm8AMV9Vt3K/qKB9GvqUm1wu4A1alA36sfqDP45pBw9YiFORJ27SdbwntbQjxumFjh2yVBvqJ696lR/VksdguXhdOxvxtdgpdX+Kp9ZcUCgrFoZ7+1p+/3fRj2nu57EchVomlF9INyDT/27FrQw2R4294K3CIR9w6EgwLGPopG1QHF276uh10H0as6VIf6o69aZkFzHPWoPOGXd2mgqBAtsjLSK09RHqsMaJXnHAiPMhx3bbSd1bO1et2Re1G0FaIozZRA5SKkCwf0LfTJLpkzZ2aUx4CeoZzB+NXyymAidIXbFegNpQU0hlIYxaPP42A3FC7kRFelvkr0qm41tZ0dOqzuRYaAh+BOBcEa1zSGXMZzBGq7reEcifHRUSsX91ooXI5s1FteXIrtzeSOJbm8UI76hjmyo3IriD76iqKl6khMTUzGUKbkS8o0fNQX9I34AXhQ3xENCYd7SzHYJzlnYETpx8Rz+kRDh7EovJ1lt8P6eqzs7sS2+mlP88vSjGB8cTyq58eiZ6iid7V4tDwfR8VKTAh+l65djJGxczE4fC7GJ88pr7548mw33v9wPt798Fm899GT+PD2bNx7sBCzi6ux3RBfYhVuiB8Kl/skO42OD/qKa622yt5vi8+q3v3ih3uNRqwtLMXy3HxsrKxbkTPu1fNj6uHu2Go0Tf/bgvkhPFd921Af7YL/6sND8ckjR+EXiKt7/OWjpMFYOTQ4bIXy2TPnYmwEd13F2Kk1RZvzotMl0SxuaEAhVmBjCCopLziCeqAg/FA86Ba9qP/7q30xhhuzIRSUXbFV24wlwWpjc9276cbGR8zD99jxpfZhiGGnCbg0NDoWw5yHo34cHp+K8sCw2lKOxv6R2rYXNdHgkcopic8ODKvvwJmqcF88c7NWt9FjS7i/LvzbEDwaKEOhIeFKoVwW4nRHU89qjZ3gEHgrJAVBVmn3YGxF+S/4oKwkoIy1ElaRlfyMN7hestsdfQseWzkHUBlfYUV6xj2YjiKPv254tdJ0+cpzlUeZpmlFrsr79Jh7HHlOuSlbh8QLek2PfAsXZGEZSjuUuVRDn5reiF5dTXmUxQtwQAH4Y8BkF80+tK9OtiLPefEsvSd/M4GsHPJPuxao0YHqAF/BaN5Kv/UFkdXmXIviW8TcZVQBXOFQdPVtX5ldGFWNf9UolVgMwZkdQzEiPJyYmBFvGBP8q+oLdkSy02owRoUjQ6PDopeq8E+jldpnxb3aRz/jcoh7cRjXnbo6ojR1vwAX8UX1D7y7Kv43LLwc1PijR+bLeh1jY+JL4yihK+pv8SXNf4rC6SEM9MMDHq84hP1IPNO7MDFGSI7EgN+n8ZzDrtvNerR2atEWzqGcPxDeNUUTrfp27O1sxz7v6xuxWxddN7ZCD5WP8jpsCW92fc+cCSVsl+YhKElRSLdbuLXajiY7KdU1xhG1i0O4xcp0VbsFs0Kpz4fRp9gvnKmIh4sOWgex08D1IHhftjFgE9dW4n8YMhr1hnd3NTSO72ksslsxxRJXwbosAPWIFurimTsbW57/dGOEOBQOqxK77JhTHnsa9w9aHDivuYH478HegXhzr/obw0aPxupDG1lZUMKuEHaiNHZ3PVYxnmCEwTjJIgToESMtu1LYicIOx8YOyvpkpMWFFq7pcP3Z1FgNPUAn3Zoj0aHA54irxvZd9VWttRtbjHXik0DC5AvNCXeYL7KYhsDOSxakgDPs1CspvzILePxMdKVvoA5Hwb8b2CutdzIoHqcRGTEuKXvdm2rdl8YttTePiUCFgOK3R90a77tKqldRfLwivO6PruJgFPtGNIcb0XUoekU7vernHhbj9LKAgB3RKPRFl/A/mDcGD7UZVT+eP1jYi46Ge2iUeYt3c2QxzTHgBSfGVuYtfq975vnML5QpjUlV1hWeZebDA71KL/Q8v4r/pR1yei38SW2mvGRQ4nv4FbBjd1SxUFLfip4qVc2VB80PJianNJak8YqFIRjZpmf0bGYyJqfSQoiqxtKeXrVB8D3y7mLhoSI7glWweRfVpv7530lb0j1zNk32FdVXjuh+VVdjC+eMERkYeSb4+E88FDjRJvo3ywuunEpJbXbgcR5IpgvzI/95vEhRmZzEDNOY/eRGoTyaefmdGYLuSZ++cQ3038k4orwFZ+Cd3hkCCqe/+3z0WKCQrorZ93zVCf8MoS1G9Vutdv9seGG8En/px2bi9cnfXJn/2YC7rr/3J57Td2e+rxuqX3hl3ArpH9S1zx+9Phw/+/yIlc6/2wFGhXL4f/lVFPCJKRNwE9Boa+ICZmfhykgp/uLXZuJPvpJW838+CGFPkv+Ohz8muPzPvzRlAwThG0+2vbvoP/0oxf9M8cnmrgbhH7zv84DSmh0NrPL/fuFV4cm/++Xp+IPPsVrjJIB37N7IA4rvn31+NP7Dr5+PwdLn+5JnP3dtKP6HL/9m8PydCas77VjXJP/0DomdNoPOD9ZZ5UJP/HtfmTL8y6cMdqeDmd/vYt/nYbKvJ/7S16ZjeiDhwPcKVINdVj9ogAb+5h++HG9MSdD+AWn0ewV2k2xLkDod2IXyV3/8rHfBfM6g8z3Cm9N9Nrb+mTcnPoVbv1kYKnXFH7w6aINcJ3RCJ3TC72ZAyWFFh5g9ikav0FRMBo70jNmwBRCe68rsKP8Onma+xrzC35xEfvMchSSCIb9RgPQUDiVUb0d7vx495f3oKUlI6JEgurcpUUGCb3dLooGEPRTOvRGV/qR4R1g4kpB/sI9vaNy/sBKQlbtbElz2Y78tgbbWjNpmPZo7u1aEjAyP2PUPuxFQSm2jUGjh7kcCSU8SVFC+lSpFK5339ltWtKEkQMmDYIf7FPxj1ySUtzSH6mLFswTjLs0HDlBWHzUFkFb0V9XGA7WrvqTJw3r0HdVjpKcVI6rn4GEj+tu1qOxuRUXt7uvei6HiUfT1IkQ2Y2tzOZ4+uhcfvf1OPLz1cbQ2NuP5C+fijRevxwuXzkfP/k40Nuajrhh7G1Hs3tE4rnz7j2J4sDuqfYeKXAsxhLGmrxwlCYQIQkcH6qEDFpP0R89RKfY5yGAfZRsuI1jtKgGwUI7eSn/sd/dGrd2OpdpWLNe3Y3mnFo9WF2NxZzN21RfdKF41Vu9puN7vET4UjqKIYWagbMV8QXPcMjuANa+QGB69gnOv4FrAYKD7ou6Lh+3AkclgoSsm9M30UDWmBqv63aPnhzFQLES1V/UVvmytrDu2d5oabyvRX8JYVIi93Z5oNrpjr1WInW3Vd34lbn5wO+7cvBnzj+/HQbOmcndU1rZg3Yhy1KKrvap67cRo/2FMjhRjDLiVwOvdONhrCGdVT5XrVX5C517BQtVRWcLH3d1o7agPtreiVd+Mo/aO6nMUmmbGQIkrBh/a2Ixu9W/haFdzK553RwXDgqikW/PJoz3hS/swdjWH29McrqgyukRTh8IrlCbVSl8MDwxaecIZJZsba7G+vhIbG6uxvY2BpKUuPRBOqs4hQV0xNyx2oSBnNwwLb4qaD3brPUI3NCoB1kZG6BYljWDM6nYbOg4P7BKJyCHAgohdarELipXKuBpDgcrKY9wiofBA8YvBkFAW7YyODcdF4enAYH/s7u7EbqsRrb3daCvuNOoqR2WMsnpaNKP7HtEPylRoi1X+Qyp7bHIiytX+KPb1RaGvEtvNnVhHydXCbRvq4S7RNrR+EEXRoI1LTA4FV4wmg/3VODM5FZNj46IN8AJjVsu7bhZmZ2N9ZTVaDc4VEYxQcgoW5JkUUepv0UNBGFgpVGN8ZNw7ztpN9ad4RJ/kw9GRalSKGO/EY9bXoi1e0ys6GioNxJmJs3Hl0vW4fPF6jE6ciT3R02qzHU+3tuJ+fT0eKC52NePgXF/0vzwdI69fiL7LU7F81Ig7q3PRMzgeY+fPxvj5UbW7GFt1jFwj8WyxK27c2Y33b+zEvcf78Xgh4uHsYcyutGKt1oqWqGxfDPmotx39wyXBcCDGpwYFX/WReGRjez26D8Wbij0xJvgc1BuxMb8YzfVtGyoqg2Nx7cVXYmR8Mta2tuMhu5pU5yNwQzDcFTZsqb0tXQ9E0y2U37rHOArvy8/aOBSLwaXO6MhYXL38XFy6cFnwG4qD1lEsz6/F7Rv3YuHZcuzU2+KzzJuL4j20UTxHUG+Id/f2qd59A8LogsaEgvnJwFC/z3tBubQiPrSwOBeN5nY8f/2KlVf1nS3zbFbl26WVYrFSEf7oO/H+6uh49I9NRZSqUVd7V1T+Rkvjj8ooqKyh8YmYOns+Js6ci4GRUdFTT8wLTx7Pz8WyePCKYIGRuCYc3NkTzgtnwc0DId72Tj1290XHjBN6jrayR2NHcaAqWkyuFdnBxFjIOUS4n8PoxhknGEZwG8fh0yh64TMoQ63IApjCaVXG9z1d8A/9YVTStedQtHCoso6gCf2p3G71jUUdRdRT/DF25fcepBnnFSEZFXfMC+i3AjsPRNvsGsIYgLS1L5rSCKxPMAJ0iSfhOukkeoGB8zwpD9rGENIWnmi0Nl7QFJ6he0jnHSQFM7s+EO17i6ysPlJkV5F4gnhrq1lXtqym1vhMvuJBvapPlcUJSl/pLeq36n7EaFAQPVeirwh9VlXPPs1RyLMc5RIGkpmYnDwX1eqw5iH/P/b+A96z7LjrRevknGN3n85xkjQaZVuSLdlywOY64IgT4IsJxtgEwzPwwITHg8vlPri+wMMYGzAYG2M5yZJtbOU00uTU3dM5ntMn5xzu7/urvc/5d6t7NCPN4Pv56KzTq/f+7732CrWqaq2qWqtWg/pKbWloirbO7hjYsy/a1e+1wps11VNoGELZWKPN4sVN6i8WDmA4q1O5GExwOQWAMJDUV2usqtczTVQwHje2czZRR7SIV6xuLseyxhVVMob2D8aePb3mI8uLU+Jhi+JTbTGotHt62zUetSqZ+PXyXDQKBu3wG42pPYyrdQKZ5jybgsumeGtoXKjTXKxqZVl0PBZL02OxMjMu2h6PpanhWJy4Eeuag1StTCndXFRrXqUJRWytTKoMjCYLGr9mBLN1jdUYm9mRMR6TE6NCCuY3ok9wQe1dFT6iW6jS2Fsneq5v7tS1U79b1Z8sqKgOsVTN5wSP2maBqjUWF9diZGQirly+ERMau+dnOW9LvGpRczXhfZ3GohbBqkW4U6sxpE3ltWrsW4dfiwdtzC9F45bmEJyLobnL4sRMLGBYXRR8FFfnNabMLBr/20TD3Z09UV+rumoMnZ1j0cR43Lw5HONTU6bPOvUtZ6m1tLfp2uqxplm8cF1zxqmJKUf6EuM57rvY0WaXgnrGGS0zqv/i8qrnfeANuynU2FgXbi8pLgr/F4W/6+KFW+yAbdL8kR0DGErZ1SfcYaaMgYExvhx7GnRtEpzBaa4YjVgcklHsRPjO+FQLHIRnfIdxEHem+DZhl3AZqzR32Vhb0nyIeYwYHUp1eBIEqFzEaHXbpDo3C8+5tmvu1iN+OxgN7Yqd4pFNnbGhPlzXfHCrrll426jvamzwYpHEssZjXA5uFYs/6tVm1GAY+jS8FPUQ1WtMx3WWd48UsoQo2JE5/Iboep0rzxjAESjgJeIpNvJqvsQV45Ka7yBQOJIYBT4GYyvzC54JQ2OBS0Z4ieojWOFGl0ULTZo3tghX2lu7oqujL/p69sTQ3oMas4/HieP3xan77o/77rtP48qJOH78SBw9eiAOHx6KPXt7NAYJF6rEq1c01izPay5IlJyicVEIrbpoHESWgA+WBg3dq3oaJ9Vqzdc2lWZLdB2aM1fXqo6a/4tAlX5ZEU9KS+KnmsOxWKyGb+Cfa6IxjZdE8jW8lA8w4wp/5X/B14aSAkjMhZxEkXlNkTzHE+agwolN0c4WEdwQfiEH3B55xjtFOkj8ME3VqRNmZxpGQ+6ZW9rILXjrp95RFzpO34mOs4Pz+5173isv58t1554Uu+EVhNJAggw+rEnhR67MxS88NRY//dEb8aMfvBx//ncuxf/rD6/FB87POD2gPyxB4TvvT5c/LycwATjRzdZOTXyW1+O/Pjce//zTw47/x2eG7d6Gzi/D333nHjG1l9eVnEvAKvt7hWmV9+HLs/GrL0zcM35E78cXb1fWDi+sx805VlHuhHcdaLVrJHaNEMb0zc8LVl/9iy9Gzz9/Kt70cy/Ef3t+wu8Ix9VmdudU7ma4LQhxX4uAG7N/9O6h6GX0V3jf6cn4/t+8FN+n+IO/lfEHFL/7fRftOg3YE//D02Pxg795Ib79V8/Ff31+UrBjKnf30NVUF+2N92hXEajH9z7QE99xqtO/MTJ85vpcfN+vX4gD/+dTMfQvn46/+IHL24YSBF52KrGjoTIAJXZR/NW3aaBRwPXVhy/PxJ/57YuuK/G7f+18/N2PXI/fPT/tSUdl+NZfPR/f+EtnHX9NsMAVWhmeubUQ3/O+nfd/4tcuxvU7+n1eQjcuoXBN9fjwvHHmnwl3f+L3rpg+fux3Lxt2KP0J7J746oNtcVT9f9fwGvX7nYEdTXva7r7bpAww4bnCFRn98Imrszae/eNP3DT9/zm17y//7pX4FeF16XKM3THfo36tNGRdnV2JH3n/pW040g+4HivDhy/NxJ+teP+XlOfTwr0yAJE/9XCfjZ0YmQh8/++fHI23/Pvno+ufPRH7/uVT8Tf+4GpcmmYFVIbDEly/6XhH3Nd7D1hXBBQj7I5pqX9pvN0Nu2E37IYvNTDRJWIMgdHCa+8MzImYgJdb9hEsieVuEq/UEt9ylECFMMhzVpiz+4IzN7bPAFhZdR6lj19WrRLKfNman+5IMjAMeWs8V026qUvOBPRbczYiAdcqKG35lme4kOCwaFwyUL/yYE9WMRLIF4E12yKBbQPji6bnel6ukGX1GQWzIopzEjh3ggNNUXpNTU75XAdcW+EG69atW14xiRse6sGKYhTPtIsaevV9XbFKl/xUrt1AoTigzfrN6seZmbk4f/5CPPnUU3H27Fm359Chw/HII49YgMPvN8ptViHiEoHgXS+CpVdQq70+mL6+3krthK/aoHpQBkosVjMCHxTkfMcqfnx8sxKawOptnuMze2Jywu4uiBzWjb99FHvAlHzysFLalH1NW4Arz1gt3d7e5lW7/C77jbJ5Rz0NJ6XnnrqTFjcdduOhiFsO2oXhIvujwBW1GRh65TZtU9m4LRkbTbcaFzl/BKX45KT7Nw8B7/JuoiZ2KAg24BV9Sx7kxWr6xKHEI9pEXctzPfgGGPIdq4WJSuTygQUwJz2rk1lNXz4j0vfkiQsT8JDyrFBTegyN4ARuGDo62q1IzZ0c1T57hDZAP+AL+GuXbfoGoZT+pc5A1u5lUAxjYFC/+ABp4aNde5hWqavgrXvqgluLsu7AhbqQhvS4B6Fc8B0cJV0Z8zyFHZ5Ae0vXWdQHHOBbcAY3KLTVxlSIy4RML255R0m7viMCY7uTUZtRUo2JlnBpAz0tryxbYWI4CmaqYtFna74S8I0P7pAHsKeOpe97XKNQH9plRbYCdSFSXyL4Dhzs2q1X88a2Nj/jG9KxM+bgwb2iv27jKu2mnbjiA/7gF26mcFVz/PixePDBB+LEiRPR09PjPodXzM7N2gDFWS89Pd2qb/Im2njhwoV46skX4zOfvhif+9wz8clPfi5+//c/Gx/60MftWo36c05Mh9qH2xfqQOzp7ok9e/a6XNy5dQnHoSN2HgF/+JN36RTto5840wOFeFtxn/1iqDg98KLd5dk3uForcZZ2Ug8jnD6Dr/GMCK1St/6B/uju6na+lAuu3RweNi4AM3CMwP++L/Khb+E90DvudXoKOiAPxg7ctPE9uAJcE+egNfiQvlX7qAd4yFUVcD8R4VvpagwXwVXug/0HDsQBxb179tiADh5MTE3GiHg5PH1W31B3cIw+gj+UNEu1wS/eY5moVR1KlyHUl4jLM/gG/UTdCNSFleulW0Gg4F2VjDf6xl1RwMeAcVTQs3LhATwcvuVn/JXp9XGJy0SMHyV+0xdl3H7P8zLyLc/VPtp4Wxq9K8POHYH8iluFMn8SUSXaV46x2ea1fAb/ESyBHZHnZRtcDyJju660L2ldeZCX7kmbeedz0zTf853giGLVuCSYwzO48ruEG/MD2sYYSntdZ+rrKqgv9W6bb+s9L9PYpLERHOOd+nYbrnpOWnardgs3OZycsco7qoSjuAzsYadKR6fdFWEsY/xjpyDvieVvcAXcpRwM9elOBxyugI/7qaAXpWNszDZmn7k9CsDIu5P0G5hhlCvnSOTnvNyGHFeTFhPuPMtc9EzPeQe/37kSncDwBO6MOey+INJ++gfenfOhHTmbPLyTgroren6lfsxQlKr8GefgO9Ae/Ih8oP+My+535pHQI+1mjlamh+dC8+VYSZ8RMQZCQ85b6djdCH4lvHMsxbgyIX7LPAAYchA7/JTvSEMk0D+en9Bf4JJ+c9+qMRgeTDvhn4ylwJzdbdQTXIH/EJnrkI72UWfgQH3znD7BIsHhYNgbCzNkXyQtAMOSP+AO1XVVWeyKsuJa8BQBMVH2t+Cv52eMJapryUNL2qdg8qU+Oc5l/ZhPMD4Dv7IvmLPjahGDcNK55mWKPqPE8w1+i1b1G1i7rkXUf3mtCIl/0JUar1emdb51vuLHutIe8A6+a5dxohvwwFG/6euyPXQXZZjvqI4s7GBXLWff0SbwhXNkGBumpzn4X9eZafdbiXu0CfphHILv016eUTfDXHk7DZH2KtJ2ysuzaPI8mjICK8OD7w2DovHcl7TOn3GgpIl8V5m+Aj2c1vRMNP0m/LbTFu8J5JFzuLwah7avnx/db3d5Rjvh38nHEx7EsswvJmQNv4zD1x/tiF/+tiPxuT9z313jb3/Xsfi2kzsrqJfWt+KXnpuM1//ss3Ho/3o23v2LZ+LPvP9y/P2P34x//fhY/Nsnx+P/9+hI/Jdnx4svUsh9JYc3059jC6vxN/7wmsp4Jv7kb1yKv/6H1x3/2h9cjz/56xdu6/QjnQ3Mi152ODOxHN/7vvMx8H88Ge3/2+Nx/F89Ez+pvFGkXptdi7/3sZvxXe+7eNf4farLR6/O2e5WhptzKzYqfOr6QvEkt7rhZuit+9r8G+T/yOWZ+DsfueEzUJY3tmxs+OeP3vJujTJwhgTnO9wZ+B4Cfi3CO/a3Rl+zBqUChr91bjqmlm43ABEevbkQj49I0GMVg35/7eGOmFzajN8+NxMvfIFzNDCssSPlbb/wQnT8syei758/YUX2f3x6rJgMRTzQ1xhfqbqULsjOKM+f+dxo/NLzk3FrQQPu6mb89zNT8f/95LAYWpY1ALyOdNzW/xjAjnXVx7Hu3LU0qbb8k0/dil94eiJ+/ey0I+e+cO7IN/7yudj7L56Ki9M75+RwzsXvFvGscMUrbYowubQRH7o8t/3+Y8IFzrmoDE+MLMZ3/tqF2Kd83/zvTxtv/obw61+qLdDH//XYWPy7J8fi4tSO4h58uZfdDlx/rfr+zjCnvv23j4/GkZ95WrTxRPSLRt7zi6fjfxRn6zCgfvrGfLzt51+wke+d/+msjWd/W3gN/f+s2vczj43Gv3liTHBJAZhQLxBWNg8j0sevzW/DEdpbKwwqBAyOle8/N7wYMys7MABX3jjYtL0TDCPWv3tiNH7648NOO72yYYPl//6ZW/GPhS8YJ8vwpj0t3rFzD3DfFpbVBujzPf/5rHkFhpeHf/a5+Afid7thN+yG3fBqhZ0JrSbL+r09IVe0kMJ9RcgJtb7ZVpJWTrBLQSEF8VKQtRAiwQIFPO8ICPgIYi7XeeR3TLQRgEpB1FHprAz2GF3Ux1XcqR9CDwIt6VCUonRobWu14Eu9LMCRRmXQUsoshZ5SqEMJQn7Ui5h5Z9sQehAElyQczbOiWML3jIQoBKrxMQwkIzGqiPEEYdoHsq8iqGreonxyNRtur1j1JjkVwQn4ICzpum7l/IoEstm4fu1anD1zJs6ePm2jBMLr/qGhOHb0aBw5fCgG+/uig9WQTQiDuJioj462FsfWlkYJ6yiIqlRejXeSNDejGKhSfTgkfkX1QUHBrh7BVk30amb1E3WhH0plNvCam0s3S/jjnpyivTN2YbEqmGH6sRBO32DAqGvwCksOXmVFWI3ay6rb+sYGu7igbyiw3M0AjBFgU9GDcrSI5T2r0xWpJ6uVke3SFYtKVv+553UloghilSr1uzUyYuMIV87doB8QmLs6u60QaG5q9rk0pTGPySA7oxDiwT3S0x/c02fgEoor0GFpkfk27tvqorW1xUpQ6puH2AsGrivwV93VhsYmCevqH1yRLQn+M/MSxL0ThB1MCQO7s1HZKEXacPvS3RMtza1qV5VwbUE4xfkKC3bJRVxnjqN3+lp1qRbNbanPMY60C/cxdGCQqhcersbsLGdn4Gc+jZkZwX0OYc+5IG3r7OxSWxpNC5SJMhsFO0qC8oD0pNWC7h0zPxQtKHtQDkErKBTwxc45DxMT46Yt8AT4WfGpvHhGv/Mtq+pR/OO2DvyjTB8sL9xHIYEiAT5AeuClUgvBPAVycJWyMS6hiITm4UNLS+nLnnqMj09YMUEbtl0QKU8UCSWfQcEH/Pt7+6y4Aj9sDFR5HLaPK5xmXaEZXI2ww2dpkdXRuADbjBb1dXtbc/T39cShg/vi6JEDcWBoMDo7BJ9Oxa7WaOtqi/Zu0WlHc9Qq/abwen5lKc5fvhCPPf1cfOwzT8XjTz8dTzzzTDz6xDPxwtmzMTw2HFs1W9HR3RGD+waib7BPebRHc3tztHW2RldvZ/T0s9K1Neob6oTL68bTFfUDnYTrsdbmZvGKehtmBgcGfN4ARjEMGsAQ5TNKzFHBi3NOcDmDgRTDMmcccbC6utw4CqzoA+AIrEvFFHwXPNjDwerdkt8FY2QIdiNxDsyUeCP8HQwA/iBC9gewF29UZMUvtIShC+MPRm4S4qqHc3sYU9KY1uXybKCF97CjSPcZ2enEDgLhivoXHMXQNz42IdySHK3nGJoxKh3Yf8AGJmgcOGDoBvfAm3nRDXSJAoyD3OExyavqjHsoCuEV1M8HznMHjMTnfMaN6gB+o7CD79NW6IvzFKxQUn7UDVgkHkIZQLYIgMiP0lBA/UpFlZWhfKzIPVfjdAU+QytcbzOC8A6+w7V4RhHlO/Nk1Z/r9vekqajL5wfncNsdMRWHjJ05tqPATv4BvvE7eSxtIuyUxTXvaaLzUDp4lttPmxXJx5FESuu2FTEXJAgnxJO50ueepxRpGYu8gEBtdDkqHz6c9cixujSu8JRXlMk3GPF4B0z9hb4nnXFY5dJWxlPTnnCZMQeczvM8UskOPlCvVOTWGV7scKVfdgwd8JnEP+63+6b4nnGHenq8pF6KuGAyHgEj8VKP5/oNf0K5zPgP3HFDxPPMi2/cDKVLPBL4HQxn1dn95vvb4Z6jsL4SCgIPaNG0UFWjMY4xZtVngXn8KdPqf9puY4r4BiF5eYHbypdEzD9Y9MB4knFRfGjBCuqSl9N2XGzRZ6Rn7MBIYkW2eBdzQkp14xSAJXM5+Ai8DSU5ynL4FPUHB8bGc9yjzgTwl/LBH+NXkReBchP2wjH1Cf3BAozS6AUelnoU4wywVeQexT74BE5jhKH+Tqv3lONigIUvwDoDdwaR4s7cm74BT3mnG/iAcKVK+XtHEGrn4hnG8SbNL1o01rWJv2JcoN+YtxF9DpJwg/KoD2MDRnZgBqyA/crSjrJ/WffMvby4SW0Av9yf0LZgCA7bSKLo/qWN1NHt0NV1LniYnpVRrfEVdEZPBX2wkB06Ku/B91r9Jpp+nM7VL+BXlC/cX13FqEN9E484r4/5STl/v3Vr2HP4nMuz4OmW3zPPZzzFxerKksZVXT1nh4cVkXazu4boA+fdVvqVnTfg7oLGECL4vFjksex6MZeAVh2Bg9uf9Tft8kPPgFvSSMETDEO/8dXf8Y3+y2/Kd/meZ+Aewfik6LlccS3punxXGUu8pT7gZob8Jg24O99+qaHM/cs24Ou/8iyAOyNnfvQ276ygZlX/pZnVeG5MwmSFQvOlAgTyUrs27gwTi+vx9f/1nJWbUy+xK6EMDCpCmeLXFw6sKkdJPqpy5lY34/zUSnzmxoIV6V8ofNPxdNHVXey2gBH+2ukp5Tdl2JThWHej3YqV7b4wtRr/4+Ls9q6BMlyYWo7fLXbbEHDFhYHk81ojgqCs1yJwkH1dRf+UhHu3UEl0Q+318aDayHkxXyj8waXZ+JnHxuJRwZnD3seXNqzIfn4cv5TJeO/raYpHijNKePbE8EJ84MIObAgoujEwXS0O/sefNmdslN8RaAt4/XKDUOCeuLzyEkafewX6+OlbKPSZiLy8QJ3v5YKKPF6jrr8tsOvl6ZGF+Iu/e8U0jrEEeH/25qINYATqMTy/bmPZnQfrv1Ro0OTkJdDKeb0S/H7PoXYf3l+Gz6o+7xcdXS/wogxk+eTIYnzy6o4RkjNh3ry3JQ6xXfMLhPPTq/H3PnrDu8rgFRhegAXGm92wG3bDbni1wvbEtuD2Xg2IEEhkjqPfjoXConKC7cmxJusInCh8LEBJYEKYRIj1ijMJqlwRShAiEFaYwCNUUkYpFCMkphJEgpSYspUBSoNCbkf5gPBG+cy8qA9TaUT/cJkon1CSDvT3e9Umq/jgxgjJ1NcKAeWLcpfyXGZxJRKsqFKaUqnE+FDWDbcBHMDOoZIoRhfn52JxbjamJiVkIViNDMeUBKq52WkbUDhgFqEHH9HMFzmwlkNZUfKjGEoDiYQuRRQXCEy4AxqTYHb18iUbSC6eOxejIyPRoG8PDO2LN7zuobj/5InYt6dfz6qjo7U5+ns6Y+8gbgM6oo1ztWJVguJaNDVE9Pa0RW93q57XCf5z6gfOAKAf8KG8JiELgRVlVQq4nLVRCmq0m35dW9sIDhLGr/fE9GxMzszFLH7FV9VfW+qPmvqow69zV3f0DOyJhpY2PWd+I7gJ7rgnqW9ssk93hHUf8okyQMIrZ5e0tGkeJZgIo1QuZSMAIjSiUGN+TMTQhHJpU30oeGpsxyc3SmxB1JNizgtZFt5hpBpnB8L4RMyrzuuqJwaR7o5Owas9Whubg/Np6sGtauVRpTzw6Y+MviZ60ByEb4AFgne7YAz86X/6FcEfhVdvT3d0dnIAdHO0Kk0tLtdUZ87HwQ1WbX1NNLU2RWNLA/qimF+cE+wmFCdjxa6ywIM8N2d1ZV1lsQqZQ2O71XfNoouIhflllblkl1z4gNnaqBZchMPFNTZZuV4fLU2d0d3ZH63N3aprm9rC2Q9rws35mJ6aUd9zkGhBN4oIxBhIcKPQov7CsICBhGcYVMbHJ2NkOA1MaUgRramv7fNbfZpRj/W7va3dh9+i9AFnWHV588aNuHH9mndVQTso4lLAZt5eZV5BHjZscJZPe7tXXqMkYhfDtWt54DlKLr7bUeii8IZ+UZqCK8krmppyp09/f5/5BHjL7g52AnCAPjtJsh3J30rekfyMa7WNXp0F//COIdEsOACNII16LbloZx0XfaKXtWXxtYXZWFmc1bMF4cWS3i9p3rkZvV3NcehAf5w6sT8evO9QfMVbH4w3vPFUdOztiOZu3DCpDxqVf31VLIj+zl2/FJ955rH40Kc/Fk+eeSZOXzobL145H5OLU1HVWBVdg10xdHRfHD55KA4c3x+9e3tFby3R0N4QDW31jqRbXVuKGdx/id82qP79PT2xR33TL1xtbWqKQXa5iI+Auyjxmg1zeHe6TANewB0FGL735xeX7WIG14LgAGcVqTeyTwR3+hwDG4pOdgL1Dw7Enn177E4NZR0KNQyrHDI/jdJR/bbNXw175ap7DB2MCRgZUSqDD51dolflSV9j4Lpw/oJ45aporkc016G0jeo66oKiGyMJq/pRhudvjCQ1tbiEq9Y4tBSTk6wIXnBZfb0DsX/fkGCx3ztI2kQDq4LBDeHt8I2bMWEj0bLoTEi+Cb6mIQQDDlSEQpDV4Zxzw9AJzpXGCVwbcl4SaTmgF4W6XhhfvXoZBaOVxijRCjoCFsZtZaf/8iDiMsLehPPwZI+54lHwbdKV0anIRvhd1IMrcGa8LaP7jWeKJfwpg7/yO/qVuJ2H0+3UZSdQ2Z03RKXOyDe8pr5qN8YRIg30M8YGzRsYf2kb9FfSpG50JcBrco7i3SNElHE8IyoFEXUi4wp4lbjFNQ0gKOttsFdbcPNltzCURX9ZqS2qVnmGr/oalSx52bAv3uS+U4uoh/4ZLja8KJbfESmXwJxgSvQ3qXkAcx6UmHhJgI8sai7E3ABFK+M/DJ750Do4obSMvyhMBSDlxGCU8wSuGEQaqRNzIbUFTwPky1ljxDSSYECpDs6CYFZkV0uCsaYctMD3m6oHZyhw8Dfp6vWS6HMkNB5Va+z1mVxm98wLUyGbu28Ev0ocVC3BU/oCd2nrGvRF3SpMY6Wua/q9qLFtmfFN4yp0aJ+p4qSMv+xcYMcjuJKKZhTqqSwGBYAF4znzIuZIHIQ/q7F93nOrZX+HgQmDBHM7FpiwEwDjBkZ+xgDPb9UKxpVU7rNQBmV5jg8YfjGSYAwGb6Dj6ZlZzVkXt/uV+SLfkZfpS8CB5sBhDAfgbbnrFpxjZ26veO6g+Er/wIANJfQPNFbOdcHnchcVdMBz8qwMlF/5Bx6USfiddKB66AbcFWnoqeom+FcVPNBnyxF1r0lY1DS1RHN7Z7R0dEWr5hlc6zQ3E+KA3EUkD41PaivF7ZSBoUF1V53TMKJ5ieBXXnFf6Tmk2sUultI4wuITriUeuS3bkXYz36PyLIJOo4hpQHM/XO/VCVEbG2vFS+u92KelUWNEPe7GVFXmhho/N9fVP0TNa5nfOmIMXF0Wjy4OgsdIoTnYosbsxfmZmBjX3ODGNY1NV+LqlUuec1+9cjmuXdXvq5cdb+g9RpO5qUmN9ZpLCg/Jc32NyHw571cpQ3FNuOo5tPpUFXLZy0sY69h5M6M5WcYlzhJa5nwwDqfnMPusPzQLDBBz0oAJLxXZADe9w5jiqHvm6KQ1rLganoSELdToq98X8FZehHLcqLy/V6QeNsZqbGbsLHcblXO5Mo8y5NhS/PgiAqPAbniNgwemCgX8FwowgdEFIfUrCCDuyw3ovGForzRwIDRnaby+f8c9D6vL33d2OkbuqO+pnkafeVAGVrq/40BrvGt/622wWFjdjFsVq9s5W+N4d5N3Rnxe+FIw/SUCxpzKHT4mtXsURdUZXMrgwaS4f6mA8p1J0b3CgY4GH/yO2ywC/XOipyH+xMku76qpDBzuN1JhaOLMmjfv2YE1fiG7XqUzZnATRRtf6+AdJPdA4mSOxY/XMFDEF0sbXyg0aGC9B0o5sHsEun85ATBxgPuBwnUdgd0it3BsfJfw/NhSPHpz0Ua3MnQ01Mbe9i9sIEEgvGOD0G7YDbthN7zqoZwE59y5+NNYhmKEwD1/5T3BAp4EIARSG0MKQwir/XCnxTMUoKQhLRNmFGk2dOjq1XOKPMeokavLJESJ51EVSknlTAqjGEmsgNKEHGEVQZoVqFmHVZdHOaRhRXR7e67eo94pCGOAkBClzMnvzrGNZrm87Zgt3l6xpbwR9nLVepZpJZeEIfLF8MNv4IBhCKEbeCAsVgrVCNCsNKSe3POcOrEbx8oflUHdELhRnE1OTcXZF8/Go49+Jp566kmvbEOhjCsdFHuD/QNW5KJk6Ovts7uYo0ePxeHDh+2mibTlqj1gz+pxrxhXe1I5h7EhXVTkKswqtwd4ATeQolyZSr1Q7tEuVmimIkLX2Tk/Q+Cnf3AjwWHbgwODzpfnpGfFHisLDYNC2CoVTSgVgAVloDBLlwRpaGO1HcoJjFy0hY6jniiMgKn7RrESzvQeyji+xyUEO34w0vE7+wdhWTih9gB7f1eTq46tVHP/7OB/Kto4VHw9ptUnkwjLEpRxkYRLFRTzwNo7ZIQ44Ic+tAKIlfDAAXpAccMOF5Qxhr8EV+pd3qNopn9ww0I7UBbhogRFCobIEF4YVvoDJihxUNRSX3Zg9AoHoCvyK3eB4ArOq2FVdytLiWob9E3Z1Luzo0O40WMcATb0J4YRDBXAzbSlttG/lG36MWxSMUzZfM/vBX2POyhW4vM9eblvaI/ycf+o/6gjuAZ82TFD2/lNm3BHhaKa7+mzxD/m/TsrGSnL/ab8qDf0Tj+wg4F3yVM27C6D/IAH9S5pDxwCv1EeWNGgj9gNxM6R3E2wEewWo3x2VJw7fyE+/ejj8dnPPR7PPPNMXLx40S6b4HcoycCHBZQe6mfKp89xmcMujd6e3ujuwX3OlvBxKabnhAsLKJlWbATAJdfhI4d9SOzgnsG4/4H74y1vfUu8453viLe+9a3x8MMPx4lTJ+OQ6HpoaCj2KWKQwl0XbSx5D31FX3Po8Iz6j7qjbKLN0Jn7XhEcAU4caA+9KpG/xYgEzsC/UHxaea2+wx0LymKUhfQRuFjCnb6BFskTXN+3d2+0tYiXVKVScmTkVrq6m5jSt+waYgwo+LnKoBdQ2KP45Rm8wbATT8NlES7PWL2L0QY+QjuAKTCmfuBRiRPU1fUTH+W3d28oLyvzoDnhBHXOXVrderfjzgh3PBjSrly+EmPG+0XnRxvI0wrqhkbTwSx8TxH4Av8cJwRnwaBBedr9EkpG41fu1irHCCsTPTbCzxK+fFuOMfzmG/233S7uxSD8rnTbWKZz2jL4M5fqq5WR/q1Q5GWYM7YX+bruBQ2Qlv4oy820Rg//diguzrQsT7H44cekTRqDF/M4lcLZV4mDytk8iHROK3jxHXUpadeyGRmQvizfZWUZ8CPywkieu15KpV1+l2kK2V5w86d6xvPtKD5Aq+mDsj8I5bcZs2y+L9tL+hJm+RvcY8elxhtF+DK0Af6B7yj0PQaJtqgj/A78ZB4DXk9pTGH+xBibOJX5lmNDjptJI9S5dMlWWcfb6izY8hs40I82iml8SyNUtoNvvOPBBk7GrxqXTeCez7eD4emL+4UI7vAbsNIOzqoq5zx8bzeTqi8flnCl7RjiOe+KnWzwPO9eVFrSME5CV9Ac13R9NBVzghFzAfgTMCZgFMc4Qr0YK8sFOvAvdivTfuab5A1MyL9y/sZYx1jMPWVRZ9x62kWa7tVEw5FvyYu+yN03tDgDsDV/Fe6Rv+Gn97Qd2PI96cFN3I3u33/A8zfyo7/hO547GV6pG6AcxpQsBwgTBG9DuiwbvE08xGhV0jrAgEdi5KM+PCdv5iLtnR3RKb4Hn2buwhyMelRG8uAbGzQUaU+5Q6DEyXKBkXfDCR7AvYwlv2RepYxCw4Bqqr8SL4tYGsi3W+c2FPkr6pVhCv54nHEsaTxh6jogBxR4V9bBuzlUB899ya8ow/VwO7NsFtnY4FiUAdzog+3yeK7xih2AjYJXc6vmZpqfMWZiBEsjQc7VDWtH+FZ5rzqCM6oPZ9hxnhkGP8YzcBmc85hA1DyPq+ekwFp56L+i5gkTnmd/pJzglrk9CcVMkzyMe7dY76gj6ZxG7wD6dj8U31dGQuXvpFnhs3A6r8Ao3Q+WeZSh/MaFfJEhOdSXcRiZW41Hb8zFhy7N3DV+6trs552tcWdgzGqrr/HZGY5tmvRV7DqBcTVgOn8Ng20O20j86gcOcvpTr+uNrznc7gGOAOxw1fSJu6wm72mqiYGWHRiwC+cHX9cXv/99J+Izf/q++OtvG/TB7CjgJ5bE3DQhKwO7Ce62KwMify0CxoRi3uHAQelNd+mv5toquzNrKYwYBHZLzFccnv7FBs6pGGjeaTMGA9yT/dwfPxxP/vD98fPffCjefbDNO0ZwaTUqoaYMpK2EF1XHaFIGYP+P3703fvzN/bf1ycsJq4XQ/qUG4NkrnChphPNWKo/Noc/BsbsFGOyrUYfXMmDYw5BVtq/HOLVTZ1bQVf6+M6wygDFgvIyAcQNcrMztpvBwlJWddwm4fmMnzEzFbrQO1W+ggkftht2wG3bDH2XwRLsi5kNkm2KSX0zIK2MKIsXEXpN8Jvq5bVxCgIWTVL4TEISYSDOpRnHEKm3uU6GcAjnClAWCbVGmmF7DuxVJxySd8QglF8IPq33L1bgoHgjkX07cSUve1IeVguVZAQifCBa8TyFB10IIppwsKwdJCySaI2W7EY5XVe6yXdcssHsE5ahXk6GUS4NRuhdgR8aOQp/IXIc5nN0vqQyELyv5VQ/qY4FUwg0jjOd6+gal580bN+PM6dPx7DNPx7kXX4zx0VGvJuuUsL1vz2D0dLH6viW6OtpisL83DuzfE0ePHIz9Q/jV71A55LcpQbAqOjs436PZdZGkpJJQnlZHk+CG+x3KZfVmtifrDpzoFYRk+n1RcMTF1pzizNx8TM3OxeT0jFeZLwBjjXsoCTkItbWtPeolSLIykxWILFYBxxDYrVQo+kn/DJdSaQ0c1tfBI/oMmObKWq+I9eq6nbkJcKNPqR9PEMgR4MEPzutglTfKzJmpmZie5EDWSRsNMABweCyuc1gFzkHJrHQsBXrjhMqgTqzKZVU7i0lQiOOSYXJywjDEmMGuA+BXrzkC8KT/2SWEe62Wlia1PwSr6RifHLN7rdV1tYlVj1vMDdT77vewb3pWzuOShXKNu6ofOI6SFVqqqdb8YatKOLiid6yMZJdLnb7r9AHZdbX1ErLX1e75mBhXe9VO4AAO0y7D26W5+nY3hrIYd0aseKePcR1UGnNy5WwqeJIuUKIkjFE02MDS2RldXd1Oh0EEA8n4xIRwYtZ1N1/RP9pAAK4oLph7kS+7vawsFN5haKBsnxsyNWXeAk0aTgU+lhEYgTcoMzAspeslzjHB0Cf5RvAjLyL1IKSSJeft5AfeELKP00CFkYQDe8vVyNevXY1nn30mPvThj8YnPv7xeOxzn43nn3s2hm9ci8X5WeEN/GgxFtTHqysL+s0Org0J+qze3ohmzftqq1EkzceI8G94fDpGp4WXSwvR2tkex06diJMP3Bcn7z8ZJ+47EQ+/8fXxyFseiTe8+eF44PX36/2xGDq4L3r7e6Kzuz26ejqiuRW3KMKDNZSB86LLecEegyV4PhG3bt6MG6r3zevXja+z01NegY3yFvqmz4F7aShAWYhRCpizu4EDu9Wd5r9WBolnQ8drhRJfjwseJrwQ7FCwYnBh1TT8HZpk1xnGkStXrtrfP99ZEeWV++qDoh/pD/rFhha9Z+cfNEBsUb7Q8MT4hHEOYzAGcNQoqbhD0QsfKXgMz1RvymBnFLtMWBEO3wJ37QZMuGpaUVk8Ix92zlBPIvwBvKMNGEq4T9dfgrnqyNk4GIftXovC+KfYKFri8GcUwFaM6l2Jh9AROMhOHYzPHvf4VgE8BDalQcr0km+2/2eM4HmZ1vfle9IX0YpGvSduj626551pRvUy/fjL4jPVI8sk0idJo05HFJ1t3zvFHaEo259Tjv481jm9UuuZx0VF8shxN8fCHBNzfCcpfQGfABbUCR7j94rwPz1wkeaFKPx1xVUh78s0ZUtIawOI8jGsaYfzKL7znAKelt0IP0pYKinvXZa+KcrkHfXLviOtH7ss+Bn4Ytc5GrNYDY/BFSU+OI3xhLkD4xXPUVAzNtA3aVydt3KU/gNmLl/55o4K5g8FzNQG/XP/AN/t30qbz6l7Pvd7vxP/1m92ndgVkZ4pU3uPYFdrC646RbPwQFanM+KX4zFJaWElPvAbWLj5xqeM8IYV9TGwRpna0spZSc2iRXgJ/aC6il+kohUjaHO6omrmTDDRr76HVoCfDXeqC/cYqr2gQWMT/I3f7JbhrC12wPGd56SiL48hxdyUyrPDhHS4kYLeqT80uVjAvKRJ6JP2UDcU4CyI8LyPfqaZ+o66bRuw6Cc9g88AK8pivgdUWMTA+VpZHmMOi1N64viJk3Hq1EmffYThjLrCd8Eb+pb5EHjFb94Z3uoDQoFqRchnXKmdPinYkJ6DJ945UqN3/BZPFaxb2zRPFM8j4loLN1tlGu9WU/nqHudHm3GPVi5C2t7dU+A9sgHI7z4S7G0EUDrSsnMEHOcdeGQ8Nd4mHZd4ZdyiGTlhy6hvklex6xr9FHNlvs+WsiNjU2Ot59aaQxHZDcWzcncFOzdyPkXZjOvsVmdRALuWcGmHwYOzqtiNovGeM4EUuba36drWqmvOk02jurbyXPOyNs2xW9tb/dx0rbwYs0qXX2qi+8vzU+rrdgGLnXqnMUfzWvjESu4e9+4TXZN35A6UStdbafQo2qd7dtwoY7fvNlgWfQJuQp/5DrgnzEnk5/SJ652yzheKZbqd9Hk1fhZ5lqF8JgB80SE58pdx+NDl2fhf338lvua/vHjXyPkfv3Oew9RuD+yI+J77u+L3vvd43Pzx18fUX384bv7EGxwv/9jr42e+/mCRUkBWB9VDWa9hgCiMDK9R+MZjHfHNJzqtyCeAhv/t9GT81otT3h1xZ2ipr7HR6M6AqyHOJvlnX7s/Hv/hB+J933E03nOwLWZXd/JA4d9WYYQggPcM/K9FwL1YeaA24Z0HxYDuYqB5497W6G1hW3OG8YVV7/TBRdWXGlB43w1ehMG2+vjTD/fF733fSZ+L86Nv7LvN4FYjJtgufCzD9MpmfFA4e2s+FebA8417WuNfCCcv/OhD8d+/41h8i/ryXi6tKkMlXF5JIGd2tfzcNx2MF//CgzH1k4/E2F97ZJtGfuO7TsRb9uXBrgQGINpxt8DT16bnv/hA+965vzXe/93H4tpffl3M/803xvBP7PCAX/vO47cZrbyD5CXAzc4VJhQvJ3Q1Vkdrw45xg0nE8Nyq3bbdKyytbfjQ/DJ0NtZ+3s6k3bAbdsNu+KMKFnS3I8K/hB1FhB1WZSE4+nwKBFD/zpV3GCW8Ak+CKwImSg0EYwRlBD0UpwiJ5epECycSFBFYUSazSg/h3JMMjTTJprMO1KVcTcYgZCFRjJzdeN4Ronqw8o/IinXOWUCBR1kIcwi+7BqgvigdqD+CNcpO6k2+XkWPkKDJvoWFQtlnhZ8m/xRdKkOssJEQuMKqL+XNFv3Z6YmYm56KZZWD251qCUQ1qixTBBYe+BwQ5ocW7DRGECXYoJxAuG+QkGZBDSFL5VGgXfkgeAAJBEV9s07dJ6fiwtmz8VIY/VAAAP/0SURBVOTnHo1PffxjcfHFM3q+GAf374kDe/tjoKc9mhuqokWxp70xjh3aE/cdPxAnju6NgV4JgE240liNtubQfXU01qMs2XJkjMRVF7Fe98xbdPH8GUE3Vz4nHiyvrMXy2rrPyMK91szCcoxOz8b1sYm4PDIal27eisvDozG9sBTV9Q3R1dcfg/v2x+DQUDS1d8SW4LyMwE23ImSpD9bVRmAMPDg/oV7zsVoNkbjRwqVWld1rrelaGRGEEcZZnZdX3F7ZlQN9BY4sLsUCxhGMN5PTMaE6jtwYieHrw4o3Y+TacNxSfcdHx2N6fDrmp+diaW4p1hYlcK9KwFaxiA/qKvVXlQ1QuNrCncPI8PW4dvVSzAgHaqu3JEyD4zXR3IS7D3zWS2BXBrX1ykNtWVyZj+u3rsWN0esxMTsWa1Wrwd+G0iBcMwVBOdUh4bunu8uK5ho9xM0R7sI4C2FVsMeVEFqMTQFwg/NIFldifXlDfdYYrc2d0dHWoz5tjrWVUJsXY+zWdMxMzUvgBjYglYRZo5VoC1rVX2tLW/T29Flp3NjQpLw3RSOLKnMhFuYX9S3KhjTqcYUegTP5VKs+zU0Y57oKV0gbXumLgYRraZQgoFhBwZQ7YVJAh844kHvfvr02TEBnKJ3hK9BqmUeuAk1ZC96yI5ynAI+igvI5BLm1NQ9XTz6QB+Jzha+RFoMM35b0jfKBmSX8A4U8BiqMNfAPDvwfGxmJF8+cjkc/9an44O/8dnz0w38Yn/nkx+Kzn/5EXL34YiwvTEXN1kpsrczF8uxorC9N6n4qtpYnY2nmZizNDsfminBsbCyuXxuJ89evxrnha3F5bDhG56eitr0p9p86Eve/6cF4/Vc8Em9QfN1bHopjDx6J/gN90buvKzr7WqKpoy5qmgR30fFmjfo9FmNlXbxoZSYWV4W7a+J5S1OxqDwXpibjwpkX4rFPfyo+8j9+Pz77yU/GC08/HVcvXYxrly/F1PhYdAvHDuzfH4cPHfJ5HBiQz5+/GFNTM+azjc0tgWs8XOLUNzQLRzlMWZQnvKE/BELBUv0glACeGA84IL5/YFAcrzZm51diTnC/eOVKXLx8OZbU9+oAnwlhJbVgTiZ8635Rv9aIZ6K4oh/62HWjPq1TshkMm5Mz0Y4RsLtP/cyB6qKzLeb6KCgblHe96iYurGdV+t3EeTytnSqjLm6IzudmF52up2dAddwb3cJ58BkD4/ys6nnhcpx78bzo+oZ4BjsANG4srXonDsZGaKOpUfS/VS28wI0iq9hpv9qDy7HNqmgXLXW0dYi/soOm1rQD/uKqbImzGBRZce3V1YJlKpYZNTirpdgtoKtQMyO0ZtwXzLef5e+dNCTKa7moAYUlPNGRe9EV9E46wxu4b/+5JzIzB/pWz51O/VIqwxjLiMW3mVRpHXWvCnLNqPFVaeBhlKWKCRa5gIBv3N9Extti3GUs5isMXJxvhVtHqowyrraWXT64S/PAYPc/epH4qfe+Vz4+a0H3UPSmynY6pdksnlXxvSPpcLtFXnleFmVlTIigPEahb8MK7VUa7rxriQjfEDzSMJPKZXoF5ShjKC4ZW5ubfGYRrrCqrPTVeFtX43GkvbXFyn3mCc5Z/cYYUM6PmBtBX/AnK0X1h0Ed5WgN8wTPN3BkJf6sZ1Vb677WaMyEZlDl4DWE+Uj5nN+NeoDKg+/rVJ9GjW24LGrWw3qNZVtry6qPxiVAq99VuNtSeoyx0GcVGap9QndKNoyr61TfxlY9q41Vu9mqFf/ARV5ftHf2ice3qvYo/zFIYSBtNL9hBwVKeGRp8Na7qjSXYh7UKD7RrDkkizeYM9EGlN/L+gbXSRh1gCH8gsU57FDFMOIFExW4Zn7S0e6dnhjP2UlBeYuaozBvhC5XhWsYhZeZx+pdS2u72qp8oV1FdngAf3alUBZjC/SGgY7xC9yAdongMwYWFk7YqCw8ZJfggw89GN/0TX8s3vzWt8TRo0dsmGZnEfjFOJR0jV4B/BIfKOiECPoldvE/wCBi9mKeCvaAv8JX8RL4Hf1A3BJPrG3Q2NGmtvcORGdPv11q1Yifb9BX+hY92rrK2FS/rqtfmW2tCgYrwFpwLCOGIWQCIn1lY5u+U4lRrd9qhKK+1rVKv6uBj6qJZxXS2Y2b5pgsIBFamxZYRKKaq1FgEhQKDmuc0ByLBQb1wsEaPd9aX9Y8Z159P6M5msbV2YlYWZiOjdUFlb0ivBW+iKwbardENxjFhOcigOYGjH91mvc2iDc3RmdbU3S2NysyZ2mJ3u6O6OvTmNXHYoHuGOjriYH+Hv/u7enSXKzTC5C6OjuEP7g+ZfEEbuEalLfm76IZIu6+mqAhXH+pTNpqFsP8DpewiriGrWJSqbmhKq4ma86gdm2uLeonUXMUxbUVzjhZ0HwPl8RLwuVl4zsGFowkdjsG7Qt2pfHHsobu1X2CI1hCWRg59d7n+MFn05AD+sCvzHeLaPnnLpFviPD8SsOwx5iKe489uhKMx4quxhcZhB674ZWGrxxqiV/99qPxn7/1SHzd0U779GeQvVdgsLlD3/+qB/DttQp72+ri+x/sjof7d8484MB1zh252+4aBmUU/o0iiJcKGJm+9VR3/PhbB2875wVh/m7GAnD9tQgcNL5UoTx+XV9jnOxu8G6NMtAmDDl9TTv14mBzztl4NQIGpfbGHRjcLVAHzsT5C28aiG88pgl3ERJeO98iODx1ayl+8g+veZJXGVqU7k+c6opf+85j8YkfOhnvPvT5B+JXhhVNMl4p2On7f/ONB+N/fP+p+OE39MfxnqbbYHm3YGUIo9Vdgnnca9T3X0xo0azvt7/7WHzsh+6LbzreFUPtDfD6lwwNatpLpeEMmJdrAOzWQNtasf1mfnXDB/jfzVBZhmXlX7nTCfrqa9EIvht2w27YDf8PCOWEtpz0IuR5u3ohHGIAscsCXVH2WMmpdJ4EKzCRZgJe7gopI6vm7E5KkjYTbNJzZc7GO1ZgkS5XXiVfZRJuQVOClhUxRdwWFBVKtyppkKHO+Q3lkC/VwtUDLnVwxcABwdS5nMgTSY+Sirz1nwcJl6Ox0Ie7qt65OhXBEwGWVXK0OVfFUYgPayf/QvmadUWoRWhBYMoVhCiIKLOELfUgLYIJArRXoemesqkIZdioI1jzDQoq8uE3LmBYuf7ss8/GhfPn7Cef1ZF7Bgeir7fHK+Eyv5rokDA3tG9vnDxxXAL54Rgc6HebVHnn51WPKgthn/4mUh5CO6572FlAPYEl9S6VGBbodUVpwDki4MbsXB7iPjU944OYb42OxfDIiFeNA1vOJhgYGIjBwT3R09trQxYBVzPGqxXc3wi+ypf65Qq3FOKMW4pc0+UB/ZP4AC7hFgGlEm40SA9W2rgneGEgw6BGX6M0oSx2OPjAeXY5jI3F6K1Rn7UxfHPYcUT15hlumdjBQx7AxUqWbg6GbrbynjM2SAv8cHM20D/gHQy4VWL1KTM42jc1MyVYDMeVq1fsIg2FveEpnDHsUTwo0u+492AFIwZFYDKlOrKTYk4wxU0DeAn8rWC1Yg98TbdyHGbd1tpumoImShdbGBCBFX2ZypgNwwf64Rnuijh/hJX10LBQ1QYZaIe2J52DlzmT4jf5cKVPMEyQBytiaVe5g4RyKWubtlH86L0jfa3vWVnNbg1cbLGaGNop60d0yfrefW18QHDPthC48o56o3DChQlpCBhZcMuEexaUWoTis6INO8I99IBhpa8PQ1FXsJoaFzkczjouGrt+7VpcVf+VB8dPCjfo/2n1Las6ocH29lblwdk27J5Y0zvh17j6bnZa0FM56hPatKC6cDjw3PyccGPGcELxWa8+B8d6+nqiQbxxZXVZeHPTht0VLF6cB6B06xvC4+VF87VFXZP3ZNsWlffwcO44O/3CC/HCs8/FM08/HZ979NH49Kc/HY8/9lhcuXJZ9ViNof1D4gtH4+DBg4YdfX358mXv+gF/4E1e1a9AnySephu9Ep9SiZK8H/d9rJIGF1FwQyPQELAD/2m7aqnvqlNZr94t+29HGZOH9tMPAwODgmd7zC0sx8Qk5+Asm4f09fWrjHaXWe4YoPGZV7rvgR4xllEWuMzOGHgR+XNGTa/wra25xWMG7Z6YzP6E/qEZ6gq/B5fnFNmNBs8C96DVReXFrjPXWzQADwKHoCHwOHEUnTdGwWIVNnmC92676qt60/YSlgRwsQzcV8YykLZMrxd5VdhOC39QuYyhJb1Rrl1zicdU5kUo89vOswj89nioNm5H9332v40s5Xf8K2PxfVk3flMf4MyYSX28ulyJt9teVklX4E7kG97B34BtjsmpzLsTbgTu/VuRonnj/im+SXjThrzyuzT4oKYFLpRJJXjHd7zfhitR78v7ssycM6TRthyzuG7DiHTGdXRSrOZPFz4EaCrHvAQBbUShzxgMb93Wb1GO6uJElO8bnudFmRR1KmjKdaLPsh4uQ+/JgzpQPvOEjBhjcg5i2Oh7t4M8lJ578spvsu7uA9EWFYDGqDdzBspOfMfAAi2z2p7zNzSuCC/ZlcC4gzGQXViMu4xv8LjS5SWBMlhc06qxsEM8nbki/IExkjZSPnRGfciXOZgX6ohHMC8B3wmMhYxLuEgCpsYD1ZH3HoOUxr9FG5yPBK+nXuABaZj/Mo5ifAF/4UEsFMmzdNx6pU1DRvZ7RuYijIl94jX7hvbZjdiePXvM1xhX2JlpA45C9pE6suhL42xNzptVue3n5Q31dR/TV/qOe7/bfpaRnTDwQXgy5eJ+k3kYO3qoI2n4Jg2BmhOrvVaCCxae6xnPsjzS0j5i4kviAfMxcCMXGoE7ZUx8zbpSO2hK9zRAfZjwzTkQBi2ASR0wrBqLlYZ3wChdETJvVjrS6D1VB255Do/gLVoBl8s5IriS80Su+XsnFr8FA+gi+bLq4nmJon5TJmN4nicHL4KP5nMWWzFXznqpThgiNB/1zhSN4eAqu40xcjIXMJzuiLV10GbChrZSD+BgvBQNsEMdesjdJeyKyp3vCavsE9OlcYW8yijY8xw+VzyjnWWb/bu4EunXyvu7x5wDlGNJGbd5pfs686n8rkDXLyoUXG83vNxworsxfvjhvvjaIx3bgwYrs58cWYhfeGos/uYfXI2/8IHL8bNPjPodASL9QgriLzXcS7n8pQb45Q+/vteK9LKM8cX1+OXnJ+OT19KdxJ0BF1RfSNn/UgFivSu4ePEaBIwJGElwRUSgnb/93cfjd7/3RPz5N/bH3/7KwXjsh++Ln9KV3RwEBthfeWEyzk3l4PKlBowKKN6/mAAe3rn7ApzkIP4/9duX4uz4UvF0J7DlFRdeH/ie4/FDr+spnn5+wIL/SsNfedse71Apd1AwyF2aWo7fOjsV//DjN+JHP3g5/sknb8b5yR3Yia/f08jngSpv/8gDK1/+/lcN2TBSBtp3ZnwxfuX5ifipP7wWf170/08/ddOu0MrAjp+XQl9czGl+87JCe4MGwQStQ2t9jSO0eq9w5w4SDDKV9dsNu2E37IY/yoBgsr3ylAm6Jr8odFgxhlBItHIMJY/ekQbhBwHYiiEEJgmgrKRDIN0WojURZ7JuAU48thRurXzQZBqhFcHcE2xFkiEEpTIpDQ7lLBsh3AkUXEdFb/PXe79ToCwm5iTje9xWoOBaXlq2wgWhEIMNaSiDlYsE6mWFL4Kuhf1S2EJITYZfCnSIeAghrIhDQWZfwoppbHFm/GfFghUdyot2AOMStigI+E2byd/CC8oQ3ZOWsqgfMEdo4xlCDc/ZDXHt2tU4f+5snD1zJs69eNblNwmWuHnChVZrS5OFw6bG+uju6ohDB/fHkcMHY//+vdHehmuA+miWEFcvIY0ql67B2PqPspeyeG+lhOpUCmWE7BPBQ/VnpWUetr5mpYFdby0uxdz8QoxNTNhAMnJr1MYI+gvlf0+vhPX+frsrQGGRQrDwrBCE6ZOdvkUQLuCtOgEjC8Cqt38r0kcoQFBeUl9wj3mZ4a360a+ZT+IhMAT+4DQKdJSnuNpCkcth4pybcWtEUfVGWYKCHCMYCnYEXpS/KIIwnIyOqn3DNy3IIhBjgOrv742urs5tl1sbm2s+A2NsbNTpUagvLi3E6prau87K1RV9v6A6cY6I5u/trcq/Uf2yqe8mY3RsJMZGh2NxbsaH65LG+KpoBZgiCjeX2dkRGMjAORRNGGIoG/xHgQXubuOh6IMr9ECbWFkL7QInngMXlE7gYcIv+72cFJIP8ATe7DxBkQUekx7DSp5jUboOMWFs/5E/u3xQCtBvGFhQ5NCP5InvdfqHvOhL8i2Fb94TKd80pLx5z+4FFEEo43hOudQDgxQwID++y0AdwA3oMPEMekcRhwIeWFAeChFcjfG9DWbj4za6QS/EpUVc4qjfNDfFJUcvuyeE353qQ3YVLS1wGKvgvzgXVVtrXjHKStDkqWl4xiUWq6i5J0/6FyULK2rn52dU/5vGAw55ZQXpxgZGClz8CYcwjig/doE34j5EtMEBsbdEd2dPn47LFy/6sNkbV6/GmRdeiKefejKeevop74pBwYUv/IOHDsaePXlWEP01IvznCn1b4aWoW9EoPCKNalYyo3QRjIATNAjc+4X/GNrICwUpZxONFYZSDlg33wPY6gcr6nVrxVqBx6UivFX4mIYQDv1viNFx3FmxW6MqhvYO2S0YxizeUQ8NKH6nUUR1wvCOy5R2G1Ew1HBA/NjYhHkU7rZ6evtsTGTsIaAAhebpYwx7uKMj0G7e8R3wAMfgJ7zH/RoGr1REYcBN91tEK4NNIxmtdBTOJ85lu4EB41bGxGna4FCSmhJSbqmoJDitcD6/yWdJCzuKe0cWfm2Xi8JTNAfdUT5RaQjOx3dF4LEi73mzoyynv3eUbN41AX6o/mqBY/5l9RGLK/NgbC1dHsLvqQehbLf5ffEN7zhTgVZTRo6PtxtHKvlBVlkl8VsRwLh51E39w7e4dUIRrMr4OWnK9Ft6RL/mDh5glLzNfEffuAzqVsLNmZOF8qD6RfD8A3xWnhl5T/uTfwI/cC7HqBrnh8soeBVtJpKH5x0qO2Gc8w/DgTZsF6g6CMj8Kp94J4+u7jOnz0g91EJVW3MUfYdilgUHLOCwMlfjhxcgqG/L6HkJ3yptOf5WGlSAfwlrIn2DCytqU+7EwKCeC0AaXHfAZpykraoL4wvjBOc7+cwWwYL5APUHTg2iI+YhjGkomhOPoDmU/znu0zLmDV5kId5czlOhGcqEL2FIYa4BrtJ/0IPTQL/0ifKm3hiGmbfgGpKFHzYYCB/YNbKwkAuEqGOpUHcfKJAffWXDF+UYLpxB1WS3k5w3wpjCc7trvH7dBlvGJ3gCsOP7xKfEOxvHdHVGdDUNNagLnFJeO/iuqJfmC8IXcB2Xg3Zz2tEZ3b295su4PGVnC3N104TLzbLBfXj2mtrF4l7jucqzsl3vwUngxNjk8ziMM8yRwRtFpdnBGXAO3qD6ACDl5XG2iMwx2SWEG6nSDW3pEgucZncEjWZHMGMdafWR9VSMj8xbbYxgzCvGPZ6xS8vzQvDV9YAOgBfggZtkPXwgvK8Yr5kHisdrfoe8wDxvQeM6Cw28c8h4kvTJXBxcK402zA9Ko41pTmVCO9DSDq0Ao6QpnnsXveqMuy/gBWmyqAr6rIQP8wq74ioiRhPmB+leK2UNoMv3lA1/cXTbi/GUq377uXBkmyfwDjyhj8Ahf5/pbsMv3++kMQygiSIaRwBtkb7kydvf+u0XF8Do3fAyAwrsbznREd91/45y9DM35uNbfuXFeOTnXog/8/7L8b995lb8/FNj8dEreXgTAeSBaF7LANEKF1718N4jHfFNxzuiv2K1+S89Nx4fuDAba2JmdwvsBrhT1391Zjk+cG4qfvPsZPz6mcl43+nJ+O8vTMR/e34ifvm5ifivyvO/PDsev/jMuBXpnO1RGWAqDGivRWDl/Y/8zuX4+JVZK44JEPFXH2r3Toh/9O798boBDY4VffizT4zHr52ZismlnVX5X0rAFUbl4fVTS2s+GwdYlDD7tTtg9kuCFzBDMf/ozc83Vs2vbsZ/eW4y3vYfTsdf/MDleHz488+KQXH/T98zFPva7r6bwDtI7t7Ndw24nfqBh3puMyT9ud+5Eq/72efjW371fPzdj96Mf/34WPz2uem4dcc5KhXNvy1Q/Cupw2sVMCq9Q+37ibf0F08yvOcXz8b9///n43t+/WL8k0+PxL99Yiw+KPpY0QBfhkbhzkuxamjp5eL37MqG8i5+KICrnCmCkeRegeNHKg0k86vrMc3D3bAbdsNu+H9AsLLKQgzKiUJBIR5qhUoxEWbCywQY4Q1BCcUmK+Xx2c/BtTxDiGJiziTdLFdjR7malR88IjL5tcKAiTppSYgAo3JK4RXhg7HHdUJocN2yXrjeWF+nzqpTbZ0Pxq2VEK5pOh8oP7VJacnHAq3ypE4IyhaWVU+UEqUBgnQuU5HyEKxpU9kuhCzy4xsN2xbMMD4gyG2qnigp7T7Dwg2/U5ip9A+OwhNBMMtKwdDCldpu4UpjiQUmXdXYQl4SPBBaacPyCpYMu9aoEgxmJsbj4oun47Of/EQ88/ijcePy+ajZXIuB7vY4uK83ejuaNMdQ2s3FaKrfjL7uljh8sD9OHhuKIwf3xEBfZ7S3SNDVhBEXBjXBtn1F1bOGqP5g7twoWGF8SaE4DVoI1QjldOuG+mC9Sl9LIF/Ts9XNqljERdPKekzNzsfFK9fihRfPxwtnz8Wt8clYV/qO7u7oksDezsGszU1RI3jSv8sr7CTZiatrrAZlFw3KFtxL0Y+bwhvN63EJJiGdsxFsHFG/ElFKsIKcvgM3WS3JThgrLxt0ddR9vdLVYQCiHwWBta3gTA9c7UxPzcb0xHRMqr7jt0ZjbHQkxsduWSGuDvd8FN/X87Mozm/G3MyE+n89+nu74uDQ3jh29FCcOnkshoYGo0UwXluT8L06JyhL0K8RHlStxuLafCytSzDX88WlCbVpLTo7G2KgH8OK5gnz43Ht6otx7dr5mJgcjlWlrapaE34QccvFmTKstK1WGU2xZ09f9Kn8lmb8sa/F/NxMTIyPxvzMtNq2prQomAr6SHIUzuVBwSiL29varVRdw4XaIu7oZtXeJeOglcC47ihoi/kUf7Xq8+bG5ujtyx1BpXETxReKIB/Kr7qUgjb5QHsWtpUXtJa7V25fKIRinfJReNkAJBq0csv0n8I5tAhNpoKLc15a7CYKIw87mjCMTkxMescVeaH8SWVjKehjIBK9Qmt6hrINJdbePXvs3gkaLcvDAOZzO8Qv2tmZ0Noi2mlSbI52XHc01UV3W2PsH+yOE4f3xIE9XdHbLrqpXommmuWo3xLerEzE6vxwLM2Niu+kIi+VH+xyQjmDkWQmVpY5HwTXGrNCtQXhJkYV1X9lRlfh0MpsbOjdlu5rhU/Nol/K7mlvji7VpXZzNRamxmPkyuVYnp2JatW/QQSzpPqPDw/HtUuXRN9bsXdwMPbv2yecSYMGhoDyvBhAQlezeAiuDZ/FBQ1u2dz7wgX6sUE8EOVPs2DR3dMdBw8cNC7grog5Ne61rg+LdiambDhFCceOJ3WEURDFHMaEXC2fxmgUSriZ27NnwAe0s9r6yoVLav+qDXGHDx0RjUBXbeprdhzVqw+rlTeKbsYC0XxLh+rUEXUNLaKd2RgeGYtVTdxx04TrnM7OHqdb1rx8aWlV9D0Rly5eialpyaGan9Peer2vqakTLi+qxRjzWQXfKJpg9fdcbEIPer+1Va331WoDONiq+nBugXiJ+N+GZTi1125vUG5zrYHjJ1y3Y+VvpS9+a4RTXzD25fhMSCWoymScEJxVVaVibNT7MjptpucePEYZ7Kg+BaehAacr861I66i0/IbOrVxzX2EgKRSioqVax1S84UrL453qnlHfKQvc69jNlopZVx8uCw8w3lKHzJ8L477oWVfwgsj4grLXymNHwU7lJP4wxxA8MfoyFkHXRdzSb9xmbQAbYMS38D7Vnd9r6ptVwdPqbdKoBoCM5yvqe87PoG7UC+NxGg6Uj2EDDcBH1CYrHlM5jlF/dV3jOWOzcqT3mNb4fA99i+tIXGnhbgtDut1toRR1vxaLITTGoxClDJelWHYh/NLzLo13Vmyr4HRhpqh8KAsZPq/p4tORZ45Ko8jYLiYivrEVzRpzO9uao7O1OdqaNI7WaLxXJ+Fus62pQXMGYE/ezIfQk2CUEH2qLd6JQRsAAP3hqN8aS4HjIi7rNIYs4QISNBI2qAP0nrpnxFUkYzeLHjAWAwMU17TVRhoao7GWNqKjwI0YZ02si18y/japDrQRxTbnwMGbPRfzvC6N4cz12A0IP2eXATiGsZNxjbORWODBTj0O3m7QOEb/z84tmA/MzWMkVv9pHgF+sBM0dwoLhoJpJf1gzAMmzD8wPmCMxMgMj6evMBLNzs/Fcy88H+//wO/E5x77XFy8eFF8cdKLkICjF8iAq6KzbZxXu03biupol+tI/zvSBwVfAf/F/6rED6vF55IPtkd7F4YRjc9tHWJX6YawqlY8V+0lVqtu0MKq2rUMHjMuQoHgjWm+TrxP+CC8xVjVoj7DtVkzcy/VoV7l1itdgyK6FkdwRX0DnlWDz8p3U32yqflcjm0Y9+cdcSeFiykNbOpjcJN5s+bZulbhtnJ9SeOV5i+aNzXXg5s10dGiMUKxtUnzDz1jnluvOVGt5ke1miPWVGue6O8xKFDukvCDc+ayXBYbsGhheXFW/ZSRZ8zvFvUc97le/KD6VuOuTmNcYyPjHQYP+AFuq0STzJ1FH7iB3dL8b1Nj76bmqpsqk7Jxq6VuFZ5Ck7gkw71eKFJnIritcUk9UKP6Vrv+uupbAUw8WHW3C67iynkreu53RbTbLebHmvszYphelTdRXaJA3eD3uIgTfxIelUasnJdl/EKBNNuGj9sieaVcyJXI83K8+mKD0Gc3vNxwuLMx3rCn1W6KCOyk+L0Ls/HhCmPI3QKCJz4WX8vwcs6TeKWBg7T/9Ot6fH5FGT5+dc47E67P5hbEuwUUrxOKlS1+8tZy/OXfuxrf+qsX4tv/+4X4E792Ib7zfRfju3/9Ynzvb1z0WS/f/5uX4gd/61L81IdvxPPjOz6Dy5DTmNcmoGDWPPK2Ot8tnB5bjJ/8g6vx//nkcFyZuTcMXmmYWtrwQdplALd+/ukJGxVKmH3HHTD7PsELmP3IB67Ef3xmovjy8wP98W+eGIu3/8KZ+IpfeME7nVCyE4BoT3Nd/OTbBv37zlCp5H854RuOdtzmLu19Z6bj49fmY/4L7Fawr0QxvrsFmByTvj/qgFer77yvS8x/p57/8Zlxt+8L4U0dA9hLpFrzq5eH3+DGbIW7LEKHZgKtFW637gx5xs3Oe1xuTS+/Osa93bAbdsNueFUCY3AxqfVFLJGJLpPiXNGG6we2j6N0bpKgwEHoOy4L+B6hsVTEoFglj1QmsKpLwlYxia5cqZTKkVTY7HyfO0RQgpaHRKJUYQWzd7VI2OIZgiiF5IrmjNSdlX4IqBhHqH+6WUDhVaPxLMtzUFrKQXlqhaWFdAl1Eh6sfNd3Vs4qfxQZucUeoYtDwrO9qWhFsAde2DDILw08CCf5XP9RHOnVJm/h54qSF1jpHTApV+t5FaDqzfwVWFC3RbWJVcv5zboEuIWYHB+Pq1cu24XOU089GZcunI+52RkbMfr7eqK/tzs6O3FFwwr7eu9qOHhwfxw9cigO7h+ycpRV860tzcEBlT4oVeVTd7v3ElxQivG+7G8rMhVRTHvVowVzlEwoBdesFJ2cno5p1YOD3IEp/YACdmTkVly7ds1xBuWt2otSm5Xse/bucZ6ec6hfqQOKDr7F1RC7ClBae9W//kq4Gk6KiU95T13pbxQkJa7Sh6QBvii+EPoxnKCEJXJvF10o3vSHwhG8oJ4T42NedY9bJc6lKA1cuIvh2bj6AbjTX/vUjte/7qF4y5vfFA8+cL/P1uCATxT47PJoE7xZDbspuGyqX1HqgFu4Q9u3dzCGhvZaoYZbKFw6jYzclMA+53kYylD6HmxK/MN4iQBfG709verfDt8vSrgfV51Hb43YUACOGq8Mo4QZvzGalDAA18EzlEB8U670pj+82lB9RXAe0LSewRdQrnd1dhmmpiFF6G9OeXDlPBFl4e9ITzle4ag84Ae4JOvu6TEtg9vQ0vTUlFfys8IW+oBQEx8yfyJpqRvtJU/gy04UcIg25O4ZDqjHvdayaZXyqUfiGIoDKC/rBo6wi2XbyLKwlGUrHfTMuUMYSuhj6JhGoTTCPRgH6/M7lZtqBwoNFJEiDc6t6epEmc+KcRShedhwGm5T2YqhGPiCV3NzszExIXzjUPXZaWWLUhb+t2w8mJubiQXhIEYwVs12tOWZNexewU+6jdaqP8ZBw1n1Zd4MvlBveA87KwYHBnLXjvgcdccVGTAr6QcFHHWErvUDKKmOSfPQhvseA3KBQ/QjNNyhOpRKRL4nX9yJ2Ye/noE7Jc3CTygLIwn5JW3Wmm578M+v+0XxDVZb8w4XNQcOHih2qeRODZSDDDXM8qkbh0FjIOUdlcBIhsscyuHA6La2DhsyMOBM4xJwatpGNBSWnCmC0azEB3Ac3KFsVtvzHIMJhqRa6ix45K4M0YjuMcaCU+yUKN0VEvie9lqpqTxg+OXCAb6txEUHJSkDj3nn98BP3xt+ujovpwH3KvMo6LwiDRnxPsvMMZb6lWVXvuN5Gcv3lEkbHQWXsk1lXTLu3FNuWVfLbaoG+QEX79Jg3NtuMmNywiKfZV6UkWXCu0oZivaQb9ahVCpDP44qi3KV0w6+6Tnfk7XnE/AZ2kqbFbkv5wCmS3BVacm3XrJbfZ3aQh0L+JTt0o3zy/PZls2j+M0qdNoJf4a+vRvCxo2Uz9m9R1nwZddV7Ta8lbdD8cz9wk/9md/WaNzVlW+AGelcF2IFXTkW77L34eGCAXeuf+6Yw5Uj4z67SGzkoq7iRRjceb+TL+NmzgPLmLAGwDuRuubuzDyzrNxxRgv4xgsXRCNexFCfvIM2sluxnK8BB8ry7lvBDX7WoXlLl3g7cGReAr+E79MXGOHZzck95dBW+pL2wEfYHQmPhjYxXgAb+K53nKg88I13bcqfHa7QKPXmHf3PbjZ4CfnTJmBaLurhj3E56WSnr8iT52XkPe1jl+q1a9e9M0HAdV2840HROK7fhHIObN6rUPaiA7DmorTA33She67l/Md80DgHvDn8Pne0sbMH/CRXYIHhhm/oL3aOqDXZBpVR0k3SYOabeKeWk5n+GRZKh/6IsSbbAn7oG+pBWsENPDdtMIdj/BatlBGjIC4jNzk/p5gvl2iFIp8dF3WavyaMVCdXgVoyBiu9rhgJeY4uNs/ioN4qn3YoLXMkxuayHszdXBdF72ARvefcQ7G45xvawPwGHGJ8YwEFbiQHBvq9u5FxF5eejKGUT152webxPQ9aZ77mXR9l25SQdlDHkrZ4TrPgUNTXv113mpr1Nx8mH/jEdj0LmNIO/YbfOB/nS3/xucZ82g2MTSPJy3m3EyiDWPxUcB8Xobw3bineGSrzogzw3fWpzPAVhs8vZTfcM3Q11d52BsWzo4vxwQvT6oDiwT0CSMuBWLfhwqscclh49QJ1/bMP98Y7D7BNO2s+tbzuHR6fuv75OxEqA6vhxxbWfIh5Gfa21sWp3ubi1xcXXt0W7oT7ehrj/d91LL7uaIcY94bdpP3xX34x/uz7L8Vf+uBlX3/gNy7Ee37xTLz9P5yO//0ztz5vh8uXGjAo3arIc197g89BeTVxhn759I2F+HMfuBLf/qvniqcZKncXVIZyR83LDQfa6334WhlwQ3Zp+vONXXcG7yAp8OzOAH/7Enjcqxao37GuxuJX4uM//eTwy8LLhmIguldYXWcSU/z4AmF8aT3m06KyHToba6O90u9WRaDUQ53CJ+F5GXCvNf0qnZ+zG3bDbtgNX3IoWJon5WJansRrIoxwVCrFURoiLHAlpmIihaacXCPU5UTek3k9g/9ZiLLAorwUGaF4Vk62/b2e7SiK8nuEALvakVBqYdtGBQTu3IWBcMBEPJ+hkMs8KRdjAm4RSMvKPuqNwot8+ZZYKhrK3xklLCFkqOJeOYc7AX2bgmQewmnjjIQ8BFjqmoqMbC9jJddtAcFpdsaLTFO2L9PYnRTtFrSoP0o3FClWQqiOZEp5CF2cSVEqh9NdyULMTE/5LJJnn3k6nn32mbh29aqez6eyV0IcghxnZiDEoQjp7e2xEv/A/qHYu2fQ/vh9KDjKe32DEoLVw6nIEpzUZxgZUFZa4XpHzLE127ws2KAMxaiAshVlYvap5kCC79j4WFxR/c6dP29XVighUFbiTqe/f0BCe6kope3VFrBQZtkwhhBPH+k3ZZUGAyLQSygj/En4RGmuvsPFhBWdyo8UmQZ8RMGi+ZLahRIFxQixublF/c03DcZ7+hyFDIp6K+0nJnxgOq4YUDTzjjNCOMcE5Qe/EaRPnTwZDz30UJw6dSoOHTwY/X19jnv37rU7o14J2a3QkmCdLk2qbMga3IPg3a1yt5TfaNy4ec3KctxwuY16viFBlxWLtJp72oxBpaurQ4J8i9pWbZy4NTLs8ysWcc0kWOWKX4TuFLyhb5RQCPgYF8B34IvCCSU9bQbX6AfvCtPVocBnYGMFluDX2dHpfkPBhYKAMzUwUoCjpdIvcRvXGOmeBf7BCuIudhMJZtBwqaCcFKwxOuHaClyHxuAF5gGKphulT8V0+qJnJwo4Tzm0gR0sGEdKX+9J0+AVrc9m8My8TnnkLpRW9UOXccPGHRQQivQrbsqs9NSHlA8OglesTAaWKHs4UH5qckL4MGoaxIDR3d0pmusWbTWrv0VDlAdMVXhtlfoAPFQ/gAsoPzDETAmXppXPytKiV1Iz/8WQNg9dqW+54kqLPDDStKr9rcLdvHIAbYd35TQ1pIs843vBx6FvzhvBEFT2KQoUzlaZUt4IzeY9ypt2QjSV4wF8E0oiDfwRRSoucFAcwUvAJRualS+8knxxV8JvcMaKPPICbkWERqFZxhPyg1/hLo5OwiCJsQ8etA/6KdzVwJeTR9Kfma+V5sqHdnJP/TGQYASBh7NTClxj/OLd7Mys3fvcHB4RrQ0XxkR2qaFwT8MvLrrABxSK8B74G7gN7Aw/NQxcKnGIMRB+BQxQ+me7y7EuxzsIkOfleJBXP6HIncAj/bfzvoShriraV/LSu+SzpHMyhZ2MyjvSVI495qPbz26P5XPi7WVn+fk789aTfEC6ovx8nu/8Vs/NM0VDjGfkSd+RPA0jO23kuRXwgikGeHb0+D0vlRlwpHBgapykv5Qun6soF8z7/B5g8S3tTUN7sbjCeZEpfLVUjBb1UEx3NERS7MCjyN5Xj83iD6WBhDbaQKLnwLGyjkCC70sexnvKoi7bcC7aZdyiPZQF7vhZ8mGin30eDPLdtmEjG+d6Jv1mpF12sSWchq4YK3Pcxb0XBkpcxWGgYMwvvyP/zJNs3atF/tt1Un1tcBKcaSOwpp2MO+QP3VEexka7zNI3GIsYa3LHRY5n1JWymbvBC9gFwhwBgw5jHvVwfZWOOZb7U9dUHCdu857xAOM1LjEpF4Muz4EztEw62sM8ACV4u8Yx07BoknfwJsYW+BOwdlt09U5Maqp8UEoTs+/FLw2WxPodI1eOGeAEMPGYKR6W58XleAgsgabH6B3Q+tnOf0kvROCs7H2fge+IOc7CA4k11WlIomzmi8whUa7Tp6Y/tZXxjWcEgdR1SANYpnHf6p2NHUrHbh3myuX8lndKZlhyzZA13dqkTzSO8o1of5WdwZ7HpnFkTXOb0nUUcxobO5SJDS+qA+OBXaqCfyWMiLqHNjGekCZj8n6MKdlHwB+aLficDQXZ7xnVZ8ab7EPjUHGlXbSbOWmT6AFcAkdYhIGbWObWnKXHmXQ8h4aoU1ke3xMMZww7ao9eF3UHxgWfo616ANwNP36b5yQ9guMJy6Idqj9wL/mV6Uywhe9UyhuUw3fZbr5LGLi/ik0DmRYY5X1lzDLL+wyJXxkrnxPulGtKGN4tKNfiLku5W6DVu+Flhq7GGu+qKMOaBhZcEL2soE56iQXeX3J4tXeQfPXBtviWU92xt62heBLxi89OxO9d2nFD9VJhYmkjbi3srFDnoPeTPTt5vdIAjjOBeS3CT79rrw8Sh0H81ovT8Z+em4z3n5+Jn3tqPP7V42O+/mc9Y6fQzMrdDQlfaphYWo+RCpdTzUKWg52NMdCyg2+vVgCKlaDkdqSiryrDivr65UIdDDzQ2RCNErTLsCz6YIvoFwp1YsB3nqNSBp6+3Dq8loGB41j3jpGBsLD28owMwOSloPBKDmlfWN2M6SUN9hWdeKCj3jR2tzDYWhvHuiR4FzvfCOwquvkSu8B2w27YDbvhf2ZIQSgjE/MUrtJ3dGkQ2V79qMkvSg6EPybK+U2uHEvhpFTuY6xIpUQqBBCqUKAuWhjiEGQEdG/bV9RDC1/waibbHAaMgn1uft5KKfKhTqz2w40JYxvKKw4Dx280CywQepmko8ynzjZuqE48o84oLhDKCAg+BIRz2sRkHgGXFe8oX6k/ynKUaigUEWoZaVFMsnsDJTnKURQJrKDDXzLCCwpvhJyyzDJvAgrVhGsaAhAtqTftWOMctirBUe+am1qsPE4lvSav+hx4byrdBvVbWY0t5Vuj5/XKU4XEzPh4nHn22Xj8s5+Jpx5/LEZvXvfu6b0DfXFg32D0drcrreYVS3PKayW6Olri6OH9cf+pY3HqxJEY6O2K1mbBt746mhtqolmJ2X1ZLQG3amNNbVT9lV+V2qWGuo8QtPhDCU47cTVRpYT1ghvuU+2uYkZztzn6cFHC+ZrPK8G9xcT0TAyP3Iqr167FFcXRiXErJFokbHZK6MRlDwdW04dISxLvlGcKuKsSbFG+StxD8xNbilwFMLuMqFKfS6KOTSETU+Z1wR+1lu+pq5/pnRIAdokT9E5U43qivikj7rf0G8UKOIpiGSMVq/c5QBM3aqvCp8nxsRi/dSvGhodj5Mb1mJ+eUt+sRp3q1tHaHPsG++PooQNx/Bhut47GG9/wunjLW98Yb3r7m+LkAydicF9fNLdUSciuVln4ZR+N4eHzcfnyCzE9PSy8n1Nd2GmAsWJVdIjyeUn4JZpQbGmpju4uFDysYGeusxyjo1fj6tUX48b1C0Kc5WhsKJQmggk7EhYW5q0IQBGG0QYXJLyHjlGWcNYGSn52yNBu6MmCuuDoHUHqPxQkGNxQELAzCZzGiIXhi9020BXEnLykcAtjwRpBu9oKe5TpKLBQmCHA8w2GEYxONhIo8tzfCZ+YB0I30DY0lnRVVexCGnI5EAu0xw4U12VszPWi/Mp6oICjzl5l29gg+GEc6YymlmbBWDxDec/Nppsuzs+gJPgh/EmQMB2sCg9Gh2/GtUsXYm5qUjR3Lc6ffjZOP/1ETI5cj66W+uhurY++9sbY090cBwY74viBPfHwyVNxfP+B2NfdE70qr01wb1R+DVvr0Rjr0VKz6UWBg6LRQ4PdMajvm0O0Mzkai+O3YmFMcZSo34oLnBsiPrgyMR2t4otdor+uljbJMuLd4g+Nghl8okn1p697xc/aW9ts7MPdDDvFbgh32amBMQGDhoBknkffezV/0f+0vxkXdeKf4AYrfMGBoaF9NrISOOwYd1qz8wvxwtmzsbC0LJoS7FSHVINVRYP4ODDGSAr88/ygXNUOPmG48y4t5QFvZUfJnsE9KhejDKufG9TP5KX+rFG/42qGFfai2yq1G1d+uPmZnJ6NiakZ1WUxOrqUx74h1YCxCTdgW3FjeMRnlKCxwjUQC6Zw3bW8sm4XQZQDP9sSf5iYmIoF5QmvXhBu4HKsoblVvFo4UysZW/wbXsLYVO06pXIfl1s8FwYrDbTEDryMdhVVKvILZb6qlbitPigjv+Gz0C334KOyTh5I1LNceZ4KyVy5nP3lwDd8L1iirLSylojhWddSSVnuRLFyl/viGxRwjOOMaUSMhYyVHtv1/Ro8gWeKG4LbpuSzKuXBTjnGq3U9X8ZwKhqfn501XcNbyRdFJfwgDRwoFAUj8V7cMOHabYlvGfPUGp4zRiYvV7OAn+CIWy3O7VxWemS6Ko2ztYyh8BbluSQcn8d4q3F7RfwZqOEirrEJ4xz4sGkeyC68RuEh412DnqObYMEA460AIXgAX9zcpBtKdoQR2Tlmdze4utE3VnRqTIJfAXtgjNHV8xjlzw4vjBwYBnjOzljDvcCdlrZ21a8pqkVjNcJBcINxTJmaP3lOBl8232ZeoQitql30OWqpPIOB3+DHpuZb4kedHZ5vue6ai+EaEpdVrYJDk+RU7ptVv862lujtbNdz0SaGEuWzsYqhmDPXFk2bVrqqThgfUSKnsYXxU32n+mIAWhfcyjGAepUGFzCXcQhjPAZsnsBLGGvZFbCOAVhXXJG3tzTadeWQxlLcGlYL9iwG3btnIPbrebfqOa98GHcmNI9AkYxCG0U2Y1zOyUCtpAb0WfD9tvbO6OrujTrdwz/qxddw1YqLKtxRQbOcRQJdg3MsKKD/MHKUdGTFtPKDljCmM1+hfezIIB19xSKAzi7NaTROcR7J/gMHNF7tj/6BAc/zoCEbZ4W/GGtQvPNNS2uL62xjCHioe3hWOYdagnbXBCvzl+QxuNyqUf3rVH/c+7G4CJeVM5pvceVMLe+6YQ6LIc+GPXAP44/oRiCy2zbBqVrzP1y01fJbkbngpnBgBTdUs9Oa60zEsuC+viwevbqkq+bXi/Oxqvc829CzDdxqraoczTuX5sZjZW5C73ARuSCEEv6ti3ZwsaVYvbFiV1N1Vet2qSWKVh5Kt75kd1s11Rof66uik/F0oCsO7h+MI4eG4uCBvfrdKzxgN7TaLpLb3ABXcZfF+XGqk2h03S6+NCfHdasiLlw5+42z4Jb0fkHpOA9sQThexjnN92bnZzWHnYm5hVnfT+O2VP3LjmvOnNuzd0DzqEEvcCGyCAb3qkNDe/yc3dy4jcQtrGacIkXcaW1Ifgi7smvUfLtR1wbNvbk2N2ocbJVs1Ch6rGNXl2hZ6atwqSWY4qpMgBHNaDTFjZjdesG/FfUbPkS7yp2sAp55ATQA3cFvSwMGuMt8iXtC8i7mSGXMsad8Xwael5FXJa2Tr99nYQ6k0f/c5AMFcDrzzHzLeRmZ8Xzn693wBUOnEKivQmHNQAmA7wwA2Ly3IsCQK8+weLUDwvFLq2BffqCdHE7+hsGdHR/sGvn1M1Nx9WW6leJ8iRtzOwr/gZa6eKhfgr6EpC823A3WdwvsRviO+3KS/HICRFEGDBOtxYTkf2Zgxw1uy8QntsOhjvp4056W4tdrFwDr8Nzd+3WF2d/LDN34ZRTuVMLO/n4L5lMZEHSKeYIDZ7Dc28UW8Qv3PUbCo12N8aa9rwHMVL6aFvvbbzdCMEG+W2BAr6THPKT93jiFoqSy718qkOzZ0aW4PLWzM+crhlriPYfa70pfJ3qa4vUDO7TM2TTPjS3F6YkvvLNnN+yG3bAb/meEcgIMn2Rii6Iag4gFW5QFCMgoIvSedOWE2vcSvMvJLn/OQ5GxHSWBlR5lII2+ZfxBGWuhvkJ49iouvc+VlZwvAO/21Nr1og4YGBAamYyzUwTXTShsKM91IX/db+erDHhGehXvfHjPRL6c0KciCAEzV4+RnlJRPGBISUMLKx5zxwmrRVEQUTevbFN+1BcYlKs5KZe8dvLL+U7CtlCMCTaGodpLmlyIkrCzGxPBqDI/15E6K6KcoEHAkjEd5daChOzrV6/G8889E5999DO6PhvDwzf0viq6OjslnPd7p0EK+uvR3NwQfb3d3k1y8MBQ7N+3V8Jcr91uoFRQphnVr9SP/rBBC6W2rtSzhDkVKVfsGhNolyKrQjkTAtdbKINyte2OGyZ2C3A4+sT4hHceoGQgACPg3tTSVJwtgtCffU95KOp9oKjabXdswK8o01GwMl6CP4Kz4a6IkSoVShhDUI7V+R3Py8h7K+kUc2UiRi31GYioPOkLYM5PlCQoZ3DDdeP6tbh44XycexHjxLWYnU5BGlxHmMZVCIrk+x+4P97+lW+Pr37PV8dXv/td8Za3PBLHjh2KTgn4a2scCMv5HXMqh3MTUOZDR8KNLYTP4pkEaXzC93R3xMBgr/q3XW1ei7Gxkbh8+ULcvKnyZ6cEAxbgQFNpaACX6DcUzbha6uvr8wHrtAclD8rtsfFx7wDyylJ9VypUjft6hpGRPkCBzopKDn4l0L8YJti9Qf9SHrAkgkMYt8jDdREwwSOv0FVdoEu+wR0SOMGZH2sqi3J2pmfJW4jgGvmCy+wKoB3lalze5zkkC86T8tRtDuSXv0U7KpN+pR60g5Wgxld9A56yEwqDAS6V4BXkS2XKlawox66rn595+inH0y88Zzd3U5PjqkeIlrqtWMRvPrGlqSEG+nrikGhtaM+g3cZUiX7mVMbIjRsxxoH/C/P2rz8guhzaMxB7B/qjU/3TiCcEDISq2+LMdEyNj8bEyEiM3hyOWzdvxvD16zGMoVG/pyY4aHzB9QNtUD5jhEL5u2/vkFdk025wE+MzMB8dHfWOG4yArMImAF/D27+go8Qfwxn81wtotLenJ/bs2Wt6AU8wbLNz5IbqRV9iuC53A5R9WPJNMme1MmWxwps6YpRGAYziFGUOO9uoM7tKcpVw0qbpm35VflwwaLILCAMKCmd2hczNsYNqK1eJK18Ody/5BziC27/JyWnhZe5UK3d/oLBEuWiDPO3SMwwp4BO8BflKDTLusvuM/MFhHlMX6kfjSJe73pJP5jhJlbPOrn9lAKgK6DgIJfQzbTFO6KNsu6Ly5+o0POe9cbyivCKWyjBH0YCj+Gf5rEwHz78zfdJu8gHgAn0AC3ZWEW000fN1wc8GGrV5fbWMrCBfczoUtMCW9DQKWnRUPbIVtDdj/qZdTmp8IcLPbZRnvKbeJAJuzDV0hbeUYxFpGcFIx7mc9CO0vCle6nTCPaOhPmd8B7eyDMZVjTWSwzm/BljRrnTJQ3sEBxZLLDGmLRk2drUlnKU9lLE9v6ioO/Rj3Dc9aNzWOw7FTp6U7eQ5Y5Ju9Ix2qU1KzzPOxGDMKo1XRH9IAGzOofjtQKapIIVXYjAoDf5epa+yGOuhaXgE7jQxUHYpdrbjngoezXleudONcQzjJZEdEB6jhfssJmFBB3QM7qcRREULh3Y4SMIY3kEadpEwRyvxDL5Kfri6JA1jBWOKz38SfMmT8tkxaQO3ylJ2gh2LdlB659yBurC4wgZv5imCI7zQOKp8gBlzig69xxCBsQR6wljLYhXmNNv0p289B1Qa+AoB/kh/Jf2o7vq23Ingfi54G/0IH/PuFHY4apyhfdCWd7D4+8Rf0gM74EH/OvJbMOK+xB/jjD6wQQQa14+yDsA6YclChnW3h7EMGJaGOOiW58DCBh7hMnylxP1yTs6chbODlKnTeA7AN8x9lQeLRDCUsctxBaMjzxY13mr8YvdkGmA482NJPIO+SWU9cWuds0U4Uw9DI4uiRItQKfMb/cYImc+3hJvpZouz1TAydHW1ayzotJGfyH2nYGtXcZojgufgfPJK+AM0mDF3j6gd5mPM4VUv1XuNOtI2PaetRMYe70TVHGBycsK7n5kXYYCbmprUWECc8JU0C0pLGcCvvaNNc7KBOHjwQBw/fixOnToZJ3TlNztPoDHwm3kZfIgrP+16C32VfoPv8KBse5NxB9oFF+krcJjyBNDMx/wG/pT1L2UE4EAfZihhkrHk+QTPbRSS75NuJ5ZpCNyXvyuvO88/P78yXRkymf7bSb4dyp/JPXbDywpzq5s+K6Iy3An01vrq+LaTnfH/fsfe4kkRlK7uNYS26fFVCGTzI2/oja/c32pDAwH3SxwOfnZiKboba+4aMapUulZ6cmQx/vCSBCxNTAgor7/n/u74b99+NN51oM3lEPnmQHtdvOdQmw/4vldgJeDU8g7s+bZFAH1d/47iF8X8I4PN8f7vPhb/6VuOFk9fWfjWU91x7kdfF6t/600x/dcfjis/9lA8+yMPxCd+6FR88HuOx7/7poPxV986GO893ObdRAWIvuQAjHF/9clrs8WTiDfuaYn/8xsob2DbfRL9DLzfvKfZdRhsvV1hT+jU+z/5QHf8lbf0Cz5Nhktl4FdDBcKAwdfusZuAVTB3oPhtYbCl1n3XJiF5aX0rZjSJ26j84I6yCW8YaIq/+faBeKTC+MPKACZKdwsctlp5Fn5vU61xprINhzvq4x9+1d745W87Eu8Ufr3qQe3gINgbdxiS7gabt+1Tv33dgWit26kfdb176zIAZybPdwt8N9RWF29Sn5c72D54cdY0VoY6TYa+5URnfOOxTtMagf/fJZr6O+JF7z7U7meEM6Ljj16e1aBYPNgNu2E37IY/4lA5iUWYtLAmvoaAZpdPFnhT6LOQVk5+LYylcL+9Vb2YjJOkTO9vlS/fIRggQJb5+bciAcGu3ALP4FjuAkEocB1sMMh8EDBZ/YxAQEDhTROoD8EGBn1DKIUB2oMigKuFZQl9O+0phEvV3/DQExQoVmioXIRG7qkb3xHLsrL+Gmdon9KgkKS+5FcK02SY+ZUKBBQkCccUcu8QSJxXKaxmeqclT+Bs4TjLL9tFuQhr58+dj49/7OPxsY9/PJ588kkrQFHk4cN/3959PpCbdlBvXFj09/fHgQMH4tChQ7F/aGjbDY0VwUSVgcBFH6IU4dySlmYJeeoLqkp9WYgEnBDeyJvvqBfvUBr5bAtF+sywX0HZnmeTcFbExOSkXSrNzkq4XkrFPHiCsgPhECU2SshcaZx9ilITv9o2liDUKpaKB5RnwNV9onpY4SBhk5WgKB2AF4oYr0YX7uCap4Rz4mcqqdIol8Y28uCKcsnwViQ9uDClut+8cSNOv/BCPPnEE3H27Nm4fv16TKtdKKtRvAJHlCUH9++PRx55JL7ma74mvumbvzm+4Ru+MR5++OEYlFBNn6SiqMEKdJTCtN0KLZVF21kpjIED2mCVLKtSu7o7razj3BLOU0DhDZyt2FNEwUFfgVPQE6tTMQqwO4r8UbzgzojdI6zERZmCwgmlgY1airQzlSqJO/RLR3vu8kHwRvFJH7ITxAZE/ZWKcPDavvcLugMWrPLFuFKuhqa+uHkCHyifYBor+pG2l3yK/kHhhwIbGIGz9In7T+VV0qjpWbSSqxwTHrSBrOh7lOZ2edLWamUcbWAlKe65MPbYXZhgAe1ROrCCdpk33rh+I55Qf3/yk5+Mp596Kq5dv6b81w0X3EFRyKwNLZPmdZwTMtDXa+UOisqFuXn12dV44YXn4+yZszEu2JNuoK/PrvD6enpMaygTGxswJIue1BfsshkZGY7rV6/F1StX4tKFi3HuxXNx5oXTvqf/UYrRdnAWQxTn1Bw9etSwSjjVuK9uDt+0AoizAKBzmBXwJhh29IEC9QL3MK5k2DL/wDgFDoIDdm+oeO7cOeNhCTfyM24Du2IsoM+pG/0Av0aZCT5iSOQAcPgD/Uf+1Bneg7sV+p58XAM+5h99qXrRh9A0xo9Lly6Z5/CbHSgYWigTvKZPMQZinKWPoU+eY7zFUMtqa/CnuaXVeEybSIdxwIgILSoveAI0DR7SJvNy1QWFti6GJ/laaQUtqj2lUrNSoVm2g7IS1zPq53Y7ywhMbo/l9+X729NUfnvvmGWgTKt8XuZRnq0FTKBT4FHG2/iD0pRujtLAxXiev/nOCm/xCcYB8yTqKrrknnLK4LooAANwtRwz6XfelHVi/Afv9IX4NjxbaW0YEaUoD2i+NKKoRabNsi+24WYYFyloN+mLdx5jlrJNiR/ZJtoGDtEeu99T/TlbAlhsw0lpuCeAJ/A58B3+QWA89W4L1ZWWE10L1yFh77rrIe2GV8FrGZ+oA3VjvlTOb4h8W/Z/eU+ufA/8THMq03Up+GXOlWr8DJ6OMh+cRulsxaxwGwNB6YKwv68/env7AteK8Caf36VvKaOMlQZQtcZ1KNGZOQJzBRsNVA7pyvrm2WDpGhMYMhaMeifgqOC85HIwyJTjBecGwcOAM3nC5zDeUDdcDTJ/AL42fKPQF/1Smxw30kACTMETaB7+BVzBKfopYY4BCAMJfUVdmddhSKFl5Jb46DboHljSz8xV4Nu0x2O46g7ewbu3DdLCFwLtAkeoa9KMxic95xvGORssRAMlfEkHPMuQOMMYt2G4cYZY7hYpDCOCFfACJ8FdInMm046+BQe8I1Bl+dyPoi7gFmM2RkBiLpAoFPEqh8USGBowkjD/wKjAziCiaQMjhNJBdzZIKnoXsn5vEcVvSpzQP1qif3qvOmG4A7/Y9cgYDw/v6e7xjkVwh742HnvuJnwT/Zf9QKD/mEsR6SeemwcX8CVi7NSNyzTeCq9snFRgLmkjifg+Cz9wo8o8ld/03zXN7xhjrmj8vcnChKlpw548mFsxnzt48GCcuu+UF8UcP3E8hvbtM94BazUx66B60X9lf1q2ESypL4vTwB2fF8S8u01joPqH9tAOviNwxgg0QGSeBbyNj9C/04AfirpPw94Ov0hcyvGZsA0n55GLSW4PmY/zKvKoDLSDphTN2QmuRlGX4n/f8cz5kShDTbznz/50cf9lEf7YsY54w6A6t1Cuco7IJ67Nx2jFAdn3Ckvrm7G/vT7evDcV+Qc7G+KrDrR6xfrXHW6Pbz/VGT/x1sH4sTcPRF9Luk4ow/DCevzamSkbWSpDrnpviO99oKd4ksryf/vEmNLebowpA8rov/q2wW1EJvz7p8Z9LkZF3zqwc4O8OaOgDP/luYm4OK1J352JFXDF81ffvuc2w0O9YPX1Rzvjr71tT/zNr7h7/M77u302wtO3UmmLQUPNiP0dO2cfILwe7W6MH3iwO/7WO/bE33vn3vi779oXf0Uw+6HX9cap3iYfAo97rjsDK/XZzPAVQ62xry1hCxz+zMM98eNv7o+/8fbB+EnFH9M97rLuFn7l+cl4cTIHpspwors+3jbU5lX+ZQC2jWJ2HYJbv2B4QO3AvRJK/a8/2hE/oPp+s3CJXTIc1k57K8PXCB/eIrwojUZnJ5bjY2rbzZc4u2RUOMIODAxFwIrQpfI5G+WvvbU//u4798Tf/6ohw/vPPtKvMjrswuqTd5wJ09FQG991X3f8tNL+yCN98efe0Cvc7BKseuN/1f1fE7z/kuAEw8aY8eHLs/FPPzVSfH174MD1H364zzhA2Nta6/b/4EM9hvk/ePdQfOX+NrsmY9dQe3216Yu+IbxXcHjr3ma7bPtj+u5H39QXP/WOffH6gZZtRT6B4zB+78KMdzbcGSY0MTze3RBv3ZcWb3b5vEMw+om3DqgtA8pvb/y42oQRoKUotzK8KNj/svr+ztCqtG8XPlF/Al14TX15rwPvYcCN6pf3qE0Eav8993fFfb2N8fVHOsxbfvwt/fEPv3ooBlvTwl4GJjH/9glNRiqMfJXhuOjuvYJPT1PS6ZHOesPu+wXnn/rKQdHLXtMHRpHrwjkO2advHuhrMo4QwFP6BvyhXX/hjX3xo+JFD1fsHsEQ87uCM/yCg9rvDKdEq99TwYs4F+d3zs/c04C2G3bDbtgNr0b4voYXtoVnFAylcIuAUQrPVj7onuf8ZkKdQbyMmW0ZK6bF+YiJLzcIQrxXCpWzVVMXm+sbMb+8FtOLqXRhnrFZlb6pEUybmjtULnVilX8aQFY1aV9AqBSPJ01DiwQoBF2UfnXpfst1V/2YvHMWCYI1ghzKbsZe6oJgjZDI4gC3T8+rVAACiX9rGoBShDwsXukbCw5rrBKUAIwQqfEeuOhLCR2sxCuEahYd6BsEH4SvKgkbeqFxF8WBhDbBeIv6CRYMBYxMzIJd0pbqVwV8EYSBO6u4c+X1jiKkUHjg+kHtBazUIg0z2RaEJJRQnJ2BwheBGQEJYb9NwmVPX080NeGGQTBanJewu+LV7M2NjdHWojSCKys0EWZZNciKNgRaVqpRD9L6fATNs7xqT78t7KjtCKt23Ul7VKaV9OrcrHsKbSgkEOZY6Y3SEcXkutJIXPN8ANjZbZrSWREheKAgAHdwhQVOMM9dUZ2Ia5sSDlWvDZVfpfrU1Ksf1Ue4/IrqLc8TAS39xdyLHScIoh6KyVv5VRd4Vrq7cX/oW5IAfwuSxZXMgDOLYGz8o50orBBSUQjouq0oFP5ZcTA/7xWLwIozJ1oE6+6Otji0b9BK856eTp9PggKgr7cn+gb69KxLwnYeBNrYWBcNmnOAy7jHYFUmLkYOHzoY+/fvi5npSQnsF+PsmedicmpcZYPzqis9Q30FClzvoCRB4YAC/sTx48EZNDRpePhmnL9wznlw0Du7VvBVj0IaJQTKK/CFe1ZBHj9+NI4cOeyzJ1jBOz4xHhcuXIjhkRErEcxPzCtyx5b7HyJWQNmGMQ6jnF2NKG+MTBzgf+nSZdV/ysp1jGIoBOEhJewz4pKsye61OOvlyJEjVmJRBgrYM2dOx5UrV+2yi2+hF+pD/bMKals9xpGW6OvrtyIDAyLvUHTOzS/E5atX7AJueGTY+EI9ULZbWQt+qM+tCFV6ygWfocNu8aPjx47GyZMnYlIwWZybjQ2lG1R/9olPNdc1xsL0bNy4fCUe+8xn4tknnojTzzwTN65cEh5pftnRHnt6u6O9uTFqVd9pzjSZmRYab9h1W7VguYQhZ3QsRm/cjPGR0bh17UZcv3Qlzp1+UflcF93PevU+rlYwALW3dcTQ0P54wyOPxN69+6x0Ac9xQYYx45lnn/NZOrTBSifBqnQdiOINqQiabhTeNrObS2ynubk+9u3bFw8+9GCcOHnKcFhYWIqZ2fl47PHH4/TpszExOS1aFlChMfFrjyHwB9EmiiiuGFxQduFW78SJY3HgwFB0dLbbZRlugKABzktilxQriiFIeIXpSfU1P1Se7OTgO8q6OXwrHnvySe/+QRE8oDYP7d/vckaFE97hcv16jI7cslF2QbwS1zVeZCb8Ygc/9cUFD263ZoQP7DThOeudwUbcedU3Npuf4uZpRfS+Cs0LXmJbds+DW0EUiubricHmHRRjvuYIPuqNxiJ4iX8qMEZwz6e+OpZ/ui++JwPGLod8sR3zUryrCFkT18b/07/wAIfyW3ia2pIR+i2UiuIhNiIomVgE7JWPfM9IVY6xuNdyvnrHGTp8y3POSsJYhZGW3+anSoOHaL4lO8rmS2i2yrAjqJ6M4Rrz7JpSEZjTF1uM+8J1cBqXWqv6nPE1XRPBy4H3pr5ZhrVrnK8Wb2OuwzireYXmCdSR850Y77hn8ZvPTdA7lMGz0zMxJzrkuYBhxbEPCFe7GHetNNd3W2sqQ3VobModURiCUzleGvOZDwh/oDHh2NISimsMuoytwJw602bxTlUW13TCcI9V4BN0tiEeDogMJeWVSnuNl4zTugcm8DwC/b+xnn3JuIpLJgIyPY2nX3CrBy0RfD6I6kUd2SHAPIIxula/caHV3MxCW42hKo/60GcYuZaVjrqBwe3qY1a8N+AfSOMQuwlWRMtNLOgV3IE9Z29RX+Yo4BcKcfACF2cYQsFpdhOsraZbU5TuKOPpM8Yg+DHP4Pe48WOsocyOzu7o7esTP+nxuEm/oNynv5iLAC8MAPByFgvwm0UV8H1gxbkdzAeYXzJGGAeVJuctOY6RDvgyn6iu19xMz4Eqim/gydyC9NSJ8YKdbJx5ND4x4XOPMEijdOfcKgwYwN7uPwVTcIQ84A8eP1UOeExfUQb9Di3YAABuiD6E2onwes575qmJB0lLSb+FshuaU9xcZzcUc5UV89Va6IH5sL6p1nvciOLqbE04sF7gnAhB5WgOrLGoVlE1s8szdoTkTsml2FhZVN7Amh2MRBbMqMxNXLppzq372ipc1DGPFO3YpRZzz9pob2mIjjbNP1s1r29tytjWrPkGLtwa1Pfgc+I5cw5c9rJ7w/iBMWN+zkYZK/fVVHRBnqMyN1bfgDd2m9jQaPdmbcgOvX3RqzkMsQfDX1enZIqOaGlvE69qj5a21mgWr8qdzBqT1efAFZxhLgXtpjG02GXLM8GLOd+8IrwBSi2NU/BRfpMPO0aYP7OTpGwT4wBlMbVnBzDtWWe3jb7JhTL5Db9zZ7H6yvhGn2e/u/F6Do0T6dfkxYrCM/AZ3gJul/O0Sn6RAR5C3HmXgXEFnMprZSxKcP55W3FPcDpf+OFH+Yp0zLhzvNk1kLwCAwlKyZ7mOivpUa4ilAy01ju/t+xrtfIcRTqGAvJtw5cblKSA8eJ9Z6bt+78yvFoGkp9/aixuzn3pBpJ97fXxzcc746Da8UrCyPyqFe3Pje247UHhvygGiQIZOJUBZGfSW6lAJrBjZXF1Mz6m/rhbcH31yR87lu6zQHjywU+1oxgrgyRnM/zLR0dUpzWVvWMsuZeBBOPF9z3YHZ1NGoCKZy8n9KGQPtIel2ZW4pzyrTSSfDEGEuo9vrgRLcKb1w00G78I/F8ymMrQqkG+VrPCD5yf8aHbZQA3MSCgJAcebQ21NlSBm/vbG6JXOOzJo8KCcOx7f/2SjRt3C+wK+V9OdESfYGMmrzrsUV+SH/lQR85P+aXnJmNS16uzqzYc7WlNyz91ub+v2UZFaATjFQaOT1ydha16twthTZOl37s4E8+Mfr6BhKbRhvt6m50vgXpAW/R7k2AM7jBJ/YOLs/GbZ6fijSqvNMC8WgYS3l8Q3fy5R3o1kGZftKte0D1tI2IABLbvOz0Zh0XXZR2YyP0b0fTkXYx/BBQwXyucGRL98T35QzPAubtJA6p+X1LZHxKNYSAhgMtNgiU4TlsIHAaPIQ9441qr8uB28IudYP/gYzfveebMroFkN+yG3fBHEb6/6bQnwLkKi7G8HO+YtDJv4DmT8jSWlJPpvGc+kb896eYDhZxAI0imMMlkvVTibFbXKdZaqJxfXYsZjV9eaaYxb32LMZI8NSeoaXB+1VU1HuNZBWeDh4QQhB0UYq0dHVZQccB2VQ1unxinsg7kT/ry7BGEYsYvlDsocFEww/PzEGrVXfVDWCiFAVZnWqDWfdmeleVUQCDE4ObIBhV9Yx/AKaHaQILgiDKiWnkgbCLM2kBCOcBXmVpBprwk0lgxxx//qraAJTBAANY4YpgWBhJgqJir8VDH5mpM15nnpDTMUimN8M0KSwwkrFbEMIECFOVB+R0yFkUAizoJ3CgqEOrcnzRI9U+YoAgAJupT/TkN39Oeso2CBYIs8xPg7FC0zUIU7VW9vMtDQp0NCl7xlmnBEPK3mwO9Y+WnDU0KVggYLqq3yt4SXtDiLWCpNHlGCTBKZcBOjvrf7eNbZgQZACUNN7yUJ+2gDNppSOrfFkIbt/xXEfgNLpU7m0wzytCKKtXBB92r/uBsupWZi1n1A8a6XL2pukqwVmM1l8LIhTJEc+pmzhPBlQSHe3MQaI9dGGEA7OvrsQs0lLwYB0iLYn/v3j1edc+ZG5cvX/IuEnCeKhuvaRdnHyh/t0X158Drw4cPx/Hjx62gxqXWxYsX4uIF3HPdTEFdCfmGfgM+KBfoM5RXrOC8775TcfToEa+WpH0jIyPeNYBRgtWjlbTk3U4FvFGSs4ryyNGj9sVO+6DNsdGxuHL5cly7dj1YnU1alBhlHtQbjEz+k2dkYNSgDUNDnC2Rbr4o/9lnn/UOHtrl+TN4jVZfIfsyXc6wUrq/f8BnmGAooa0Ya+krjD3kgVIL/mf+oXySNnK1KunJL3cj4Q6jOfYP7fPh/Kwg5WB/zlzA1z5GpXoMcBtVVsxfPH8hnnzi8bjCjp+RYe9eaVG/9vV0x2B/n12GgB+3bt6IudkZK2Y5dwi8mVQbcac1fONGTE9MxszkVEwrjt0atfF3TfIfuAmeYAxhRTXGqDe/5S3uL9ohwBjWp0+fjnPnz9vlHaChLdlGlaW5PTyce3gDq4vzHJBq8d0WG6buu+/+OHjgkHevzc0txPTsfHzuc5+LS5evBDu8BCLTKwpH07AiNAO8yIuyWPU9MNAfp06e8I42cGd0+Lrbv2/fXhvxwHfqASqhiKKPuBr+6ksU7hzIzHkVrO59+plnja+ca3Tg0EHTELR5STh29dpV04uYhng6fvpnVdd1oyj8HPrnTALGlnmMPnPzho/PM4KZ6H1dfaPPUgHGPENZTL15twLtY/hVX3HGizFX9UxaTB4EL09+njhZ8p98RIp7BIDgS3GltnxUhnvcO7XLgYry+9uic3Lhxm0ifNm7FcVbGeOAn27IKelKdU55WTyUZ36j3+aDHAYNb2TcQOkLLuSuI1ZDs8sqx15oSeOJPlaWTuMxVjmBp9yX9WFeQJ7Ug7NgVgRb113paho4/yEXHyC7uuXwP/OhHM/WN1eFi/QxY1XiInVmBbxdgwnfVsRD1oRD1CNXyecCDnaBcW4PBgRgAI/EzVAajetcT2USm2tLVmSi5AR/wA94D7Bl3Aa/OLMjdyY0eS5DhEZQ5NooAh7QH+BaAV+6EsMgSm0roN23bqXrCkxQlJIeOKQyNedrZT6GlXl57kbBvRRl2RCqfIAHbanTO2BK29nRCR7zrkE00aC5Fn3BGAbNYESgfOYZKIZZdNKt8YgdKBgoOLvChpalhaKPgQQ4JFgL7hg4IGrqCR0z/8BAC8ysPFafMJ7RB8wF7FpLUVzJfeA5gnoRgwc7Ejm/hTM/4CmM0fAI5j7wAgI4By/bgU3iOe/hRdAw7sIMB8GJ/gL+xjnoWdfERfiYosZvG0QEg3qlT3d0zGvgTcIvjR0L84sxPTXtsSnpjXlozheSDzBfFL4V9aCdzLKU0v0CTtN/dLnxTPcYR+o0nnBP/Uw36menUT4883O931ZmF+XRZpejuhJNJyR3/mqf26p5imDO4hnjlZ7X6Fto1O7ZPM9VUP9y7prdzylubjBHRt9CD1EPY7LSLGouLBjXwTN4phbq20b9bm3BVWOX+HyncYfdlehelMBG9Jyrqg9UD+Bqvqo6lmOTjQZKw05gdgcxroMDPZpbsONpYHCP3UDu09g8tP9gHNRYyHh4/MTJOHHffXFC487R48fisMYz5iR79+2LQc2rBjW/GBgctMusgYEB72bs7spdt+BqKfsAk+wrYJz8kbqZLsVXMOazGwp3rOAiz40/qnfO0Yre0n/mB8obuDHnZ44MzoCX0CzpCeAgz+Gv2b98wpVOzEj9oIGsY449pDcTdPlF/RXL4O8VnLZ4x32GLIc0lF9eKwNpd9Jnu4rW+U5ZuG4EIFY+5h6cIL9dA8krMJAQLk+vxI3Z1TjaWX+b0p8AqM9PLMU/+dRI/IdnJuKNe1us8CTcnFuN3zgzFZOvkYHkPz07EddVBjyrMrxSAwnpv+nYKzeQDC+sxYcvz8Xp8R0DCfljGHj05oLdQrFKHiK5V8CYgBIXhSw7I+4MHBh+Rvldm1mJ1w+g/N1pEwHh/plbi/GjH7wc/+qx8ehvqQ1cDpXhXgYSDtD+odf1uI4MDP/m8bH4yJU548b5qdW4OrNsA8L08rrqJUapJsA0AT+rED50aVZpJXBWAPSLMZAQMDZ8+vpCjC6sxkN9n9/GykD5qk5cmlqJ5yvgzi6Ktw+1xFcUiv+7heybxfix37saH1W97hWA+e9fmIk/fqJTOITRo3hRESoNJJxv8dStJSv22W1SGhLKgMu1f/3YaPytD1/3bqwHejWZFE7Qjg9emI6n9e3dwoWp5Tg/uWyXXuzcMnOtCJzf8jOfG42/85EbdvOFsYIdFYRXy0BCWFzb8i4nzudhl8idgfb99EdvxN/88A3zGlygUVfa+K9UP2B1t8DOEmgHF3F72iTAFc8rw50GEvrm09fFu4Sb7PzqU3vv9h1hTPzt558ci3/66RHR/r2NHbsGkt2wG3bDH0X4wZYzngSXk2VGuFKg4p5nVgRvC48IrwgtXHOFHTG/zYl7KbzkJFpzNCbRWzmv4mDVDU3QSbOouRYLYFDkr2j+tbaV+aTCKQUABHgO0EWQJsLJUT50SVDplFDF6i4r3mrYMcuKuqw7+ZMvSgyEKis4Ne+jLhy0iIGE2SN1Z5xgaCvvEfDKrerUwXkKJksLGHLWLATXSTBGyYdrGB+W6LZuRZ0m+RhIPNG3UEk7EAolyCEElIOFrqRHYEWdT/4WftX2UshAuLawoX8p2Bb94kzyvqFR47LSYWRC0OYeAY62UAcO6KS9rPDHMIRyoW+gPxUKzbl934oC5cjh+FYAUGcrUnC7IGG1HkUKKz7XY7UQ4N3f7G5B2NfHCHYIcJTNcleEWbeBvkEI1J8VEeoLhHPgy44G2kVrSAPe8S7dOqTrEn7TTuegNIzrVtijlK7Lua2gqHTpAmVlhZWsS1ZagHMW5ul7zx2BP3moP8p6AUuVS5tLfCVQ1p0GklRmKA99i0BuZTICvARz6sSnwAb8oD9w8YPydWYWA8msf4PDrGxnBen05ETMq294BtxRsKD4x4DQ3dMbA/39VhDv27dfAv3hOHz4UPT3D6ag3t1loZ8dAhTMmQ+4fGL3hXFPdEagH2tqcKeSih/66NjRY3H82HEbSVA+YQhg1wU7OKgX9KIv3SaU5AT6Memo3oqH173uIbtsAocm1A7yuHLlsl1T0W/gFH1mfFUwjbrf6vR9b5w8edI7EFBckzeGGVxW3Bwedjnl6t3tUOBA+Qw8w0BEG4AHijLcXHDgOAYSDDbgEOlLZVepoCYABww9HKqKoQX3TuAFu5mAIW7SbmKcmJsTDeCSJhcfochMlEnFKP1ldzGtrV59ekxwRaGCIhW3VTMzs1bGW7GztBobq1s2TJw/fz6ef+F5r6D22TtqnxU7HZ12JwJvQVFFe8AP6kBHsxr6ltp2U/Ae4ZyNYtUsylyvLheN0Q4Us171qittO6K+euvb3264YkikVzACPff883H9xg33Ge3hPf0BP3M61QuaQ+EKz8BI0iCZpLu7M+677z7hwDGv2J6anFJb57xr5PHHH4/hYXbH50Ih+h3cNuwVUXwCf3gn9+AA5/Ow64bdTdD/+OiIlaXgPEp1+pE6wyPZlTEjugE3oWtwgX6g/sD76tVrcebci8ZB3OgcOXbM7cKtzfOnT9utGcrufuEhSk8Ul+AP7QbOHNZsvie6nlabZtWPdkmjCuRukIh66t+M264a8xqMQW1t7HqsUX/l+Te0AzjCS4w7yj8DvD7HCzeq4v32mOm/2wNpeMbVsOReEQ5YBt+RASHB7TRlHfhFOWUeZT4kdLkqnzqARx4LFDc2MR5gJFFblBQjJ7zECmUWM2QORbll20Qf6jPGo3L3Cd9jQC/PiGCXBf1HOShcs3VZB+pleFC+vuV7eFgasDRWFavtScdun1oMJPAG/Wbhm4O+r9UYYf6vfkIhC88nX4w7rrfS5y7TNABBsz6InPqqDMqG5nA/CK2CZ9A+/Qt/IaAsNRw13nAoNS4SSYdRr+RjjBHQpN3liM5LnAX3MVpCD9AXMCUIBO6Dbf6p+hJYmb+xzq41OivfGWcYw3Tle8okP/Mttd3t1XPgw7iZ477qoLGDNLwXghRjhb5XPWvUJmDAYeDsroKnYDRk1xTPMcKyu8rjvQK0hcGCcbW/t9v5Y+RltwHw5WwKdi0w/nMOBDsOSO9+VfHUgebAD+AxjGslXFngAX3SV+zGwTjAohn6y89UJ9oLr2ssFOS4/gIX4WvQuPmY4ZA7QoynFKh//AS+8DgbZoATfVZEKkY9UcxD65RLO8Gp2oZcOAD8mQ8wZ6RM2mwcVr65m3faO0f27N3n8QpcQKGPAYP84LVl3uVuYe6Zb8BTXEl3OfOPHAcbNC9z3yloymX4+T/Qn/TA1HiT4zC6OvAGoxPzFPCLcsBnuyXluXCePvKubmjCBt4cA7zIR+VCs+hQydPf06+qO7QKDZR0TBX4ljptbgCPTe/a0ad+jvGVMzZ6NZdhh+Og4MI5edAKC0lmNV91OuqsvIErrlTh+/BdcJdxF0MkBpHO7p7o19i7V/Oi/fuZGxyKo+L9x0+c8k7TBx58MB563evj9a9/ON7w8BvijW96s+Kb7OL0gQcfipMaz44pPXMKG1E0v8CQcvDQQc81Du4/EAdUT8ZT8BMDPzhqowa4AI0JRrTRCwl0nZxId5jMAdjNDV4QSA+u0X/IVylLaJxTXpVzffAKGga32MEFUBPuyC7QK/N8Z+nge70HbuRd5m8ZpPi9pWhDrPIq8YdAvmXgXRkzUJ9MY36jaxnLUObFN+VTf+88qLdz8fP8rkil1xhO+Yq8q+Iffrb8/ssisPsDdz1s0yNgKHjq1qIVlK8kHOyo99kLr+9vtiIeBSQr+T91fcGGDVbGv2GgOY50pqEBxShK92l8CVUEVj3sa6uN9x7uKJ6EXd/8xtkpG0ruFpprq+J7HuhW55UIE/GBCzNW4gtXbwtdqsfXHdGkuS4HO8LvX5r1WQp3piXgrocDnwcL5fLLDbTvScERd1N3CzAxDh1nlTxna6DMZfMASolrc2vegfGZ6/Px3KgmBF8AI2l1T3Ot89oj2KMIZwfBb744bWMXn5Nmb1tdfMORHbj+oeB/Rf19Z/b/5D374kffNBicH8NOnJ/60PWXNJjtaa2NX/72Yz5LhfAXPnglfvGZ8dv6i/Mi2DlTXxDq1dkVu0cav8cOgrsFDDacZ/Gug22CnSZzDawy2LJbL5Tl5PfZ4UUbJu4M4Mib97bEV6mOuIADD+hvdjCdn1qOZ0aX41demLTB5+UEzvh4r/AId024TMPl1q2F9Xj0xrxwb9ZGCIxbZaA/vuFou+twWHUXG4uPX52P37s4651ODJAcQH+qR8yWial+f0r9/6Lw4KUCLsjYXYNhBWMeu1EwZJEvNEjA9dQbB5tjqHDFdlW4/j/0/s7AzpMH+xq33clRx9GFjfid89P+/VKB9n/3/V3xkL49JBpfVt//9rlpuwnDjR6QeLf6DT6RK5si3nd2Wnzm3nhFuF/t4gwVeAeG0wb1I/D67M2F+H214cXJZbvJujNgNH27cOXd4kl8Bx3THxhTHr85H394eS4uTH0+7t8ZqO/XVpxXMqn60i/09W7YDbthN7xW4bdaf9lXJvcosjyBLiavTG4tWGuCzfNywlwZSZsC81oaOiRYcV9OnD1pRjGBsUB5bUrIXq9rsoA2ubgW12dWfADirMaRxY089LO6tlFCea19VCPQT8+lv3OUInXtEu47OJ+hM9r7eyTMa66nsqpr2zXpz0MwEXSpP64j5iRk4ZIIYUrDh11oXL9xPRbm51SvDfuIRhGHkgmBl0k6q+dYxY7CkfzY/o6QOz42rWsaInr6OqOvvzf6B/qVjwT9NVYMr0T9xmrUFKtta1eXo1bfClA2luCWgFFpi1WU1SkMIJiuKD0CMlKuoG0htIzAmIDgDZy3BWjVgYGlCVc8qre/Z1Wf4G2ljGDACsf8WkH5oKzCvdb+g0Oxd+9eK9gHBwbdxqWFpRgbHbdieXx8ImZm8jBd+zrXmIYrEBS1EzOzXr3NvRenSPBCoMVdCAI/OLSC27QlcKBUtBV1V+Ra4lYqq8AvFAnUDwGT9qdCB8GwUW1hJwEKZ+DBN6BWDe1TtMAuFMOohQC9sszhoOnDGdcRTQ24h2qKBs3FWThiRYpwqkn1RViza5LlxFkEdnYspeCJwYaxW3BVeSjtaIvhrEB9vfqWPiQPfb+mew4D5tma+prf7iul31S9TUvASBGaYldAvfJBkdbagougLivMwO2WFgnghdIMAxUKSdOPMltSfRG2vWJUPYzy4ObNESveWT3Pofe8xxAzO48bilXjBIoxdpu85S1vjYceesjCPztHnnvuuXjm6Wd9CCl0RrsS/2r0O11IoRRhtT3KCJQIX/fe98aDDz5ovHruuefjyaeeihdeOG0DCwp76ppKvcQ78tSdlaIo1b/u677OSgeUWfMLi/HYY4/FZz7zmTh/4YLwLutbBvATtyEI+F71LKRmp8Hb3/72eOCBB2xoYcU+h6afOXMmPvGJT1opAa6BQ0TaQz6pINq0UpLdNyj5jx8/4ZWj9YLzyK1R5/GRj3w4Ll66ZD7Q3t5qegJ/aRc4SL9yRRnK+R6cA0N+X/VVXxV9fb16vy64L8Zl5fHYY58TvW4J75qip71ftDVjg9CL58+ZtxBQ/LBjCEPY/fefij3Ki5X2GEzgZ9A9BpFLgs/TTz8Vly5eionRMRtumozf9abXDc9Tq+2uptkxDUlvfsub449/27eaj03NTMfi8lJ85KMfiQ996ENq50XRThqlaBNCC3hu5ZjqTZvZHZNnDjRFR3drHDw8FO95z3vi5H0PRG/foN1WXb5yI86euxS///u/H5cuXRXl5HgCrtNv0A/EVO5Cwr98vebaHGD74IMPxFve/EavPMfIMTt+0+5WHnrwIfMEjzf6mjw4CB74ARPcpWBQYkch/OPFF8/ZCPK0cJozSfYfOBCPvPnNhvmVq1fjCcEOBTguCfu7+uPa1Wvx/PPP28ABvvpA5qZmr6An/1tjkzE5zRiyJD4oehN/oD2d3b3R0dVjXLILwNqGOHBgv/Hw7LnzsSAeycHlYhwFLUHzCQ8C/Bs+RoA+eM6VMsEV4FS83r4Sdp5mwIUjrtnIDPz22zJjAQyolWN1GaEjrpkmx3A+MY+DX3GlHrq6fYHBFFxIvmf3jrRHeIaLLfiPjRpEl4dCVeMwykO1aW2Nw6E1luqvt68rjh4/GqdOnoy+gV7RVZ7jVF8lHqMqoVCmMqVRzrsMV3I8ZYdAa2u7YbUg2M4JD+CPTXrW2o3byCb1W53mEeCZ6imaaBKOoVikHstLc6JhlOXIkhi4043SEruRMGbp+SwGYo37zBdwOYkcyTlCGCrhjwPFeDk3P2veQJ+yW8E8Tn26yRxANAmdtPlgaVyAaq6iNCxmAG52jVPAH/gydmBs2RTt2s2W2rqoeQbRxk/xvu0xZnFWcUrwoI3oeMq+5Lvkdxy4joEA/k05qVBO43izYNXRkWNMY3Or3mMUXoklYKy6UL8m2iO4sCPs1vh0TEyzE686Wjq6o6273/VYBP4aV6A76Omi+BFGR+B8/NB+8a120bbmAnOTMSzYXb92NVYWZj1OAzPPN5XWQbzSOxdUfmtzg75tEw/t97wM4wZnPuACixbTx1Fbr/E1aaaGsbG5cL8Nn6jDANdh/gft4QZtjgUI4t3GfZUJrjLWg+sq1PcsarCHFaWhf6ERxmfmNuAgbYSHYCyDL9LHdY31UddSn7itb9o0ZgNLjGyzUzPGLfBgYW7Riw/YYTm0b78V4fT3xNSU5lqTdnU4qzrSRvBWDfN4SWBBCy7PmCdlH+fiFHaPNDU0b+MP89Jc1CM4rosOga/KZ15mV63wdeCj5+ZD5Es5am+VcKZK+OH5P+WrLRhLUM6zOw3+y0KTOvAMVANm67iMWhXdaF6+sqA6YCRhoRA7SOAbfM/vhHFd4G5K83eVRVXoB4zmuBfdM9jvc6zQV+JGjcU8wxrrRkdvGU+ZF3VoHIQmoWUi84ZWFia0tXtsgdfUCL8TbvSh5kWquw2HNtSrbcqfnenV4hGUj7vWNIZjFGe3EDu4kAT4JnkQQVk5QLbwO86RwWDK7lJ2h8IHlpAXTKvrdqEKnrIAgLPpRj2nHot5dncKZuAU7kttQFZ5TWqPz/8RzahY8SnRlncdz3tHKDyRfmTBQ7ZNcox4Bd9yv7SsfmCerojRElwk4DKWeUvOfzBoU16NxAzNXxS3xwAH+pxxYCf6qa7GEUXuwbfbxoYiHYH6EEgL/Mp76ux68+cyMl8gzWvS4HpNo59p7cvOQLIbdsOd4fk//2Cc6mkys/wrv38lfv7pCRtu7hU4MPuXvu3o9mHgP/L+S/Gfn5uwO6rdsBt2w27YDbthN7yy8L6GX2SG6km0z7GwAF+8ZOKqSS+T6pzo7gQEDAQtJr5MmBGWykMhERLLibUVBxI+qyQEk36jPg0kvJ9Z3YqRhQ0LiJNzEgpWa70CsLq6XgJ7TTRJaEC4G8envib+KJfbOD9Dz1G09uwdjKZWpdEkYn2zUQKR6q4/Vm9V1yBsrcbszLSNIRZ8VQ92GGAEYEWjpE0r/VDEsO2fuqLUX5WgimCNwEPeKCxwrzUxMWvlHavuWzuabSBBOVtfi6DA4YpLUYsPcnwGq7wGCYx1Pp9EsFDZ1brXj5Bsn5KWgkSNWBFsUOZa+N0E5qmEQ8GB0JGCWiGcqM5WlCjyjftB6egnT6b4p/QI8OUhn/xG+UG/VNdVCX71dkt0+NDhOHE83dogpK0ur1kZweHFkxPTbg+KUwwk5QHG45PTinlo5YLy8/kMKhvBWzc0LzbXBLN1lJkbjtQTI8m2UsIhBSWaBnwQqNNYgnI+jSOs+qf+KBoQpnlHW0gvaS+VwxJEGxv1Xr95joEEf+e0lUqwMtkrQlU3FpCwahdXRq2N4JnyUts2VivgjzBquAtm64uq3KbLRGlcwl9V9zMiQuV2G+kjveM3Z6Ksqvy83wzl7rQI7dy7zSpvS0ItNGeFXHOLd2cQWY3util2dnZHe3sqfVrbO5W+ruj/zVxJrbaiNGanCkL7rZFbMXLrllfG3xrF5/m08QLlL4qFN735TXHyxMno7euN5559Lp586sk4c/qM/XhTLyuwLLxjIFly35Vwx2UFRol3vvOdcejwYftRf+yJp+KJJ560EgijpIVggOR/udq1VFx0dHbE/fc/EN/8zX/c7SRQV9wyfe6xx6z4Bk7AA3gTwC9Ws0IXwIj82Fnzrne9Kw4ePGRjB7zn/Plz8cwzz8RTTz1tZVbi0o4iyEAoQk9Pd+zffyAeeuhBGyVwp8GOgMucDfL44/Hxj30sbty44f7DUEFeGIhMj9CZAop+lCC0A6PIwYP7473vfa+NJiO3cifMiy++GB/60B94JxcK0I7mLisyOBB4amZKedSaTtmhQDnQ4tD+oRgY7PdK40fe8Ij6v8NG5DPPn47n1V9PPf1U3Bq+5UPejSPq17rqPLgYA0mV7jE+YGBubmvx6llWyr77vV9jwyZ5jU2MxYc/8pH42Ec/Khy55f5ilSq8jv6m3ZytA+8BH9qsnG61wq9/b28cP3U0vuZrvlZwGwpW6cPDT589L1x41sau4ZFRYbnorqBj0mR/4p6v2n1Gu5ob6+LYsSPx8OtfHw8+cJ/hgfKpdnMpervavdsJIyYKYfoQfoRCihW5Qkf1GefI9NmIipHj0UcfjbPnzsVNtQlcPXzkcDz0hjd4t8wLp1/QuxfN6ziXZWN1Iy5dvOw+Ak9tyBEMWvSOmnJwM/yOXSQr6q9NjCN1jVbM9fT2R5voEniiiGrr6IqDBw7YKPmYaGFxfsFKd4wGVkgKbzxeGg0LHlYE45RgwhX+sv1OablL3C1CxS0B40iVeA/A2M6xvFFaJ9f35FHG0kBCMspyNG8Tj4JHgwPK1wow+qxK+VdRrxy24JG0xS629Jp0KFKrwRfnTZrcYYWheX0jlakYhVram0VvB+PkyeOxX/QCrbBaHKdJNpDoewrCMIFyD+M1dGc6xH1SZ5f4fn0sLK3EtPDfSmg9b+vp924GFL2L4ou0BYV5vWgawwCLBVaX5qyAhf7IHwMJ5a+or9iBRTtmxT9XxcOgSc7iYtyYnOJg7VueS7B6HFplV2buUBNtiG5ReqrlMH/XH37X0FBnBW/uElEaxij+9J57yoBmGTt41uidENAz/GBT+WvMFa7D24ng2triTGwsiZfQPv15cQcAVygNJB5LRKc5XmZfo5RnDOns6k0DgnhDDTSpPHIsUX8X9a5VvTd1nZtbitGJmZgQ/oMzLYJ9W3evjQ0LS4LBPMYg9YXqeO3qVRvlqc/JIwejQzBJA8nEtoFkfnpCsMe1qeYJ9K/6ir4Bh31Gi/Cgpak+ujrarTC3YViwtttGwZoFnRhkfObPRs5Z65s0F2zvNvyEfrFRJX6qPqVvwXDmatQPZGcsYF7kMd98DiV+4jj38CVgibLZ+Cywwo/giYyx7Ca0oXQtd0jiXqu2pc47mQhtwjUUvPQVLg+ZT2OoYh6Kwh8jUnuh0AfP5xeXhFvT3hGIsWSOehIEH4jI9Kd0VeIvlEc/lu3wWN7c5uTgz+JC7rhNo4XmnGSjdPA0+tQ7Yn0VzRLVLuZF2Y6mPHeGoHYDyMQvzfNVJu3AQGITDXBmF5N3AHFIO7uvRD+qAzvFRO26Cpc8hqxqzp0G3MbaZc+TUdLjeo15N2MA7iQ5cw0DIv2PO0mf06LxBHyCt/dpTOzrH1Sa9mhuET2L54MHzOUa1P8e49UO2ucRRnWEfhgrmLfafa/GRZ5vCT+EQEql9jAusQBFeFTHGCq6AZ+BC+daeU5tkGO4VN2ZfygNRgt2t2AcoW+pN/hhl2/6Dd6Au8xZb40Mq+9vpoFVbcIdKfgGnhHpU+Z18Aja2iz6h8dOK3924zKe2PClPoGf0U7z2Oo05hBW1T52wNHeZaU1LdN/Sk+kjzGw2Eiitm1twYfyWyOUA72t/2kvcCoiczECZRofxcMZi/M+05TBvFshxxY9JzM/yOdOr/z4hPt7GUi+7Fxs7YbdUBlguj/59oFtF2TsAHjy1pLdF90r7G2rj2892Wk3UqT61dNTdrFV0O9u2A27YTfsht2wG15B+I6qJ5mtSnDJ1XIICEyiiUysPRnXXzkZRhBCoEagtMLXwi2T8kIYsbC9rpxzYLYQsD0Z1iRbE/b1QmhHmF2rZgWehIu1zVheL3xgS2ipb5Ag1IDf+WorQxD62zs6o6uv10ICK3VR/uF7npXCkg0sBFFv0lrQUVmVCj8EGXaTcC4EAhzzEJQUVohrok5bLTyrLVboSBCwAoKJv+qB8hEhhLNNWCGOAiJdsSDoJGw215ZjS9/Tes4jYYeA4YAqQrAyHP0WAdzSQRpMFDiQtmqTvBI+xad6QfEp3JaCCvVHmEBJg8ImhcT8rhSUiZTFs7I/VyTYTkyOW+nASj1cPwBzBLT9Q/ut7OUeQxWKxHSjlrsXUnCstYIKxQar7miJBTP1PSsgKVO1FOzrXM9URBSrj1X39CmtfICpHvKedqSLE4TrNCSAk3eGEgd5Tx/g8sK4hhFDHciKPJRSKL3AARQeApRX7WH0Wl5MwwkKN5SXlG1htjaNMKzwtSFGdaMcVj6D33SA8RglATRR9k8FXVBv4MRKxhS4lafqwD39om61YLymNpYHsfowVdWBPsQtD0p94Mc7DnYdlUCN6yp2hGCQYncGbowwBlAmBgzKQHGNQgljAbsF9uzdY/dcuI5CkQvdoKgjHf2GP20UDMrCRoCbN246f1yf0I5thZn7b8fFGbtcyBP3WPjpBhZ8f+bM2bhw4aLdiZGW/uVaBvCWn/QbuIVh5eGHX+907Ea6fDmV1JevXK1oW66mJ3C/JdqjvfQrilDai+KfNpEeJRiuldgRww4ovqVP/a3eo/TiCk1Rb5TzwAGYYSwhn3rhOwZCDi7H2INxiDyAGWWzqwLRv6xTusVotKIG+FKnk6dO6l2VDz2nLSgOn3766RhTvrjbmJuet3HEbrVUF/CjpF3axQ4f8sSFR3d3Tzz44P1WyqIouXL5it2QXb923YciUxUU+uAmsIUeaCMHDWM44UwOjCScFXLg4AEfhA6uoXxhN8Xp0y/ExcuX/Iz2UBdoBV4O/KxIU7uBV7mDBEXr4N6BOHzkkOHPDg7O6SDPCxcuxVNPP2vjhXceibFl+1DmoJQCbvCidAFGfq2tTXavhSGjSzCk/hxw29PZFr1dnTbMeIwRLhKg30W1nfxLfEDZS8CgAayv37zhnVzpf35QNNDr822uXL3ibzGG9ff1xeWLV7zClwOUS+UR/cBZC8CTc2Fw74jSa119SYexerlfeNOjvNvaO0yvKO3wc89OFup1+coV07D7AoQrAgaC5G87Cib9Z4zifjsWOJb/F6HIBr5TBm4ZWzHC8MM86Y6o//KeDPxz53lZnusjeJWKL/o+66eoq7pfcCG9q+tn/lbpHXXP6mramsZ65a80lMM7xkpao6eB20KM3rhN41B95hz0rajU710/8uOqiHLQY4NwANi3oCAVPfINcwAbv4WD7IbwmCR8g0rdJiAoHHbD9Zvdoygxl9VHjDm0AzgwNmzoN+1eWpg3DYDzjP00GN4CT6Q+PGfsATd4RqjBU0gBF87zAEehKXYbkIbr9PSkXbvBW8DF0bFRK1nZVQBdYxgGf0kPHrIzBmMJ/EdV8NwKAwmuqTjLgYcej9Q+6kWAV5f3wJBdEfQp+cFPwM9e4W3p0oudT8ratF/vcRPXQBrr1W6MJWvMyVg8IFow321ritZ26gRCVMfquuAsmNFeL4wR3JhHDrCIRTwMvrSxuuQzGFgRz+IF0kNj9HbJczh4m7pDM+z6ZHU95QmgboMPwRZPgqapN7u7qBPtwjDKDiLmJN4tgQFEjcKIQ570A3VjXkfflW7MuKd8QhpMMNClgcRjs/CNuoI7vCdT8izpgufAv0p0wTPmbPXiIeA74wQLasjLczL9gXMo1BmbUPzzDelwq4URhzkw8ygHdSH94rJUtndC6LdpTjHxAyNDi6/8dn2KvidfJXNavoWXkRc0U9J2clN9pW8wEgA7B9IXfIDc3AZwjPz0jLHBZ/OsUd80fGL0YqcI5Qkauup7+AJ0Tz4qv47dI/St6stYyZlTQ/uGxId7vWuQerFoid030AuGHfCUhTwHDhyMg4cPeTHSoPhsd2+fx2twhDKpA8ar66Ihxp5RFgCMjsUtjbljojN26UzaBSQGhzkvcuIeIwrwMa2CwwWusBBoTjjLuSHMk1lQhZEDwz07RSYnJ5QPu4mW3VHGQ8EPY5qjfpc41iYZBWOlYSiAAlNgDi6xQx3egnGFNgADxvMuzddIiWEK+YL8qSfnAcG3gC3jqfmNntfWNniORQEFF1VkvIH3ln2e/Woc8vvS4JE4RZ2IufhjJ4/yfeV9Rj/aDm4b//neP7bvHYv8HIpveZJJmV9Tq8TTXQPJbviyDu0N1fGX37LHLooInLfxUgYS3HD97Xfsifcc1sAuJot7p196djwu38O12G7YDbthN+yG3bAbXjp8X8PzhaCaghaTegtT6xLeNBnPlUmpbLdyuYilcJTKgJ3nKCL5fido8iuhiXm3V+VX1QSHajIp3qiWoFtdZ+FxSYL44ipCLLtIWqK7ZzAVURKGmiXc49cfxVZHT4/KXYuJycloaMEndqOF5PmFFQmGrMJMd0wo9qi/z6RQvRDsqC/us1AEo+S2P30JWRg6VOmcsVu4Q0BOIZiVYCjiqC+6cgu1KG3YDaKAsYaV5OQhccMuNtZWl4OzOmolRbBrQdKLhO8UNpnhWGjljt9EBG0L5yjfFZVXCu9UKIUe/yktsRSaWZGOQojodMUzhB/KJNpthyKwUWFWdNU3krfqgQJBAiFCF/2Zh3tuRZOEslYJ3xyky8pXYIVExApBFeMVrjxvlWCLUQHA8I5VoAg6NVGrGqA0Sjyg7uCVYwFL6uL6Ui2qTDqVk2ISMELxEHgd05WyeZbPgVkVSinNBTE4LKmP5xclXC8u2N0FB7arIim4ovRBQK3Nc29YhYoCBKUnygnOv1PBFjDZBeN+dh1SwKeqXjEtXLURsUbw1jVhQhNJp1pTN+WPYSEbRYOy7eRJf9aqbxGewanG+kYbY0R5yk+059gQba0dgmuH0jUIjzbVP8LdNYT4tZifX5LAPyGBXcL/LUVdR0fHU/E+x0H8uLeAhvDh3h493biAG4i9+/aKdji7pNd9yhXDIgp+YIGiJ3ccpYJnYWFONJPGLhQhCPMoPThjAzdCp+475R0Ki0sLce7ci3Hx0mXVZ9QKA7ezDoGevs92AwvgSP/jFxwXXQcOHrQyYmR4JE6fOWN3VigzwAW+MZ4rD658B+2gTEPBxUpL6nHkyGErEGgDSicOqMfYgiKRkIoj8AfFTu5gIw8MaBgCMfYcOHDAK9NJu6q+u3z1ms8fYScOPID8UcLCxTLoWvQnylpcYHHOxdC+PJwdpTwBnsMh7bg9u3LlinE4D7UGh5K+AQ3AAYdY4d4umurt7YnWthbzOw7BR5HManXgg/uoK1eu2pjl/GrrvBK4SnlCT7lalIOO050aCvwutfPkyVM23rAKFQMBvPP0GQ5nP2f407/p9gOXRuAQhsOqaOCZFd7VXk2PsQJl1uGjB+PYiWNWWHEWAQooG8pUv9NnXrQxh7JqG1jFnsrUsl9tRHQfpGEJPoJ7s8OHDonniE6FJ4SejtboaGN3X71wSTASPdKP9C1n+VBHlHoozTG2YJy7hNFHuHRLeLQs3MUY19LabJq/dOWSjVbwK/qe/n7++TMxJliyCw53fTb8Ki8Ux3ZjpzxxPeSzAUgjmm3r7onjJ09aSYchH8Vaa1tH9A/uMY5h1EQRDo9i3OBA6NKgCksADiVB8KyMlcFJKq6EUjHFUy7lb3DHBpJkNvzLWJm/n1TmljTBt+aJZTQfT2WajSMuT+3ILvRz+Jyj3+h5kS39hoGENrsP+V75kx8KcMZ++n9dYwS4Rv/jlg6FKQH3OiWcCNSZuUDmkXyA3UIYdjEKMw74rBG+UTplqjTkvxkL6jMrnJmLKB+PscpjZUXjA7sLxacwZEB+jNvr+g3eMx6uLi4anpyfwa7STYyFGh8xHrRqvuFDl8UfUXZjhMBFGEZ58s8FCysecwko3TGGowTFgIjiFqUtZzahpMUIPqXnU+JdI+zcFG+Hn7PDa2JiWvg3FwuLGHVUB2VJd4hNaE6hfgDOgid0Su9bEQrd6hmKVXgcsAWfu4Szvb290a3xAIMpNEhe7LjiO76xoUV9gGuiVdH0isYbz+fEE3mG2yB2ZqBMZ7pknHL5gp9giXKbsaKhvjb2DXDGBoZbwWR5PhbmZmJudlqwnRfMMILAh1kEk3WEloEr8zX4TZOeQ9NQDP2ytMAZJBh/88wKn0Ei2G4Kr3IusNNW5o7wC/LCRRYwwcgGnKB50tFe5hklnnMFxxi/mVt6Dqt7YET7+Fb/9Dv7lRf8toGEeYh+kA5eRxrno/lFSaOUD98CB2w4Vt2TFhI/PHfWNeecTB+Ys6l81cVlUhjQ0C1zNPqe+XpzY0sahsB9p8g/J/RvbpUn+ZqeMaxpfiI89yyHVfvM11RvaAf8B983ab+u7LhWRXzlAHaMc6uqP7uw2EGSNKN58CbGQ4yclMNcgahyqja8WQMaaW+qio5W0Xyn5h89ndHT2RGd7a3qz0Yb5Ro1/yDmgoMmj4NDmrdgPMeNLWcO0mZBVLS9qjEg4TmuuY/pZWoyFqF51Rt8ZCynH/PMvG2Q6GvVUvgMrOH7y6ItDJ7sULKBRJEFDLigZNEKu3rm1HfsrsUVKEbNkZFbdinJuW/strZLWvEDFkTQnzYagx/gjcrkypwxdy62eScM+A0uJs1t6TvhucplR+6MxufSLfCg5m+dXR02smAsBBfBHb6FtyKPeJcQbXOZiYfwYWXuFpvX668EAjDQS9+DWnzjuvKj4nleSVuMF/o+ox85fP532x9u32f+vvP3GXjP/7yHfqDIrOuugWQ3fFkHzub482/s94HdBM7X+MyNhRiez4kARNPTVOvzRN6xvzX+/rv2xbec6vJZGIT/fnoqfvfirM/22A27YTfsht2wG3bDKw8/0HwmV2EqIuQxkUa4ZFUTwly5EjKvuQITwSMNDjvGE2K56pzgiTMCpAbzNA6kUIlaAi+zKEw2MZDUNKicxViQQL6wosmxJvesyO0bKM7JGNwT7Z1d0defxpIGCU8oFVhxWSchnJX6CIjzCxLWJCGgdEMBx0Sc+pJ3WWevEkUAVB3ZNYJigxVfzDd4njJEKnXcDr3weyrO9H0LZUAKXhheEL6Z7zc1sQNB8JNQsi5YrSmuSvDCZ3ODysGIgvKoVtlQL8SVDQRW5YqAj8YBBT3GAxtIdPWKMN67TpSedaAufoZQrxuEfgtDFe8RSEhjIVD1RVnJOxufmtmJkwcak3ZNwiaCHSv38JmPIIdbiA7clrS1RGtLs55RRiHc6BuU6TxvUsRY4sPviz/u1LESsLMuCHN8n3mgWTEQXHey43fiSbXhZIGMqJyoNsoLFE0oE8poRYKazFkuuQpTeCgB0ztKcP+AUK8/6pWK/9wl5BXxgpd3NAAbCfEI0yh5MbT4O5VJK6i7bTD0naLboG+JNvIoHfXwakt/h3CnUhVRnJUhlSsow1EOJxwQ9KlXXQ3uz+qDw1ZzpWAqtlnBrt4KfM+vrGCU0r1drnD2yFxMTk7HxDh+sHciB5RPTc8EB9pCv4K8+9uH8rY2240DOxQ4s8a7JSRg2+Ag+uEdqzqbRFsoDIED9eVetTcsaR+GFZTZJ06cUL3Dqys5v4EDufGXDSwNK9EMcCAR+Vixqr6g3Zz5cezYUSs8MGpwZsoLL7xgBTurQFPhgwuIxHHThfsAHqX6Cm4o5tkpwxXah/dwPgDGEZTTGPuoH98RoGXqlsaRVMyjMMRoQB4oK8BHdkKUhog0sgh/hDtUxj2qTIFDdm+VDYTArae7x/XhTBevfPbbSOPI5SuCzw0/wUWHFebQOTgvxgh0wTXokp0ifX09VvTt3TvoQ8uhX3a1XL58ybt0bty4KVjP6hvwqdwhg7JPJShf4AE+Ybxh5xA8k50eGErsFkh8nZ1Izzz7jHdUTE1PqW5bxgciq+cFeOUjXgHtgO+qH4YR8IR4/ORxR9qO0ohzW4D9uXMX4+Llq1b44eYLl2XuR+CnCO1lOeoH4Tv41t3VYWMXB+Gychwapf+7WpuiBSW1vinxD7xklT19Q/3sSkf9Cc6geMY4gjEKhTOrzjGQ0H8LGgNuCM9QdLV3YoBsMa947tkXjLfkBZ5Bg8ANxfrs/ELmI1pitTrv60WbvRqHXve613lMQlZljMEQ1T8w6MP9UZzdUrTBBfqqwec+46rB6quDEIS+S34HthB5qyu3/pWpzXd9m3BI3pmRjreRwp/Ba3TVf2Th374r8vF/+b35FoppwTQjvzNS0fwig6qpoPL8TrDQL/N2ci8S+pnuze94oDzI17yxKsd14ioulsRXGDd6jeucKQSvZfxzQQ5+JviZj9BO/YY3wsPAIXWI4U9A4bcBHBVQjC5oTAPPofktaK3gA6tL87HC2CzcUMVMgyjrMZAwN6Cu65or0FvsbkJJzK4T4Az+cxbRvGhvRnTEuSTgKeM++GzjiuZDy0urLo82Uj4KV1akc0YDfBl6RsELjWCs9A4C3YPXuGYCH4kzs3llDgY+0n5wsI4FDox9CWXDxueWqG+YuwAb+BuunDiEHbdanOcBb2njXBCNB7SHORE7c6kP+E/+jGcojOdQDM8ueOEKYyNgpj8oE4/m9Ak8R43Uk2rVD+N9nq/AmWFDe3HZ2aBvNJcUzOfmZqxYXlmc08ecQyFeLlpj9xn8EthhXAEm8ADOfmG3IiUCt4WFeeMS9WRXAeMIZ4IantCmxlHOZ2Bcw/0qtE1eGLWoPP0Kz00jcO56BZfJk52JwEPN85wXes4dGMIqNzHHbu+KIui5o4JJty7xzvQAjPSO8W5tNXeQQWssNnLfzs4KR9LYynN2BZWLi8oyPTdxHupPPSuAr6grRYP04AH93MRcgfFS/Iv+UCLqQf1c2zIfGy6ILN4oYkLBvJ35hZKqnsUcmcg82VHPdMVAAi2w24orZ5B44QSLSDSrz9IFS83uc/6sMtT/7Eaq0zy7t0303tUaPV2dmlu2qo9zhy/utjC+9/Z0i193ehchBhLuGaMZY8BnjGKM88BxRvMEYMnuU9OL+Dpz2PWC5xC354qKTBY9jwDPhQfwC2gF3IH+oFv4PNEGK/BHEdqlbxhLeA6+4fIPw8yUeD3jKPXIHWa5AwQ4WoagDsobOAAbxiF4SptoEh7GPAS+Qd+BY/STDazMxZUn5SKT4Q6P+Qm8ELwCFm2CH2ev8A0w8RjisLMQqaRpgvuC7iYYRzMWD4wzxhsFcC9jfp7zfuxkiZ+VofzmbsHzG8E884ZQlLby8+KeHHKODM4mvu4aSHbDl3WY52B1Edtbh1q9IwRXW997f1f8+JsH4iffNhB/551742+/Y5+NKN95f3ec7G3yoeKEF8aX4l98ZiSe2XWvtRt2w27YDbthN3zR4U+1nfOEGgGSCTBCgBXmEjryAMJ5CyWsbiIiOKDw8YReAgCRb5hAE5gQp3I1lQRegWeRhJdh48iqJudWnNbUxVp1g/OfX1yJuaV114OVoj19rO4+GPsVuzgEuSvd4KxJ+Bi+NRKXr1yOWglXSLEIJEtLa/q2zgIIZeNeAYUr7h3YJWFBUQIik3Dq5N0AEt5cDwsauFMqhGZduWfyjkKbub2V36o3V4xDSxL8vbpe6VhZyopNlJPry4v2YY6A06DvGlUG9UEBxCpZYOxVjaqfC1Bkd4OVKmp7uUKMOhIsrKiMUqKoFEp4Rz5cUR4jRCGQ8hvByUoi9Y0VK3XspsA40hp9/V1239MuQQtlP4pAnwMzMen8ce2BSw4r+OrqfUgmghlCF6uxrWBTnRD6UEywIq5caY/ibWUZ9wGpLMdYlQaKXM0PvMAZvgew9AHvSEvkHpinsQgjSaYH72ykW1r2QdOrGxJI9Y70KNuAPzBA2WI3KstLFuBRDFAvfDt3dXbYXzzKFw6ypa4ooGYmpyzosmLQrjZUNvm106/CMb5HkeZ6oeBWvSxgK38rFdY3XE/6ze3kvdoKnNxf6nf62O3c7mtohHxTKYvyz/2uiHCNQI7ySqKjXSVZWaj8ECMR6n0Au/AbQZ0dAddv3LCSGpdO+DsfEY1gdMDlxOT0lOFN2aWw7b6tr7cSGUMBriy4py9ZYY9CDSUbBhQCbeU5RksMAfAI3H/h0ghlnqpm2nH/KZp+1HZwGgE9jXPN8cgb3hCHDx82jDCwUN/Tp894VwTtom/YEeW2KpoewKPCDRo0hjGCyE4SjDgomVjViXKcOlFXAu+oFzRLHcBr8BgFBStUOe+DXSTUDaXp+NR0XLxwKc6fP2/6SfysdT+Uq35pF/1Df3tFqPCpV/U4dvSod8fAI+l98IedKJcuXQzOLyCAP7gNLINhJbokLWezeJW3YAwdDOxJF2Kc6eJdCdeuKa8r3vGBQoYdTeC7KhkcyksdwQ5cfQBD2siOn77+Phu0WHl/Y/imjYkYSjjHBNchKG85JwIahY5QhgFzlDPgPlcUHBwiC//let+D99tAwjuMcjeGh+PcufNx6crVuDU6Yfhw4D3n5dAXZX/AC1CIotRjlx+rzLcNJIqliyaU5s0NtT5IG1jQLugNwzR+2aFTFEz0p/mO+sUHsD/5pJVWtIlVwT70VvCBPsCvdeEA5+5Al6z6vXjhsvp5zXXiGXmhgMXoA0/EpQqKTjhuncpr6+iMPfuG4k1vepNx2YdoiyexAwlDFMa54es3Yk541NDU7PwaVH/ogDzA55KPl7RuI6TeE/KS7zNl3mdIeshxCB7MeCb6KKI/5T8ycXlc8zv/rzTOk2+Fy9ADvG4nogBLudyhqBO8yyvCGWfg2S6rHKMw46ZCl6hMTR/kg0KZe8Y6FKUem6BVjbNcgTludqBHfqdxDMrJvIyD+iZDlkda+CTP0wgBn9FYypisSFkoOVH8Q78YDjhnAL4Bji9rzGb1O3wGo5LHHuWFwteua1Rf3AeBh+yww5jC4dzwMBS2uL/jfAR2gGAgMR6rHfBIcNMK1LUNP4O2c8xih+a6cJGDx/vMPzFYMyaDOyUvRulvfC4MGAsa4zAg25XPSu4MZE7QUFcdTaINwxl4w4sMc3AKo22baKrLLhbz/IY+j/VpFE/jLYYZ8l4Qr0KJTPnMbdg14jMxbo25nfD4FdqlNMCTOdrM/LLH9vVN4UcNY4PGI73DZRF0jmHkwNCgaRsMWtH8cXZW7RDPWZqfc38B8zrxQeiD8YidCBgn4HXs6mXxBS4QwQsUz+QNvDD2MAbhCpFDquG17BDYYt7X1mY6bGppS/pXZLW+ebaAA++lT+An4Drjq3m88A248Zz2Ml8Ensy+KD+/EZ2W9KC8wG/jvB5tserFz4FE3oPD0Fj+0L34M3VlTs130Bu/UfRjWAIP1L2uAzyVK/Tn/MmTl0VeqhwdbQMJCvcS1yidOhCgHe4pq+QT+YrvFaF1JTFfUl6qnscPG5y28Zj5BwaT5N/00TqGAkXesXMk8Y5xnnkOuUODyALwijRAMr4x1xoa6IyBvm4bPOgT8mAcaxav7xeO4raT3ZwD/QPC06QHaJzADirmGPBw+DaGaPoKw2Hu1BMPVVnQPrRNvQCTeaW+h37ZbZl8o1ggwwvRE/A1fACNPmJ+Ch8BR4jAD9DSJ8yFgTmJec68z7ij/MFb+g7Yg7P0L/KHFxwoeK4sXMf4451O+s19OaaSL2MaNA4P4syy0ggE/Kk38zF23nJmWr/gRJ8xFsJzyrkmu4eZIxknaF/RLjoo52PpKhgczDEinxESbuVYAIB4nfy98lllKMeu24PqQp8UZVLGdiplUeaSrzIN7zViuPxdA8lu+LIPj95c0OSxKk51S0BsSAVCU11NNNeL2dRCXEXCivD48Hz8+O9djY9fW/CEaDfsht2wG3bDbtgNX1z4X7aeliDPoZvLMTefKxjnF1D8SGjVxBs5z0KaIq5ciMgMzJWZPNsAopiTXE22+eMZ36SE58SoPki/saUo4RqBE4NGdU2DV3CuLLFtfiW21lcjXVc0+KBPVm0iUKDgx8AxMzMVwzdvxMiN67Es4WBFQufa4rJXNjYoXVdXhwQsBBVcaixJOEW5wO6WVQl7uJFCIcYqawnMEm4QZjjU237IEQI0QU+DBIIm7U2BAkUCIoUFS03+EU7yTJKNaFBd69SO+rqmqNqQsLHFeQUYRNilURsbmvIDP8sh1WlwqeHgWwlidk+wsRK1Wyht1Ah9ayFC92V00LcIgf5YGWF8QuizwUKvERRVe6+i86HguvKcM0OAS4tg2dbREb0DgzG472BU1TQqTY3SCgaKHEC8oaw58La5rc2H0LPlZV31Wl5dVP4b0dTaEJ1d9AmCuQQn1X1rc0XztSoJunXR0dIQrY2sZlR9BEu7Ktd39MEG53noKglIbc/dHYk3QIZmqU20S8JmtWCEQMqVtrLCkVQocWiv+8NCu4R4VmSiHNYzDvogzxrBHNUdiglW9Nr91CIrHhGYUUJwjkVb1Dc2C1fUZyoT+OFyAZciuOdZXGYHlQTdVcFyU3Woro8qfD0rbqleRPoyJJByMLAQVtVE+FZdVQcaBk3gUgla4ABjVVx9rfarYzibpr6qTrEx6pV3HfUiqu781ahvatVe3flPDQ+QnEWg6mi9p4XCT9HTFgpydnOpvsuihYU5zjOZjanxKe8swVUQii8O3p+emjGdLy2xchUlESsdEUxTuG5pbQ8ORR3cg1uuvdE30Bu9/T1WLO8dGozuPnaa1MfC8qzj6vpSVOn7LfGLjZVl1VF9vL6mtoiGhYHVwpHqzfXoaG2JQ0N746H7TkZ/d1csiW5vXrsa1y5fjpvXb8b6yqoPGm9qxGgn+lW7aH1tFbSVK41RkLa3d9pAs2/fUOAyBmXf8MhInDt/Pq5du2Hlid3CwIfUH+ygQUlqnFIfoVxr72JH2mBwjgQHcvN+VX1z9frlOH/xxbhy9bJ4lPiGKQpjpvgGe9/UDWvry6aFxiYO5m6xwbGrtzP6B/uiq7sjljm0VjwGt2/PvfBcXFZe45MTUVufhkLO4BHnsBJmTXCpFR9CYdoq+iyVXfuG9seB/fttFMal2nW1i7MKbrFTR32JcslKIfEA+ABYrR4w2tU11LpuLe1N6rs+nxXCmSGpxF21AvD6tWvx9FNPx9w0boIwXNSLhnFLWGsFGQYHlJdWouielehesaw+3Kd63f/QQ6rjgZiZnouJSQ7VnbSx4fr14ZgQzqGIJU8zS9Eryugq8SOUQk2N9dGkNuO+i5XDRw7tj0MHhryCGBcuuBBqxe0KymsBXJQjHiPoC785O4ozIjCColjjwNxG5VWlvuMw3GsYzSE9lYWCqqsdV3W4cITHczh0rfqoL8ZGJ+KS6osveSCHEg/eSN/gSmVCcGEHCW62ks6TvvsG9sbBw8fiyNHjPpuBA9xRHuPCCBdbGNYwOqGcrVM7gSfuluArXuVvXs1IKLD4Ck/jvgjiCbjws2LQMDPnUD7iIeYjqovoNA800nNzBxTnGHG4wm8z6p8ifwplIc6TBwS9o398pwi/cqKd+4wKMB0zHj3XO5SAmT8TAWhEdF6464FGqnEBJXrBxU7wvJqoD/QcesJYUaMxA3c6jU0Noun2Ir8c0zzPEO16LOCqZ85YcMH9GbtzAAFnUmD0YifgmviOD4/mYOitVeHBpnBM41ljjXBJ3Rd6tzLnMzG2NBbV12xZz8AYtTwvmtIcgLF43XMGzqdCCcyZGtXRCn22YZipCc4lwE2X3TiqDgKFqlWt8pUeRab6uYGth6rX4ty07/t7OuPYYeF4Z6v42WasLs6oPOHx2lK0aNxs07jZ29kWuBvCUISbIgc6Un2H2yAMJnYtp9+M5xzcXYsRDuN6W2c0QqOi2dbOLvGjfvHqoWjp6Iy6phaPcz6EW7BbWtmIqZn5uDU2pTFOfadxhjFwWc+npxfi5s3RuDUxF7OL4gMNLZqONMaqcG1yej4m9N2Uxg76o7ZRNK76gjGLgsfYxKiVxk3N7BToEB9L91bL83N2GzQ7Myeev2Cca2psic621mijvcKF9SXNv0TXK2pfo/hfq3g0tAvvQQnOjuEq8Z/2vr7o7O0Tk6uPaQwOLISwAl94p7ScAdLR3BobGouYZ+CaCIRnBwDzBvCURRVeOMJYrG8w1jCvYszHmIXRxLtJ6U9dOV8GXgWfwaUX80jO3Kg0CsAv2RmIC0X6i/mjjQhqP/3FvJIzWDDUUi5wYWELc2yMaMxjmLdYsV3QfmmMtDFG97mYRwWCdMUzqAzjvsc3+hd+qd8cYl4teNHfTDuY25DWVMukkKh7xli4SrXaxThdJXwnikg8jlfxbEsRXNd4KMJRm1ggpbkdrEjpNjU2Vm2tqO3KQ3FrQ3S0wS6sjejqaIp9e3rjyMF90dveItyvjoWF3F2NK8i+vsE4cuSEY3/fHtF+k+Af4t0YOrc099qSPLIkfjwfYxprFpY0XxHhb6iNzFfXVf8VtQVntxvCKw376hPxC+VdXdsouGg8rde1XmUz14MWmtujsYU5bkd09PRqPjMQPexOV2R3YHdPGhQxMnZqrtEqfGLRgeeqKgc2Bh7AB+EH8DAiYzd4YA6q/uHGBmT1GeOXXRVLxgC/MAIwLuHGFt7XIVzHVWenFyI1mecYR4SD8JqlJck58CfxpP7erjg4tCeOHzkYQ3v6YkC8ZW15QV22qC5acl9y9iFz8irdM9eGHdWL1+mibtWYxq4f8+Tk2VXwafUXiEH7cjeHgvDPBlhF8MXPuArW3PO//9TOjE7gd/7f+CtAGN8Ihk7xVZGOR0oDhlIXfu4aSHbDl32AED5yZS5+7qnxOD0uAVZC1syyBg1dNWZqArIVw/OrcXZiKT5wfib+9oevxz/6xEi8OLlipr8bdsNu2A27YTfshi8+vHfxUQmMhVuFhUVHhFK7ZUIoqE6lbyquMRhw8DmrxjThRjjzcwRDTXr5RH+lgYTfDNZMnIl877MlEMz8PavzG2OjcDUwu7BsY8k6ym+lYyUZyod1TaARXnFvcWtkJEZu3ogxXWcnJeSzwkrCcrUE9ub2tujp6Qp8GqOkYYcHSnwUJxxOvrGewgH+fH0AqwQVVoniZiqFgCLQDtUPcQil/PZWfbXTOwFYcamfyLCsMK6vTSVuY0OzBBQEXJQDhgRzfwlv5IXAJFgIZhRdV83KT5UpIbN6IwUb4LVVVayaRQj2LCkDCiEHA1I5A/va2tRBKqJ8wyiCMo7IbwRj0jRK6GIFOUrA7t5+CYX7YlFzrUX8jGPoQSxS32yoDo0tLdHU0hStHRKy61R/wXFxaVbvN5VHU/R0txcGEqWXEM2BsfX1VdHaWB/NgruNIsYBhEPVozBAofxkVSECI77BEQINY9XVQpQaYeOG6uGzFdQ+K8dQlikv+sFiFPAUTqHAsoEEXKUNmjeWedgwJTGLQ9A5w2Nhnt1PKxbMWVUIDqPErUHJhJuiQvGGDQLlCCsRUY4uLKDAAJ4Yn8BDjCiam6rbLErWqK9UxyrB+P9m70+WPEmWPT3MYp7nyIjIeai56tx77oTuBqQFFOEGD0BCADQEBFd8FQp3XHDPJ+CKfAAKF4AI0UTf4ZxzT41ZWTlnxjzPwe/7qXtW3oYIN1zU5m+Rlu5/d3MzNTU1NVNVMzXxJ8zWSTgFNIcNky6U5L1lc83ZNMIZY8hUjB3DlJHfwEatCxedAoNmIVpxMpIMyVXXPSpTNQb5WwJREHfFp/V0l43RVcL7R0flgmt7t+3uuivsuLn6XePC4eFxlBYqa8zZw/kXl9xhtJzVuir/dYXjSuS1jeU2vzjTRseHKY62H71p07PQvrR+Ji1fJt4g2I/TV/Q3r8HTc3huLS8i1D8hPoJWJtvmu3ft+bNn7dUvz9v25k7qp4LLHTXWWjdtwzf2lfH0L3c/6T9/ZUU3Xw/a+vpGVku7qvTnn5+1b7/9rr199x5aPQUb/Mm3aA8NJPZXlXrSU3zyr95qt/h+eXWVfKdJN9JOzk7bdz/8c/vp6Q/t7dvX9DMQrcBOHa5vLqCPUv7qwk12N0cfmJu3T83mLIXl1WXgmy1l5slx29zabH/65z/mwHD9k+sOSgW8Si5NlypYdQuniyh3Orj62RWuwqobsjt37kbp9ub12+we+fmpCv3trJztV4Ta7Nkx1v2p6PMcmamZ8cB2997t9tXXX0W5qyHFDzY337Wffvyp/emPf4rRQEOGyhoNeZAlNOTq/3KFpTJHA6s7i8SRRpxPP/+8ffHV1+3WrfX2xpXmtJ0Gkh9/ehpYVYR6eLB52i9VGkVxCHzTE5NxraLSWPddulr56otP2707G21+diaKac8g8KwTXXtpIBFmfbq7wlw3gK72t4clL5VT5HMGvndc1b+3C63RT+m/nu+wAL2M0Ufsw9fAYn+ZnZlvz395kR0vGrsEzXZZhN7lme9ptz37hO6HHBPgx0PyE+pz7+GT9slnX7SNO/cyTm5u7YS+NJC48+TP334LDb4Fb2eleCVz5Vj+JW9aDci9lz1IW/W7/rM9OwOJbRHys2fDAejjXv0dK7bP5Q32/RgmdLMSTHH1Rr5Tf+bN/wTbwHv+gKt7m+/6FPm0bgkC1UWBSUb0SWjMxQ1VjO9UFqokbjFOydcde1W++dz7D31JBsbVvFzsoHHQnRru5rL/y5c9myLwEa2FxpARaFEInAdcMIa4c1SFt4ZIFd72pQtoR+YoPrQxGMc1wjCGjQkL84CrM/qOcwC+U4GouypmJO0Qujk78Vwb8tHA6c5QokrpGcZC+1LOGaEsd9XmLADw4NW+aL/LjlBgmgi908cp45w8PWfh7u319smjOzGGXJ7Dlw932uWZxoIL+spEm5+basuLng0C0GKJsj8YhvjtWLQHPetazxXu7mYadffFzFybW1xsi/BEr+PwNnc5LUKPntc2NjmVMaryGQJfN8zzztr2zj50vgOd2g7QFzz2kOdbm7oufQv9n7fzm7E2M7fEHGCyXTA+bfHNDjBolJhyBybtNjU7CfZu6CtH8IC3FAWPmJluSwtz4UvOqY7299r+7l52gZwyDknbM9OzbQ2eOT89CQ6Ygx0d8u4w57+4ayxnoMEDbONjeJAujYYn4P/Uc95+Cl/Ycycp/czFPe4CMzh+3FpYYvyED0IAM4vzGc89m8y+LA1BWNAKcwbKdd4aOKmDRpO4SZIG4B+5h5fbj11MY1RhLW2cM2f0LDfb3X4tn9awYY/iJ/WuHTfZWQq9qux2pb/uDMtVE+MiCTWOpCzLcayirOzYA0zHcvtz+AQQmr9zgvRE4Be3zkuEL24px8EleLGt3d3m9Yb6CU/tfPZDgbP/OSsBWm7tns7hhm/KMDIE3TqGaxRRwW6JXp0BOZ73z0ZHgApcaCRxsc+IfT4GkhP4APwZWr+7sRpl/qMHd9oNdXbxhnMO51xLSyvtyWN3XX7WNjbuUY9J5mgXMYgcn5wTL9ohcXfvqO0eHLc9ZQPr4ZjA9zGIUBN5gm70HO9HXGjieTTQzxhzcXcpjWkg8Zo42can59oE9DcJDc8vLrcF4FiApjxHbHFpmb6+kN1I88wt3IXpjq5R8Gg/j8ELvIhH57HKJxpGcuah81lbijRcwh+kLbmuO2o8k8YxzPa2bW1Pv3VXieOlu6PcXeOubg2y7qL0e88zPDhkzkbfv4B/rS4vwE/W2icP77d78BWNkfs7W3EfqKEEBkd7MJdy6BRO6H2SH9KXfPycuTgcU6joCvJoCYNr2lfKMPBMvHKRzqTBjmJSt9CRoRsrvPTRkNd+7039y39J48Dh1V+VMBdnRT29DwwkgzAIXfBgdt1l/d/+vNv+r/+w1f4v//5d+z/9j2/a//F/eNP+z//vdzGg/D++32s/7jAwKSQOwiAMwiAMwiAMwv/f4T/f/n9GUeY2/351k5N3hS5X/EZph9CWbfsGJrARLI0RCmueW4pnBQMVJAgGXPvJcFaMIkDEdQDvVC7nfVbkT0ZRqFC0pxI7AuR1O7nwQOFyL/PDTz+3pz8/jQuTFy9fZcW4ilGFWmH2OoZAM9cpdvvVXL4rYVd3ARpKFPYQpCc8GFSlW7nVUimv+xfr6n2E0g9RAaeEBFf41fkRnh2ByGCdEGI8s0NciSdXHcZvM98owmn4IBcm/e4jQbgUbwiQUdqYRxCoIG0q3o1NBX/9FnXLdWVmCWjeK00gXvgtacrVSJeWP9NZtgqbGHUI1qvcWZS/fkWR7R39J++1I4SvrGIEP65ctW66yZif053JdAS4COMKeeDRcsSVK990Z2YUnyoDXOGtMmNqag5hbzVlm7ft6I4b6xT8uSIPgVaxy7qpvHDVv/WJn3CE0tCd9GIa6m2dYvQhCkO/gtNgW/ped1fCGhcPSYcsTfuoRFC55cpu3TocUO/dnZ0onHTHZTa2necixL0D7awAp/FFGtJdz+HBQfyouzPDfHxuGfyX741RcAB/8B9lSqWx76j4sIwSpOkvaVOBFw9cuv8TkiGiNd9p5PJB9ybP0u5p+679oRf7VtHnWPAX9z7QpAR2Jizgxn5mX9FwovsHd5PsusNkl7inG5S9cgtxoW96hWj6yvhoFP8rK8ttbW017jBura5Gqa97KV1EzE8h3E8vQC/l/sY6+32UApQtXnVD9eDBw7jRUPn3/Q+ep/Ey/Xt3r9yaUJEoOhTMxaGKHXdJxE3H9Hhc3OgWy3NDVCYYPJPjp5+eEn9MPfxuDtrUXUV2XIk54NF4pcJjYWExPMLD1L26YtPVnbpT+u77P7eXr17QzvvhAz3Pkv7SQlzEu31d44z52Q90ZVN5TYcGtzbftx9//CE7CnQjJq2E95HBB4UD7SiOPA9D5bpu1uxL5vPZZ5+1pcWlpPPwe/mdZy65e0QXc8GVdCCNEIo3wMcoQ3ddKiltG92Q/f73fxW6kxfYR1+8eNmePpWXPg8svhOWolkVv0Vb5mefias5d1eQbhka+Prrr+Iizfa3bmXAeZEzUrahJ3cdaoD2AHXp1rzNT7qwTcq9Vp1BYht++flnbX19PXTkc78Vj7pUVjHVwybt2ndVWtqqfu83toXuAeVNGtDso1vbOzng2rax77vbQxg0FitCeu7Ny1cvybcOp9e1kYo0eZVtf+zuyexMow9cM3ZpMIJOPv38i/bZ51/GcJj+s7vfVldWUy/d5+jibY/+5Hga2ksbycMMRYcf4q892mSiKu0tX1CBJs/o28K0jl3VJ+Q3wuQ7eb9GgcvgKRl12VYJprQNxGOXPoWluHyTXx8/88vkUVfL46PwbqOKQQ1efuu9uzDDe4gap+RH8lwVyjHKkWlWwVs32/GSMRm8So8a4m0j3Vepk4tRmO9Nm3paBnlZrnXXOODz6pOOSfJ6x04ZafswXqlcLLxV8L1trZsg+azfq9Q2SFeOBfL04lkqfT0nQ3ed8DbgM0/rIX3U2USeOzZVdaJuunkymKeGO/ORdjzvSb7poo3ZuTrfyToFjg8we46ERiH4NDR3Ci9KP9SwQRSWE/iobt/cFaW7UN2eWj/5j/zY/hOeDP3XWVPTbRb4xJttCyVRJvkwv3LXV52bcAiM8mnPuTprO/TdHfqNLhtVQE+pJCbGxSJt7MHV1vOacVd+5ZgwM0tdaUfPvdJAKU4W4QurtKd8Ja6C4IXy1ri4ox7iSPjubtDnuXpgvjtM3Nkmn6wxsvrMEePuwfFR+r0K/zH6YPAuDjNGFE+7OKMfk68uD28tg4cYrufayOR4jCO6K5J2nNvIM8SLNCE+Q1dE8d/Te55ZV2gmtE16F+2Kp3Ix5WICgt90fYHPyLPo1rxzPl8393Q88xsXITjGOh8yXe1CLvqV3lS0SwuZ/5l3yrCY6qcOQ9ajnoMj6py5H/C5GMAxTvzVeFUu6uQThsBBnSy35gyVf87eySKAgiN14Gq6PiRl/qv62Z8v3JUDfuQX4+OMlebHJyraHafv3rvLOPGAsXE1cLxk7n4Ez5R2dBH16aefxl2UCwMsSldj2e0aF4p1rogHpNsXxLELkwy1w/ej+Qnjk/3AdtXQEB7g+CFPB5fyf2knBkfpirxEj3UIPnvelLozFyVf6xUa8BlXF/YEJ3yQnUXcp1FT38Kjv/s8etxpQHbBihWUj/UuuCxDfmM9pQWDY4jjoYeyP378MHOAO7c3Mr45N3O34wHzG3Hp/NQ5uHRhO9buRHGjK1oNfO6qoj3lp5TZ05RQSQfC1J+5RBcK/q2JV6smfNkxT6bymRireVdt/1H0r14kfvw8NPsRDX8IJu1uK5g2pXNbNDgwkAzCIAzCIAzCIAzCIAzCbxb+873/VxQNZyouVCIQmRVHMalw6FUBOdNe57BMZjNp7gQvJ8QRDLiaKhPj7p3BybCrlFzZqbCmcKuC3hQKdUNjKtfrgERXjF0ghEapzkTf3R0qsaPw0h838T2Ctmdl6Ju3V5h4HZuZi3uo5aXlCBUqcWL0MZKnvoAVehV0FBYUgnxuXaLcQZCwjj6v1YMIEQhGKmKuXTVGUBhTYaCg7UpZvxNHunpxxWKUMgibTvSVCTSIeG9w9Z0uCgofCEwkdedBCbjqh8AecLWRiaQx1FW8KwBVrAwqiusRyhWGaodOuCd+LHwLl4KS6TRMWNYBwpkH2IsDBT8zjpBC8LteSFZRrNCpUOZvQShFgKuFx9rUlCvp6/DXuOgBb7UzQ0W9Ky/BFzhTkBO/2fHhrh6FzlTDMqCZjt4iaPM0eO/qkrQdPL71P/OLEjLwlPJQAdFYAh5Cf/dNlUJS7qWVs/M6Z8fVjPFXfnKaZ7rLUVrLYdfQpYddj48hXII7hVAPVVVZc3ikG7qj7FaIwGk5SnkJKnTJhxCFXyecK2TGPZhtZOTe3VSu4A1s/m/ZKd/bupek+nv+JXjpFagxVIIHVwp6H1oe88wOjX6lNLF8V+O7O8We504Wd9xoGHAHlO6LdFWWe/1ZX91AF/QPdxidnsdFUdwUUf8LV+NfAUsbpYzJNjM13xamdUexmpXLRl1DzS8sZVWzKzJXbt1qq2trOSh8emYmRpqs1N/fjxLEFdIqKuwFtrDtLUbsZ67gXpj3wHHP+liNay2VjtLKzs52DKcq/F+/fhV6VvGhkUv82N7mJa3IE1TMuavAs2g21teiuFTRsLe70148/6X9+MN3bfP9ZjujXVXk1cpglZTWWUKrVcrSvK435mZV7i63e3fvtyXqOz42Gby+evmq/fEPf8pZMEeHJ7YW8NC3zQLaVJlnu0ifGlpUjMyQn3l5JsrjR08oYzK0phHJaJ66TlNJJwWEHviz7wqfZG5d7Ksqdd0F9ODho/a7v/iL0Le7hjzLQFdd7vbQ8GI+9lOvMVJCy2MqRMnbVc0qdN1xoxLLq2fV/P73v2/LtIM0/JL6/fwMvJGfhqq4AKKutps81npL97aVhkNdjMkPPDzZg2ZV7v7um6/aGvnpp356SuOsq4ClVym1+qs86pS2PTZ/2lNerWHJ9rScV7S91GOdn9GO7zw/gbqqNLN+5+BHA5RKKHdKvn7zOmOIvLcOd56jz41GganSSoNK/LpTtp3RXVW3qPuXX30TI59jhGV6MLy41ijz/XfftlevXkbRp3G0FL30PUaBCjQQ/7r/Plx+vSn+K/2CfmhEg0b1ecefjEG8k+UNDVfauHrRCO8ycOmdX5VT5Sb+fV4GEnk/V9rC8CtP6aLvSJ7PLINnribw6mp5lYvhNSTqeY8wuhNTpZ20l0j7uturjGTiwLKBhHaqFffy9BpbNXJFuUmfLKUf4wZ5CH34IbGUuSro6pl5WY74tWxrnY7J++wo0gjHe108Gj/wRlKp5BZVwSPpxaW7GW8YK3X/464ldzT4/cryUtzs6OZTmhXmWkRyFsOH5/sYHHdO3dVEZroJ15XNua5uRm7oL6vEtba6Cm8Ytz3FK7z14oT6q5j2vJIyqruIxD7lOCd8tof352cnmQd5RhrMBf57FoOEbWE/EDbPL4hhkfpHyW6kDradcwZ3Ue7tl4unTehevuuOXV0r6lrK8cyzhDT+62JulO/tF+apYleu7O5d3Qe6W0f+OT8/Ay+fjDFQA9Ob1y/pXxPZFbYAz1Y5LNy779/BU9/Bq7cC/yj4sb5zs1Phzc7vNJD0Bippyza2H2hgMDqXGdbg1tUt4xm0kkUG9O2Ls3I56Gr/RXjVHOW7s/GU/Ny95+IGcaFxVlzZr2Ow6I3NwGofEe/SjGX2B5U7/8lcj/yz6MGx8mMDSdefQp/Jh2cEx0oNPtbJvhdjTsaimk/J86V5O5vpshiAP/mVefRz6Dzlt3AadS9a/VnuaL/wOc/It/oheOG3+AgfFb7gE8InrSFdgN/Jkzbhjif0F+vf1SOB72KEryr5US62kfTquxhD3bFtOnOijjUGMfbDf6333t5B24NGXBzj2VqO4Wvr69nV7A4752G20y70J53uw0M1kBxCE5nP0SbOlwQkO6Idf2PAm08e8hznnnGtKp8BFo0DVU+4A7jNfIv6Wl52hJOvY0vhlPky7V1GLN39es4O/Y5xRwOeC6m8zyKiyjUosV2sd4+ePoiJtKGRcr1m7s3VIE1k9zNXaTjpaK+ko3849rugJPMCxjnfxfhIv7O+0lF/9pw4k2+I91p045h5lbG8+KWGMnBDO8mLpWX7c3beiByvwky61CXtKKblVzWflG9/SNt/Z+gufTCn5Ma/1NWY8CuGPv6keHeFfjeiYWAgGYRBGIRBGIRBGIRBGITfLPyvj//HbkUeQiMTa4UR5InMaTMx5pppr3NZn/Osn+jnDS8iaHXCVybF/ftuMq0Sx5VlKhHMpJTJJdS5WlHBzZXHR2caRU7j7uZYBe157WzRFZSCqYoIhS2NI67qV0kS5TO5DU/pGmqurSyvZCWhCoQIO0a+iyJbgYQ6GlTUK6SoZChlVh0cqb9q05eCXaGxBEcFDZWE5V9fYUzFX0XdxURZY9XBhSJIFEMKnde1ak/DSdx9cRsDCVWP+5BOcBEnPOW9gl0nOuRZh+MOlwmWk8Jq54MCVAl6JUxGoOwES5+bVmHHGAUZAruKjQj7CH0KRaVob+DcA+h1z3SU9wpKiwsLUT4o+ukKRYWF6XznodOuyp+a9JBJV8nq9stVejcIylNRJhlVsim4VVucA1sZi6J8sA3ERWQz8idd6hIhVhwq0lGPVN0/IAHe4IdMeiG3N46o3FX547NSTBRtimfxr5LBtCqMdTWl8thVujn0U6CA3zNwXJHoSsQYSSjPfFQsaVzRsBIDCWVZhvX1fcrkPjgdtX3H0j5mG5/5wkP51cY8p4P5zpAmpY/YXl7tL6Uk/fXeL8VRlBRGn3fXGEi49gqduDKj/LidGOFKHI0iAWHdjn1N3mSXrsu98qnte32pcuscGtA92VHb3ztsezsHWX18sH/Ujo90SQc+h8fb1MRMm5laaAvzuqlYRbBfi/sq/XnfcmXzmr/X44ZoGuFeBVEdpgotnNcOL/t+FD1Eady2tnmlG1cDLy7O5xBz3Xx5mLyH1quweP78eQwkL1+462MvNC9xiAfzs2KgIwpVlQ4qx3SXs7y42G5vrLflpcWk80yjH77/vv3y7Fk73D+MvjUGkmFxNgo+gM02g3ik96xUhd+ooLm1cqs9evi4zcJ7pEx3zTz96Vn7h7//x7g00+DkgeUyUr+XH7iLS2WWQXce+iB3F5o7Udxh40HOVsQdGi+ev8iuj9evX4fuXDFte0sT4QvkKf0bsqtCBSX10xXZgweuRP08yhQVoLpS+456Pn36c5ShRaOupHdVa/Wf7DqiBWwbDZsatDQuuCPl3v177a//+m+inDQ/4frxp5/aDz/+VLs4zl1xrUFQpWHRtu2dlc3wTBVZk/ARFblLy0vtzt077Xdff5UdBOJjZkYDisZE2pBIxYCr88NufyNab3cIaJgQPvv7i5cv08fmqfefv/1zDCRyiyn4j/WTH2lcc7W+btjeg1eNTyrsrNss7XhBG/e84JSxx9/26SHqM7ew1B5/8kn7/Isvorh6/+5djFau7FVp9e7tG9r777OrxDFF+rU+KldVjnZdln/Ve/s7q2iwV/f3vrN968wBftkvVGJGecS4MlqKdrgNfOScjzUYFX/pcwLsXMF+2lh+Jn76MSBppaH89kpKFZ7dvZ3Gz0JnviNdP9apRLN/+awWFhA7xbUKcl3G2dfcHSDvSZnkbTtU2UAuH6TdaveO6atPeRVvwicOTRujeQ0Mgcl7dzg6xs/QvtKK44OGx2nzgn6FSaOvBnYNmvZ/x+icVwNyVH7njCxgmocnucBBY4B10OQyA/y3NzaYSyzH1ZO8VSW2cw7R44KA1bVVGyd9Rpd6qSfvxmiPi4sT8DDWnjx+0O7e3WjLywukzUkJVMK5jvMLd+tqLBWPtrdtBa4Tqz87BupSTjc7Kut9rjtQja6hF8q37qUYd1cW4xRIMo9gUPioq7tD7J9v3r6NgSR8hHFIZbHjmcrp/f2DjGnOe3RRZFvYjtKbhhx3XXqIuuOd/FO+PDUzGbd3GkBevvglba4xe5bvNGSeM4/Yfv+2bfHes1t0/VO8KyQWg4suy07oc1nAQpsIuVQsb9NlKCND8ELDtxtx5VyBdpqiXewb8kN5rmkc86bgtRpaPYtplz6euSJwOM+K8Q7+kzEH+nB+CTRiMjCJT3mpsGgEcTyR3pwjuuBAmu2NJCTNRy6eENf93Ew6MDg+WY58VRq2Lcy7dgmuwJ9X0j+EX3eArvq3Tewn9svi7+KiYOsXvKgMt//5MHMOYAreGNetm/zbMUG4s3uWsoUp/ZoQnNlfnFfR1twANPfQlu/6elh+/iy8w03l4PhaLsxq3lgLMZKOIK0Ez9Ii6XThubVF2wODRsUNxjbnCJ5rJfzujPKwetvJc59cMOF5LboGddGKdUngew1Kuoudpf8559Rwr9HdsbUWCWhIot/wXxaheHW+Sjn9OHnpb/FItKo1hkpHGh87A4nGEaJ9XhrJAivaUn5i3f0rOu4isNnqPX6qD9e78AXxz70FWufCsdE03jmnRvbpjTA80+WXuzQXqKv8xl1idxkvnSe7A+zZL8/aW/qzC8ekL2GQDygPmaNwK9MZ5DG6kczOTXinY2NwIizgRReWxedrrA7teHWuyD1Qhs8It3/Wo2sV36QOFfqnPuvq7C/apX/Xf2me3b/ul7AWvAMDySAMwiAMwiAMwiAMwiD8ZuG/mvk+CscYG5jQZhIcwaKUGEYFCCfCTvQViHzvJDmhv/bB77s8akLNo2sEymtX0mk60GxQE+ab4bF2o5stfl2QpW61ThBQdDPhwaBO1scnptr0vC4d5qJMOTlzpZeCk2di1DMF2KHJ6TbFbwVPhXtXB/+6AkzBA6GI2Lu/IoNSIqsUQTjwmYoDFXEKSgL+QQAiKjzohsV8rbJ5WUd/T06U26gYWqhMlNUIpxSG8KEhgYfuINEPumVzPwwWFGyyAm/Mq4LxCDC7qqxw2uPPII4KDgWPj4QP/lTSKMypdNagkOfdt2kzyhGeCD3AqcK86peUKTv+lIni9vhYN1S7WZGvwOiqVRUeKpH0kayRSLpQea6i0bIVXlUYx12OgitlKPSXouAy7aQycnp6FtSrRCoDhfgTtwp4FSJyBf5aDaeCsJSVPhMR1p0nv/72K54lWrGkLRpWsVSKim5FKLhQeFfxpUJJ2lGo7w1D1l06sN4aEsSZQrgKvLnZcqnkKmVX5QmfuNFdSVxncPWsnKLPXxXZ/OtgKiWDde4VF1Qvdf44VNvWt/1vo/nV707oFme+41lwVm999Cs+FZ47obfoTV/npcDo3XCpGIyBivfmoZLMOtiunt0TIyU4UZllPRXKvVchbN3Pj89jRPB7V/ar6FfJf//evXb/wf127+7d7D7QRZPCvopqV0JatrRo2VEoA6cK5Z6+VdT1ypYZ6G5ldSX5ij/Lrp0jr9ve/l7wYV9W6WoIbRDkbXEHQ3tbX1dkCocwqmS1LrrC+v7776nbbuimVnRrfK1+Y16VW7nxMUrPugtZW9MlxhPyHg/9mJ9wfffd98GZ35q24FFBWAabrO6lzwhX8qOOt6nbkydPsqPBb9+8fhO3girjVYbYl6L8og0FSOVGDNrkLe7NJwaXxYXgaSPntMzHvY3x3bv3qau7UWzbnjeIa/mpeYs/eYjt7w4N8xT/7vYQtq+/+brpRk8jy/MXz3N99svztAefUydXMJtXKaxiAJYXEsxH44YGkvX1tfbo4cP25PHDtIm8eHJMui46lnrlr67mVoHa90nhm4EPeaCtPMRzWTY33+edSrVvv/227R8cUs5MeLJnhMwyfjx88DAKp2cvXjTPAwC4Nj6pgURj11R2lrgDxt02jj/mbfkTkzNt/c7d9jd/8zc5mF4e/d333wUe+Zku34KPn37qaPgjeuFKT6/fecYfeabxKkVwn/7qlbp7Lw4yzoBQ+Yi81hBlpOMV7S8vkL+VsV0OkOIq5pfP6EfepYC6T8mBoULKDB0U7vudIpbv1fpktbjvKL8U+sWzeyOsyjfHQNsluxnSP/TLL4+z/WtXkXFYYw5ASmPCFV5IfTRGqAyURgRXXElDoVHzsDza3r7kXECjmv3YUGPWcb51PJV/SN9WOP2BfqrbH40h5mlaF0i4wl2Dq25tat7A+E7h8qf79+9lBXdvhDM/+5qLJMzLPgbmUg8XVRhUoHrGiEYK0zx+/CjjofXyTBLh1CChYcBxo1e0iwfbVONi2ha8ee6NqsLkSzk2WeFNvFTbS/PyYRcdeG/+7gapXY5H2SFxdHgc93zusJOHaBh1rBPv0ofzIvFR53OVe1Vp3nMs5OUjtK0Gf42sGoJcRCOususHfGvElQe/hBc4Nmo8mZ3sjKzwq136pu63HDck0xhOwOXJ0UF2pYg7zweSJvu5i3QqTWh8cEGH9b6G/uwF4lYDreeg2C7uenQHSdKAm/NTje5XwHrW3u1sxTWY7xxjxHNohWcan6TP7DaExqQHYRAHGjk944wH9GldzdbcyLlIlVmuMx1zpecE8k4fBj7fWUfbyHvLEee6R5Nv6UZR2hJexwx5mG0lr4vxo6tLdjJH8V87Xj64PaIMA8kcrHPj7mP7R/DGvUHeITZrl4c7fOGt1ME58RXwSK8ABy2A1/qkq4N9nT5OOV5lGj3f4FWVx5xJXHhmC5Nc0rkww/kF35JIg4N0eQati9M7G+txGeV5Vo574kd3hrrUOtivBU+ZrzMn9GrdbOda1GB/W8o44YIV+0famvlcv8hC2omBpJv35ewnopDLhXPHfyXJSIg34IT5D/zE9rHOJhJW8e0P6+TjX+dd/m9O/xGewhs7fmk7yDuZP9gW4kSaMN/QQ4dD58uZd3H1nW0Sl69c+53TZaAbCX/69NNP2tdffhke6nj4hj6dfu4Clv39wOy8wbNMrJPBRUL9IqmSpSbCm0cYE3OwP3CHzux/4EM4xxi/4+JW2OBHhtA6uP0QctvTu7d1n+fdfeZwJutC4d//u6cmZ+yqT0wvXQsDvHBgIBmEQRiEQRiEQRiEQRiE3yr89xuvc+Cmq/J01xSBiIiYEKHDVUgKhooZ2fnBvwgRfuzENgJCKWsz9eW/EiG6iW+eI0AZmZDzgKg0hhCiVIaAoOCsAvyUCf3pyVEJPa5qIqcIXk7YEXAV6nXH46Tf5xHSmej77ejUTJudX8wOEhV7CiDZJYIgqCCXST5wq2xX8BA2hV7ztW5uo1dwVvi1mrop6lfxRqSyLggZEcD4/lKjAfcqljxo1cOH42aLesYwQv2uLupg+EKMwmoZP7Irxd/UPwokv3MnDXjp3Tz5jfJdhLVOruhX84qHHucKUq7qzG4QhH7bpg/CbDqVsSplS/BRIV0rTc1YZYD5i0+VXApM1k8BlhpHQP/17APkadtLITCCnbRQqxtVbPssPtUR0FSExhVMJwTphiHnD4AnhWiVZgaFIpURltcL2hotFAwV6AVOHLjaMYYjok/P+e1OE3/1dKbg3OOFnPNc1Pmd9Sg69mu/sWErrYeZei/FqQxSYDT6ce51tyMMpFFozw6ACJkKkLWzxN0nKjDExRn3/vbq9wrrgVP4wFH5xOZbyhXfwtmBlWhq65lr/jcNt1zFTxSYXH/9zNwrxkDHC/Vf5aZIPFAu6fKce1fDTkBv7jiYpC4T1Mm2M1UVQ97G/Cbe0E9vhqF56nnuwffQW3Z7efCqhqVLIleNl+BAPKaPD4/GjZwu18ahiSn6pS635nOQ8HIO/Z5fXMiOh2Vd2qwsZWeBO0Z0qZXVyLNTTbdL49CTRhUVLBq73DHy8tXLOj/gpPx4Sy6BHzzYd11NrjsuV/lr3FLht8L39+/eaUsL8/CDq/bq5Yv2808/tdevXrRr2jlKXxVzoD61l0b4y44x6jQLfbvbw7zdPXL3zt324P798JWtza328vnL9svPz+JeS6WluNT4IekKm6Qmbas8sa/U+UVlPHT3yCeffJryNPq8e/uuea7Fy1ev4hIqfE8ahA/Jz6Rp+7v0I7+bzW4IcErdnjz5pK2u3gp9qSzVv/vPz563n3/+OUpNV9ZGEUt+wlYKEhVM5qvCxJXyc1FKqVh5+PjRB7/x7sJ4Sj5v3r5pv1DfV69f0/aeu6GyfCLfW66uTaxnFFBUXMN1uQKaaHfu3Ka+99utVc+M8rwh+VRH1+BJV0e9UlnDo4pEDZw5p0SlGfXUxZpGGhW8roLX5Ze4cqfW9OxcEK47lo27d9ujR48of7p9+/0PpD8qnI1NUTfPahjJ+SkHnQszjdTxHQ9+5xeX2kNw+a//1b9qK6urUWJ+/913qdf62lp46/t3b9sL4PBe+Ptdh+IQDEiOiT0v9yfFVz25iWJIFuSD9B7bVL4FzwMHUdbGlZYGedLn/CqjK8fz0Yd85QIVknvyr3tz7nihfFDgDLwqw4z5Sp/cZ3zhN2UVH1bhJ91Bt45X/E76+pz+7Spy3aNpABOnKt98WwkEQcV/TwsiRvpQ8ZjxD3r2oHYVoY4RZmy+UeyRT8Y84HGXhQptlaaLpF1aWMj45Wpvle0a3twN4k6R7BCBP9+Cz6zIX+gTs9OTzXMYzqAlVabLfH//3t225AKMaXcKulvsMuOgLvim3fkIjLq08qwSgcoZH+kT48G340IMytDm5QVzAsb8KeYDC/Cv5aX5zEU0Frko4vJS5e9prsJtLKUq9SPvrkVSd/FcO1/Ame+ozzl87srddnDqmoP0ymTa1N/kp7JZpfPO9nbcFDl2v3nzjj6/FUOeixJsEMcwic6+6s5c+4zjjG1ZO3p0RzgLTZc70t2dLeZeHvB8Dd9bCm6E+A08+O2bV213e7Ot0T/Wb620xblp6uAuxOO2/e5N2958D7/ebR6Kbz1t/zrIH1rzgfRIFJaMYeBDWjGxI3YMT+D5iqTuDpLGZubm0yY5P+9YwzFp+H20X4sUVB7vHOzRLnX+k1FDjPMYlfDCnoUO4EGeGqMR5TlGpm9QnrBIbzFoU66LYjRUGHkVPGrEcT4mf4txn8fSrfn1/UxDp677iofXHMF37trRcLTZnaeXHSTAafHSlLDarhAZddMY0fEUyjV477sEy+a5b2xDYbDdfJD+Cb36Xnp1ruXcKfMpYR+R93/EE/goc03LITqX9Z13fRm2iffFC+Qb0DG4kAdKV9KTMDhf8gyrO/Sz5ZXVNkHb0fLho7rQcgdJdovQJvmmq1/NF2aLn3DvYolaQME8RHyAF+dYurQsnFh/6w3ueO/4BjqTn9F5nfjLMx8AhfNY65qdWrYrc3r7lDh3bmDGtp20IK7sg45BRR8fxeRScAcPxvBQ+7VvujRcMh82HdE3BvEk/XqV5u2HOSvOfglcjmUa1HT7Z53tr7qNsz7i8QDasr00Hjvvdu5jrFKLDsLPiS7Gcg6vwZCWS5m1cKyrF/jtDeAy4nLvCFyVWa7C9yFQCatobfr6eE2/Tt3/41DPQkfiwd/8M7nRMDCQDMIgDMIgDMIgDMIgDMJvFv4Pj3fjrmAUAWoUYVCl75ACFrNWhai43kIwiHGB9NdMYjORzoxWQWAkirZa9cgzJr1OnzP57Z6PtMuKvK90ClXmwXV4NIpcJ93nCDVnGkgQAM4uXEWlKx8m6HydvClXV0gKKwoA7iAxLw0qkzMqVZfjN9zV/gq1ugtS2ImgKFB8pyDijguFmH6Va5QECPMqNH0/OeFqK3daqMxROFBAsv66olEwQ8DMqtE672BuZpoyXe2OcAjMVwjl2blwrlLvTJSkvkb/YmQRn+JKHCj4jU1wBffAGKWluZNOXHs1kwhc4lNFE/U3lmJGAU9FWidkdaEUS8PNFb6uPMuOifEJ8lAhOQpua+WaihWKAR+6RaDNEDRV8uX8BbLbfPseYV4lpYoIBBiez0x7qLI7KVxhS13Iy3eecTKdw3dnyK9fKS8crgpVUFcxXIc1uzL5EvyosDqm3cWPStIYckiroCYiFFbjZoZrCgEfZ7RDuRBA0OrxQp2M1kGlZ28EUbSHFFq5V4CeVXQAs8IyH0Lz1HtUA+EY6aGHpL2mja/a8elZBHkNc35j+risQhh1NWNfnkK/baaBQNrVWOC3JxquFLJJM8x3fVm2u3CFvtQlcpuf+aPd+csv33f30psK/FrR7WeUKr10V3+rTIubrVzBC/XX2KG4C0aI0AOwTCAkT45PtUnaLwaSIWiPP11vISKTj/2S9huhLYzDKvmp5+VwU197dTkEfd+0C7rB0cl52z/Uj/hxrvuHx+DsrB3kjJeTdgo+rL/uMXRX5FkkujzSSKLSeX1jrd2+sxGl+e3b621tYzWK86VlXUzMtJkZ2gacSbsqJ1VkqHBSCahyXNoPrqAHaURFgEpOdzt5eLHGEBXzKlU31m61Rw/uU+fRdri/1378/ru4h9nXRzq0q0stjSHuiKHjRamhIsXnuuuZmQKeqek2Tdvfue0umftt/dZadlNpHPnh+9qhoeuZHNYNPl2pGtzShyVp6TI7roBHpYarexcXFnP4+ZPHT7KLTWXau3fv2s9Pn2UniYo0SaBWqJaBJEYI6M1nE9CV7luyinRxoX31zTdZrawrLA0rXv/5z9/mrBDPIIhCSeUYNOJ7YbIPqTyT36ig7H2eS+dffPll+9TD45eWu7NHdPHxLvcaTORB8hUVWeFtwCqfrpXxpVzPeRPZsTGRFfr379+P8SsubOh78odSUtKcGgY6pdXR0UGUntJ5XDhBR672d2fNDz/9SLnD7f3mdvvzd9/FGGQ/VoFqvWbm5tonn32enUzW7x//8IfQTPFFzzBx19x12+R7DSS6CXNF+rVbGoH/Fm38OXX/N//m38TdmMqoH374jraba3fv3cn5Nbpoe/fuTfhcRj8NJOFVdmnGIbtunucm/dwqOqRlnAybKoXRjedU8b3ps/Oyc81UV8YxomvpPZwdEuJeBV9yT5TfkVFijSOBiO+9SjM19njv84zDJgeIfCocxCjUpA+i47a8pDdwlNLPPO1vtctDPm+fq10c/a4Zxy8LgTdBo+HPtHF9bNn2B54T3Q3iTq9JaMP8hF9YLUpYvJbxciSutNwNogLfM8tO3DUBTft7XhqDNixlGnhu37qVQ8OXaK9pxsEbx2W+GadePr+7sdFmVCxCM+OM9yrZdb21Cm+SJp0P7MMnPHtjlPe6m4xxRBQQb6ib2IyRwd0j12dtbs7dF9O8L/dn4maccc28PEtE2nBO4rgbugcWHkaBH8Uz732uEXYWfIxSeeE+PdznO1oUXpyFH4759DtBkQ/IB1W6u4vN8wm8N27B23Rh5AIQ+6ULMuyn6fuUdUadQxNkZPu42ENj0jy81rbXJdjO9ibzMuoHqKsrSzFUXsD85Z2b796205PDdvf2RrsNL1+CZ9sH3CXy/vXLtrX5nr61x3gDH3VcJ2Z+QDtJa73i2QU5/KTMUjCHXsFLdn+KH94535qeoZ0XF7OoRSPCyZE7Qi6yU/hgr84z8SyVw9OjtFF2LkHc4sfnGh+kUc8o0rAnbcn3hK3cReWzwOLCAeGVJ/m9C2jkSYb0GWk6seYb0r1zBxXX0q8Kdu/dgfMKXuluEQ1Y7lTTYJVzN/gt3/Fb84rim3J04anBzjPDpIso6y2XaL/K/MHf0ge3/c4D29eyL/2WSvQGEiskrTqfv6R9NBrYoDG0EtNfk6M0RobE4mj2ZQu0H1eZ9vu4m9XQRhAG8eF8ULjc6eRc0LNIbt++29Zv326zjMMAE/x4mPgRc0/nVRrXz2hjv1Nxr1FEd5waBhw/zNd3giAKzDtGJuedqYL4d8EJcgu/M8fjJrut/A0f1vjkeOCYaT7yTUPkAdsUGHpXWtKiz8V3zT0pJ7gto6S4NfJf8GJ03i6NybvKaFRzr5q/iR+fiVKf+WnlYTkZA6Cf0Cl0b590HKsdjfQ52s+FXLahtGFGxXVql5FzIWHoebZyi3y0DPbUX8NtDB2MG/ArF8O56My+7Rjt3Fqa1lASI50fBUO0IzSU+gF3AJdGvFJ2InUSk9Yt9+TvfeqbN/8y1DP+t86m85dwcyMbNAwMJIMwCIMwCIMwCIMwCIPwm4X//cabTFaNCiOlqCrFtooQJ8MKBgpqCpYKYFG8GvneFXcRCqI4qefmpQCqUsyJ/djIDZG0pkGQyQp60t0g2FwP1XdXN8Pt/Hq4BN6z83Z0dhVDxjmT9tPLWtXvKrODw5MInM6sVZYpOCnUjHtI++x8hF6VZ9kZAuzlWsnVdwpUrjijHjwrQ0TN+f2tAk6BUqHBFcrW33r0QpPvLjS4KBQpdfGh9VHRP0t6V8/6W6VeFHsKWgom4Cy4BVnGwjWIixJN4UqBo4QoBRyV1T0Ohb8XpBSGrLOClAJ775bIdIakJZ/A99F3RgtU4RDlqormCVfGlhsSXXS4Td+VqF1O1Z58o7LL+in0KCAqiG2+fx93PR6savmu5HZVv4pevwu+qbMCj6visztgZSVtJX3ZXtKFigBhKZrQoKHyTMWaigjaPjgHR6SPsAn8vlOA853GJQoMzoKYLlj3/trjVhyIJ/HmvfWOSwcEdGlKmjCInwiiCI/681ZRriLA9Ke90gUceFi0xjRpwuJ1lRC6U9EGHXxw9QIM4qMvT1rSmKdiq3fhU6v1iB/1nboSyTwrDT+KfV3TttZRGsqToq3kRVTIzT39TaOMeI6Qm3LIyzSdcierBflt3imH31WWColu5aXKBXBpnvbtuEqC7l0hXe0qn1ABeJYdHbp62dvdbds721Huu2pfujBf8aOLHHdPxCc797q82ri9EZc3ukN69PhRe/zocdzUPHz4qC2trkFLyymTTBJd/Rtf+dIW9ZN2+7aWj2VFZYx+w1FyeDC47mF072Q7eobJt3/+c9uGnl2ZCWaqvtTDtk2dbSN5GVEFhrCroNe48fDBo5zL4XONGR6Arqsu+4ff2saWnVXKXEOrQ7VK2Hx0/WN9pJ3bG7dTb2FTmeaZAbrEefbs5+TtiujqM7QZ7SM/s07W1WfuzHLHx/zifFteXW7ffPNNXN6pjBOWra3t9qc//XN2j3gobsFT9KZxw+BvXar5TLg0kKgQ1njzzTdfx6AhjoXHKHzuctH4In9w3PC8FfORlrJLgHvhc0W6BhJX4LszSAPJbdpbnqjSU54t7zX6tavPPQcptERb2ec1pHh4tO1tvq/fvGlv3rwNrOL8+x9+CAyehSSPU/mkr/ovvvwq36k4/g9//w/wPN2BuTp8Crg9JPgYOt2hj552bS8/Bg54wKMnn7Qvv/46+HT1vQez666oxpkpcPqn9vTpT22X8kMzncKrovysW8lLeX1IL44iqdL5IPd5W2OB/MvuKh+J4kzaIScVdPIPy/KJu3R0ufRx7pWP/3f51109IkjTgtO/61/lV/8oD+p7eUk/5uc5H6ts7MfTwMrj8JW8hjfR1z/mwYbkFX5fvMcxtsaY6lPSgX1W+i5FYqf0o9wquC7+lueaXgWiNOJVY+gq/XuJMUeas310y+dZJSq/ayzQteUwNGMfdmdZnYtkOX5jmcJjX5L/yrvdhWG72o/tsyqc5ePi0fFI5X0ZQ6/b1PhIFiLI6zybw3HCPD2fw/pmPsT3/dxKw63lhp/TX5IfOOUn723/cono7qeML1PAOzaVfHXXdc4cI32MvC03fBAcOZ5n3CKdfEj4pRHHNvuHfBFMUlbxbMs1QeYX4CO8Blhdyb5/dBCe5DgwPjUR3mcZB/D416/fZC4gbuVd4t8FI5YrX30Nj93e3kr7eLaLBlL5yv17d+OGzH59enTM+KqRw0UZNb+RVsKLO9qRUQx18w0NvwtLy8Ct26pTxmPnbip34YnMHTKugbdzvrWtxLsAO3/NmE397FPSh2Oi7eD34qQfS+xuUlzGYd47j7NOcdcKzOJcxfUwMAlvFkmQrtrwqrmjt3iJi29OoYWt9uLlC3CxE/5j23n1/BH5m2kt0XrbFsIpbsroX+Oa9FA9zcDVviF8XOkp4cGOCe70FnfmZXsKm/fC1/dBLgmWq8F1KGfkgeue8EjQl2TZ3kuz5lUGgKGM/eJLXiZOpLmk5Z2GJ43IGdc3NtqttXJhZ71MZ/39RpgtqcZE3S/WOJFFBdRNHDjf9zySwE67atyzLxqlUZ/5DjQVXzIChzgQT+Isd/neebPnJbmgif7Ct8GP7QkeTWMU07UAQZzWXEDjqQbOPCP/D/MiI7Qmfg35mvvCd/ErY8a25F24DVSWl3fyRBdrXafPhWfyvfxK+nHHiPNOg7KGu+X81jLEtXA4vjnXEr/yGQ1N8jLLjlEJPqBMBdFmkU7BJGwd7ZJ3zsfznhi3WoW4wqHP+Jl3IjvVrWfWp/+dX9IlMcE6VgpurS/RJN53V8BInzMMDCSDMAiDMAiDMAiDMAiD8JuF/3btpetTI1RFcYHAEKFBxSkTXKe/NVmuibDBibW/o4xnoux9TXq7ya8Tbyb7Ub5yjYHEubKTYX5HIU5ay7xiEu7kWEWP9+dnHs6ogUThqbZ3X2SiTjkIC67IFx5hc7u+M2yF/5HxUor1ClNXOPIKgawU1Apa2W2BgGAsgRORgDQqM1yNWCunR7IbRGHJlWQnJ0cRjEwvjKnbqAoj3dqU8D014cpz6w+Ml+cRNlX8IZYApyuyxJkwc026Eit692XuWLiOQEGe4Mbge6r50bUECYWOXgGgUkR8m2Epf0z7L6Phg4BG3iowJyddOa1yRNdIx1EyiB/FoL49FZajqBrWRYy/xeU1wrw+j3UNoVLE/FXO1CrpKBOIo2Mqm4RVY0i5RVE4zqHtKoR4FsUX793F4zsVFq58E4fCkhWlVx5MC9ykVamVQlJP8NoJxhHaiYYP9bat+qjCKQJtvVMAlX5KvrPGflfCtQJiivA5zzy8MgK3bWTktztEpCMPGldo95l5ZBdQ2gUBXEUVV2ndtvWbCPkXV+0cnLsTRcOfsNl8RVtEy7cq1Efc+bLa3DbO465u9FjSR3kiwIE4ScBrPqvfXv3efLraquxJY3IF1d0z8/GxRjvz9YfpLftX2inFwlTtotA91LRGIWiJ5zQ6tG2b1C601L9TPPhbA9n07HRWhrqqf3ZuJnQTowMCvwoLzwvpD2Vf9ZyQ1eW2Sryl25bl1ba4tBQFivSiok33WRWXsltEF1oqIlVuuoLbPDXwSUPWWeVan053WK9evGi6sFJ5Jx6kI/Ep3xF3pTApA1gpzwpO3XV5JodKfs9OUJH//Jdf2k8//dh+efZz81wW28CdANKtdF10qsK3zuLQVZeKRo2IGovu33+Q8wrkXVHC6y7q5csc0u5OmSg9pK0odKBXaEe6qT6ti7+pKO01RnoQ7qeffNLccaNhRLc75vXddz9k90gZbkqpZLvbP9J35QnU3XbWmOQ5C+4YEa4vv/wibpDs96/fvsm5Ay/An+5hPNhcvDlm6FJFmKQdlYPSjm08R3ulfcXdreXgTjdGsFLaFHzw3Pu+P5+Cw9Pjw6wG13e/NG8bSHcqxjRmWPYeddMY9u79Vs5CcXW544J90bIXgf/R40+y80O3YH/805/S3iqFxsam6cOX8LPDtks+9me7RlY/k+cU+Pzsyy/bZ59/3u7du9u5FHsO/s6Da+v57bf/3Lbevw8vtZ8F/vQ3u6X4LVz4O894/+HewI20R+J6znghJ5IG5aPT0xNtedlDsT3bw/M55BWMY1cq0TRC+GkZB/Mj/3xIOZZl/l3bio/iBTwD17nP+3pWDMFv+zwqlGs+UqRvlGFEHq2CM8r8lFv8qPhkKRTNIryLm5RgPuAsc4Ju/Mo5MRrKaXyV2Y4PUeqSVp4YBR59yH7U04ZKdMf3CdrIsd2xW8W1Ls9uaSDRiEFx0sWyPvm5xnUSNCT/GyOv9JcoeCdkwIE1im7SxVBDH7V8z8hwN1hgIR9d3QhPdl1QR8cCd5Q6Dki/GkgcMzQalJs9XWxChwuL6evGsRGVk7YZvIH7dj0MLlVCq3xmLgE+3L05RvScpPnZ+bYCHWsAmpldhLY9HN2FDYfdbijnImU81FiYhSPU03mRC0tsybQAcKt4juKUNDaJbWVdTCH+5ZceaD9B/3H3iztjjo/pG6cnbXxiLDxBvEmf+/u72UHlCnV3gmkcWYR/6xbMQ903NaK+ftmOsvPlMmns6yrA5dnuyEkdiObvmJadSkSDNAhV0Sb8kAaAax4eriu2GaKr/jVMnRyX0trxmhYMj7YNocLQgL+l/cyRSBflcfg580dC8AQtW3d5c09r6ZeUnR0/zOucJ5WBxLPTaCtpGF5k3oYo1MG7/UC8Sx/yQHdJ7IAnjd6nJ3zv2E+6nEdjJM/0oRRW7SYNeZ/uaJ7GlGIgnTixX9dN3lUacZYfeZO+JKzWiRg+wDXjHFEDlAYSeUn1YyMfmjY4qHwN4iS8nWsZGr2v8UNjlXMckzpHkO96ptbt23faLcaPGcb7GxpSXLgzxjq7k6XmizVnqvFal1oTkQ3cCeIcwvMyyigyAeyj1E8jkjgBNr53LMvh5M5V+e0zHuSZeSd/83CcZPzImSbwiJxLxL1jXc0dZmou6jfiLfwRnkN5RT/MTd09JDosm98xSIELaUtcBSF5We+ljOKBtlLdZ5ywHdIWllPt4juzNg/HOPujeYgvd3+5oKdot5tHwz/FiXQr/jWOHB4egDd3SDEvsN5cvc+YIp0Df4wjjo/OR8R/l0a5wtpSaGiZS3Bguwu9sAlP5of8KlgD7q/XBPEm1j78qt8k8GpCy+1qm+fF13lC/gMDySAMwiAMwiAMwiAMwiD8ZuF/u/pL/DtHqGKSHqUzsc7FYILOM4WVTG4RmkxTAiCC9aVGB1cnIiT4nncKX076VQ736cd0BzLsBJ1SnAzzjEsJaDxzoq5iOKLaxWmUEkcIBYhhmTh7AKUKD5Xn5wLKMwU+Xb9YhvAoGus2xjMVdMGhgkMhRyVOVu4rkJ2fxziiQKegfHlVq9KES1dPwpSVpwjyChN+d3S0z73uTRAJyL9WKCOUINzHKMIkf3ToCrHCFb0IjQ1BGzltanKsjY866a/6WTtFV/HDA+5aDCS6AjhXsC5Rqo0ogCiZ+AuAxCmPE/JcPJCHwmkZsqx3CW9RmvtpcFUfRfggj6QnTowjXE3PRvGUegc/tSo5BgBXmZ2XEalWkFXsV4f77uDwuL19u5nDkA/jlqYUi77X7dnU1BhlXTXdaui6TEWxSj59KK+sLAIeQLqDhji/MBul+NSUZ7iU0GQ7qZC41tgE/KKslKdE3hvHaGPdBJQig2D9qU/hQQGvDBpGFRLWx50pZAjeqAuCuMoNFaka5so1FjRN/fqzQ+KbOfhUiEdgJbr7SVddpxrxIuifx2iny6+cUQJMGuoU+EfBh7Rr/mUcuS43clyN5boO/EOHF9fQpe1nXSSFTjjP1Wf+R1QhGfqlfta5ek0pkeqzosnCcdGcV411Q+Db2ChTmo6hhbIV8M3PVbJG8/fzMgLqgku//q5anGlzurKbU7E/Rz+b4d1UG6a+I5PTbXJ6rs3ML7b5xeU2t7Dc5peW2tziYltcWm1LK6tteVVDx0qU2BoK5RmSl3UoDgSfGHEFd7lhm5ueanOzrvSebqtr61H+u5J6cWG+3bq1HKW1brk8/FWDxdqtVZ7rnmslRgzPWsm5QMFhreK27+qyxtXd7oDwKi+I0U54xAlRpYOGjewogzajxJ+pldeW/8AdEBvr/B7P+SVPn/7Ynv38tL17+wb6PU1+ukJTyWge0rswqIhw1XqMI9PWZQG4b8W1lrtp5DlvND48f9F+fmp+77J61P6poUE3X9ambyONJvI68eIZJOvg4tGTJ219fSPk4dkjGjKe/vysPSdPFXIxzEGXvk+7c5VPS2Aqb1S+qERScSQ+Hz58GPdfKl898Fljy8tXL3OAfAwu0CSfJk+jPNTgilXrq6ug+bkZeKKrz2fbg3u6JrubvCfAT4xatFdvRJbPnx0dxEWPxieV4PaF/tB4+d/m1mY7ODqmz8A/Kf/d5lZ7824zcI/Rt+0VKtVU1Gkw+vHpT+2f/vCHuAbTNYtu8kZGptvx0Vnb3d1vh8caiau/21LjjC0ah776+uv2+MnjKHW/++7b5o4ejXca4HQx9PSnH2NkViFrXUNrwFS82HZX6cSf/TLjgPUTXaXA9CrdpzGJI54HAASu6p+cGAEGz6aB1u6sttXVefqNhnX5joow3TWRx3ApxJNDivCefFRCAY9jjrz/V2VcjQkVvQ9AgSvfOh7zZ2b+McLEhZ80F9eR0OKHsZT4K6/V/ST8DH7ovfnrDi5jnjmDD+GoXQJl7PNqmourcy0xUfJLP34rDh2nKh3R/PKbcWzM8XU0O1uvKPMafNkf1zSQQLciZox66XLLvhh8w2MdX8cpT7dazhPGgeUSHu7YEcUo+fcK0tpdAX8/1jWVBhLdzmmg8KywUgi7M9CzAhyLdTGm6y6NiJ77oUul09NzeO8IY98q367Aw9aA33FLxfoYrNjxznKumE/Qjyc0Ii7AbxmnxybbLP36Frzz3u077dH9B9D3Eu0/0rY2N3P+krsQpC/xqDs8d1fIW4aBVVIo944Onrb7aFxDxkAyBc3QziriNfBIE9LwDHQ9Qz2mYtT1oPWTjOGj3C8uzsFnV9vUOO11fkK/2c65KPK4Rcbx3jgyOnSdg9nfv3vdtuGvuuiCLSSdC0o0tLgDUUPAweFBO6WPq7hNe0ODIUf7ildAly5Du7SLimxd3WkE1VAhHWpA7XcFO/+L4cv8by6ZI3rQ9xR0BAAihDLK4F3t/2Eue3pKuzPW8a4MJCk+7zUGCZ9usTKPpCzhieKdPAz9AgqDfV36dw6RvM8uYgiSLsy15mzuTqr+Ujv4LI3vMhYzalOX9Fmfk28WrjiUdykzzosc0hlkNcVjamyQXk3oIfLZhUTbDtOm0i6JMtcItNzXXKwMJMkuBRTizc92qaRlnDSRuLf/29ft/86xYrQgnWeM3bl7rz355NN25959ePAKbHConVLXuN2kvU7lESSOgp+2nNQtrvMIcKohxQUk7urU/a/nli2Qh3MwjdeHR+4ac07PfMXexfMxdy4Shxwf6d8594z8jMoJU92iDvuvbng1NjruGjXsuYt1aal2lE3xTT8f6Hd22DdEi4Y8r+JCPIQ+iA4c9sP6IwSXjmf5lXv+z31oxzaRz3CNwYo/8wkfcZ4SA4gLj66zGEDDmgvHYvSBRh0H7e/u0NaoZx+2Lx0du9tSg62LPKQhjezgATqwP5/TbzU6AQWwI69QP2nePuI8Ql7rt9K8bVq7Xhwnqt0/xK4uPc3JP6xqRe/l+d27LtY4A0X7O+8qvdn1cyXxNDCQDMIgDMIgDMIgDMIgDMJvFv7bjddMXLtJaze5zeoeJ8bEXkHhJFrFmVcVBgqlCpW971on+FnpT/paHVTBCW8MCAhgCrFRC+n/nj8FJF29W6bGh2sEeF0TnCJQ7h27a0NBsbXzmzIGKASNIehMIei4knyc6OS6VqORI98r+OrLXIWWQqHCp6sgAyvlfxAeA4lnXujuSzi71WwqX/xO4a/7Tvy4ogvpKysvs0oTeMSX6fQPrkBhUCmrsKGSwnzERymQqv7WNYFLwdIJUqRzJf/l6XGEZNMpPEVIFsAuRNCKMFIxOCJ94OCddejPHFFw8ipOfo3gbWIq+DRfhTPziSBn+RF6y892FGII5wpcvi5YVHKV0KhiWRddnpGgGw1XrwnDzQ2C3HDhViFPWtLopWJNAUkFu8pHlTnWscpwtSc0puA3MxdYfafs2QviCnXmafsPkZZCitYEzn8dbApzwlfPK4qXHpc+F43WL8YTFWzcK+wafM9Xao+jALR8V+XZjnyWkLwrVejJPhDXEfQL8edvQ1blUhdXJ/ZueYRDwfcC+jo53o/QrZEqBhlhsB39WCAt0XLFq1f7C08tv/pb1alWPFbdAr2fkdgszM0y4zZl1J0epgU/4s/v+W3fEUfB3WjvvkIaUdkNnQkTfVS6CW2NS1udD3LSjXC1blmJmTgbBbvGhFWVEWu62rjVdHHlAeyTObR/IvzEeoh/caBC7kzDE3h0J4YKQHcsnV0OtUud0FM/ldMegjzvjhRoQXpxJ4euPHTRdceVq9y788Fnlr2yvBI4hEnjh/WRlqUnFe+urE7jilfwIY3G7Q905s4HlRFRnlBHD5R/8uRx+Iyrin/44Yccfu5h5boSSxuCs1J+lFs3aV8eqYFlGVhV1Fi2K1nX1tZihLD9PHjcsz00PpivSjXpyjzEle0nLYRegdc8xGNcnsEP796/1z774nNobiKutPR5/8///Oe4/zIv8yneXnDZBwInZRv0cy5/09iiAUcXRRpHxKUkL1xPn/3cfvr5aXZTqAAOTdkPpROqLg8VNpWDgQ36F28qnuWLTx4/bHfv3o1iama6zjuYUgFFASptgisNd/Q5626Qj8jTradKXY0+KtCkR92GvX+/GZ/t0kMUS8BjehVIs3ML7e//4e/bP/7DP4LfvcBkugto6mD/sO3s7mYMkT+Hj1IPlXa6Dvzs88/aOjSk4VjjivT45ZdfptzerZrPej5u38wYaP+iv9xcV/9JvxSB+QVyhqQGQv6TXoyl0IIRtIuTY+o63lbXVtuXX33VPvvsCTTyIHXyW8/pkjeZ/9CQ7pL42ryIuRLSn+33wFJjSRkabOvwQnkl5UXZCk0EPBXT3ff9jWcg2LC9YSTjA2UXDQq3ZXaKZNLE2M57+YflqWw0r0rb4YI/+ZM0aLxkfmB6d3mpRBcecdrPPaRnlZQaRjIG0z7l3kc+zvjAOL26eqstzMNbSC+MtkelIRH3cZnI1fIKH8UzNRjKC33Ww+M3KpGltSjFeUYi+u1C6MuRQNc3R8fH7SB0Bw8B7iv411vGwzdv3mRstJ7ySPmTvE+aD5oLpOw0sV+qQNfYuTC/0O7eudvWbq2FL8hr5Fsah2eh5WvmIMdnl6G9A75RwW49hMlxP32EOjtHyJjBXyjLwgjisO+PaQPa1jYTx9ZBmr/F2LzK1XQasQ22y631jbZx+3bKcyfANv3GbOX1d+7eTtn2fWlZ134acE6OD6Pk9wynGDSI4tP5gLvD7HM0dMhOXlRjnAZcvrIO5GafjEtNaYG+qxKdDli0yFzxDB5kHWy3seGa+7i45wKacj4hz1ERLw1anvcqoOVx1l94xGXmuuRb9CmlFt6kc92mxsUWcJuHaeUB0mIZR2quVP3NOV8ZFIXd56lzeIzpapyP6zPuLc15gt8WfRYvyZgOEEOkzU4F34EQcWPMAgPepW2hTccCo+3dl69CXaOYbTQO7kRj+i9lSxuO89lBkvOOqi8bwhv4MyR/i+DetrdPShsaJo3SXvH5cuckDd2GTh48eNiWoHv71dbOZtvZ20nZZEjdzINvNGAAg/lahvV0HiD84sMxQz4mvHFJRjtpHDF9dp7SvrZ3dqxSTgEsrI5x8jn5nXOf4oHCnfENfEirtnVoTcQQLEe6LNezh3Ftqfvd8DXa0jm6eQmbfJOiEv265CV5SuUl3j5e0BI81ovc+yeNC1eN4VOhW3mOZUnfykPC7/mGGoalQV3+eS6XdGZd3HXuvDf80fYEX+6SdG6ibGAa6y1tSL83Q8g3zKVcjKHhTdzZd11koWxg2RrvNOwJp/nZxlXLLlB3UVZzCSiFNNY7fYd70zoaFl67eWk+6NJ8yKtwonHEM6AMAwPJIAzCIAzCIAzCIAzCIPxm4d+tv8y1m7rX5LWf9BojWNTEu59kRwGi0IawoFLXCb0KE4W1KIqc/JJPJsxO3rvV6/UNQnkmzwjECnHcOG/2mysm1ipZFPr3j1zR62q9S8S3MlC4KnBsAoEAYUI4AC5pdTOhPlqFlCvGFeaz0nCyn+zrj7tTtCFkxPewSpsIKiryENrj4iGQM9kvBZRReCJ4IMjlnAwFLgD20ENdS8SAAoQjGgSY5E+NDbf52al2e32tzUyNx7WYK8pduaVCPErtKKZUxig4lUCsEESm5aLLP9sgiiVx2bWPbSOy8rtb0dtFYbe9FGR6IdCo4KUAKb5cIRZXBWMKytTB9uuUWsJiriXoKDgKjgqFTmkBAMbARhq/V5DV5dbO9k4URbaDAtzZmedNeKZJ0YACpYpPg3WKwmuiM+DQXt4rCCsE2j4Kmf6uVfxlZFLpIt71j64RKufYkG+hQyGuyqoofB3AwZyKRxVgCttVrw9Cq1G4eFG7dUoxZxpXpHqfaDtxVdlRhge/Kjo2+j60Bi7djaKRq+jdZCpAyjgRF1SBXcFdOrpIuX3ZroiX5jUIGXXlZf+qcq2SLU/S1JG6pr28r990rwBkKtMBovbIlCVNJfrGdMGVeXUJVa2At/hWD0xVtwq1ulFhvtqpVj+K1xvS00GjLCr/9rrKqMO0PVRdY8Di8lJbWJzPbxUjcU9Hv7K9hSH1Aq90uNwXb3G1eqf8au7q8rV0xE3wbyz6mpqe7Iwxy20prqEWY4jQ7U5WicZIo8JxpXn2gIeZez6Fh8W7uttVqqPAozFkcWmh3b13N+eLPHjwoN1/eD+/1+jTuvRy58PGxnr6zrvNd9lZ8MLDirfeh4+oQPNd0aC0oJJD1yMTUbCKD3eLiCeNNxp0hE2FhbtasuPj6dP2048/pY+JD/tAlEW0WfV327SUIvZv8/LsBWF99ORxaNtzA168eNn++Z//1F6Spy6kpHP7t++lV/u97kcM4l8eq2FE3qExSYPTX/zFX9CeY1HMvHzpbpSn7ZdfnmUVu3lEuUwMTVZOyd+rxmLzc1eehqhb4O/TJw+z2n9lebFNu5o8Lgqh46Fq83N5cXaQlRI+CiLqrrLbXQgaQjxsXhcsEumzX8T9djs9uwxN0bmgkKE2v7AQY6quAf/n//D37fsfvodWRmsF+sRUOznRwHuU6OpclWOW6a5JxxDr7sH07krJmSvv3gb3D+7fj/Hu+S/Ps5tGnmfNrbP1r1XWVl+FfCl9QHtd85/jjAn6ULiqKL+9dHBs03NTbePORvvLv/xL6PAOdLeUdhgZleZVbJ9n3Lu8ILerCz6nfGDX2J++1PUR+354zwh9H0DssxmDbC8A6kCre/4z+l3GB/k/OElfhH56RWEZR3qYLQr+JE3xPGMSaWw3+6a0a56W5700aKnhvTA187kCZvmO/N4obzGNaR0z85y2UzlrnhkfiOYpLBr0dQGnCyZ3WWWXFN86hlRdCg8J3AcOcFDKvOL/xtCt9+YLbPLzfpeUO2vtY65w94BpFwV4do0HbWvonJmabiN8I226g8SdIZ5Do8HZFezz80v0/WXqLA+G/4+Mt+0t3eIcU9ZQW5hboo3XobsHbWn5FjxqXgwER+7cdEfC1s5+e/V2Mzu5VOA6JshDYyChrvJX+YHjSA6pJrpT1TpbJ/t1ufqaSf1rPjISd0P9+Uwb9NFlfrsjJvMlaE6eunrLHTBLabfjk6O2vbsdPDrX2thYiwFZfEsre+Blh/fOeSxbmnfBiQsNMjLxWx5vG2sAINPMKz2wHaADK68SLY+C2tAY9bRv8dA6RdFPdJyULm1jjUzyCQ2pN8zJ5Ge1KKHmW34jDuT/0oo7gFSCqxQXD+bvNaxb+gce+bnliO+42YLWnI9m/kLe/Xyh5sq2q2exQZPwkz66+yTzVJ47L7BOGdOtmzjo6DBzBhuVf+JAOOIWMwFkdLTp1Vj9iijcGUuhW9LbJ7Jox74DrOIhfYr0mfuQm99YB+cgujO12H6+k55iucLnC9MbLYcyxJN9XPidF6SfcnXRwD344+MnTzK2Spfusn2//R6aEcfMHRhvfC6vCo8wdn1Zo4/w8YP8xsJd7Hsnp57j5kIoeZy7kJhjgHsV+s4F3RVxM+zV/lZzLA1h/dioQdw2l1alB3Ehjvo62B797+yOgZ5i3IBm+vehw45mpbX+ubiyDWIckU75bUiaji8mLffSfj9nS/vafumH9mENw13bJoP6r3i3Y8pNDPkaPzS2GWwP5xW2o8ZA5/h+o1su3RULn+0vv7QvJ2t4krxBnmnQcJyD3Zm7aTiSbhwP3R2eeXDatnazVJ0ErIvk19NgX3HTxEVt/ezqWvRpWkMZ/MRl4a5cgVF3PhoYSAZhEAZhEAZhEAZhEAbhNwv/5erzTHgzmWWinAlsFzOBd+KOMJFJNpPvuhKZlKswuESAiLshhL8TJu0qdBUDouwgrUI7IhsTbQQRZtCul+vP3oiooUBAeldr+sx59jVp9w8RWo88zPIYwUe3V676RRjSuAFMEbgRPF0lrYDLp5mfuwDXcwZcSarbFvNUyaGQq5CgYqBWFI5HWFdo3d/fawf7u4UH4Lg8d2X/MYLteZQwCpcKHrrEuLy4Aq7jdn5y2M6OFZiP2/RYa7OTI1H2TY1et+X5qfblZ4/b4txkGxu+Jv0++e2T9ghBoFxZKOD1gpOHv4vrKIKsGpWwPXwXAY37EoAVLhUaa9WnirkybpRCoTeOKOTEV3cUFuVqzPcKi67810AijjXuHIFnD39U+aXfcxWDc3Pz+U7Foi55FOjq/rwTbKSNkQ/Cf3ZhIEx64Kir6Pd2Ntvx4V4EWxVxOXsE4U3Fuu4cdJtju+pP/9bqUttYvxUFjMpBn4vTifGRtrgwF9/rujbS3ZNKZw++1/2WqyLFY1Sh0MIIUflKQT2KafDWC7UqGBQ+xY2/VeKpVLGtxYuCtMpx6Vzhrurlbp8S7DRmqDJQIeuh7tJ4fLunLNLwnv/yWxrXrYluuk5Ie3xy1o7BoUoCz9IZAse6k5hdWIzidXp6vE3NzJarDvLwu0Noeg9c7rmCkXvpXGVKVoyCJSm9yjY/Kz2c50YVY9JLftMXXCE+Nu53CP83pQi5aSpOqLudJWceqARQUeDKTQ02Phd/ppU2b6DLUlJGGUeZCrXmmpzBWxudBMe1w0G+4HkkuoKwXtOzc1FKT0IHI2MqPsA5+USZQD7K/tKuNGcfUgkcnmOZpNVXPZmmXQ4P93P4r4dyxyB34upO4b7mu9E2B63IK6qfL7S7t9ezm+TWWu0uuX3nbtvYuJ3o708++TQKHf2kT81MRqlz78H99uXXX7S//tu/bv/2f/Vv21//zV/x+8v2gOd37t2OkUSYNjfftZ9//rH9+ON37c2bV213d6udndte9kt3EmksOYX+LoFluq2uLLX1tfWsflepobJVV133gUMXZvrt9wDwH77/vv34ww/t+fNfaOM6S0F3MNJqDMhnuvDyMGjwK57AuXW+d/dOu//gQVu7vUE/Osk5IX/605/jBmpre4v2VNmiMms4ikL7rP1BvuBVXtkbNITRen7x+eft3/7bfwu+N+NCzN0av/zyc3v56nn4hzv0VCSFp9HHVORoJIphGbiLD5MfbaprKtvj4b074GGV+s+1KXin7Rwln7sMwZ188tI84NnWT/jKqD3SDuBX7ze32/v3W+ln5xfX7bvvvm9bO3sZW3Rnd0mEuoF/Ne5XXr152/74xz+1d+832+raGn1uln4+3A4PGLcO3SV4XjtI5AnwOZG+Ah387ptv2sPHtbPnj3/8Q5SpugJUCawbtF+ePWt7ezvU9Qr+Q9ngQV7j2RHiVldeKqNowsSuV3a/u55sV6MP1tXV3Yx38MiJmWn4wzRtutH+FvpbWlTx7Q6A0bawONuWl+egNQ8nP2P8OmlX8lO+G59UQV08Mu6nNJyAjV5xdk2aGEioE2QQOOR5dKBqA95JWxkH+T6r3s/JL/Qi/+gUhp1yK3UCbvlErzzLmAaPLEWZxgjnEPRrxx7ak1LqXceohmivK3gMuea73shqe6uolMYy9vF7FKClU/FtXtJzDNmkc3eGZ92YxvrlPfUJrNYPOI2OJVzAN1frTFqjaYqndopm6OsYGvcsEecK8q+lhaUYGt/SD3RZ9/rt2xhJYnxdXG4zE7Pt2bOX7fWbTWBzzjBB+aN8Y9vpHmqZ3ypwXbww296926XNmT/Macy9w1h4D950H57peDjStt7vtJcvXrdnT39p79++bz/+9Kz96bsfY7BzXqNROsYj52T02ewMYTw6BkbHK6oQ2AEkcx4NOfML85Q3B37K+KHSWDeF93R9Bz+6pRHXXV28m4En6hZvadFzG9xVBq8gP+cMGkCcs3hm2/LyQlwb6krvjP4rv9jZ3qRvAAfjyDn06IIXx5xJ+pC8dpQx3la/viqFtC5PbQMQVP2DRrJPeDaB88m4h6It3QnsmJqzZ0BelNo8851u1zwcXL4z0q26T7tTf9PpiigGew96Bw+OIx5uXXMoyoF2xKcwJL10T9RAoqHMuaZ8TyOTxtcRaNrgPEG6lc75NArmmnc6xzyt3Q+M6b4zSFuJ/K4+w6hsewFH+mNhgCqBC256A4gxfc0UwJuD//u5S3DpvISXtNGN5ZsXv22nLMqwD1E/+5P04L08In2bpLrJKqMo0by4AlRgsG+knxBsL+fuKs41AjgO3/Dtg8dP2u/+4i/aV19/AzRD4ddb2ztt9/CgXUsrcwvQbNGoO8V1MyoOYuzguTD5nbC6I0RFv/OhQ/icDMtd4zNzi5lDjU5MgRjaCh57Q3QH+ghz2wnSTBJznZxOezsWrDH2SuvykSzk0dBAdPdZ7YSXhmo3Q+1ucQEPuLLO4LGnM9PJk8o1mgaP2gUivwp+SCvPMVqWeJOvOZc31A7vMgQbbPPIQ0TpR7pyzMt8yzTU+xrcOp/uekbK3ut21Hgu0By07IIPFyHYxrXIhv7hIq4YKc17JH3Dc46kq0v6pJm5eMk5uWfyyMfobqHx7a1t3lFH6hN+GN5fBj5hlW4/7qfh/9ZFuoEIhdOgUcy6WGcTOpdV3rBcv0tdpW07qukHBpJBGIRBGIRBGIRBGIRB+K3Cf732MhP4CD/9lcmw985X+3cKCf1zlWlOeFVCqpBQoabyw6AgoCJJRbKurRQwXQ08fOOk2Smz+VVe/SHOKYNJO9JNhAwFtcN87+rAy3bh2jXS+e35dSmqnYR7roPKCpU41zf1nqwClwp5lQVO5rPDBbgygUdQ8JmC7t7e7gchZ4TPS3lo/UoQMPS+iBUGTk4tS+U4wuHNZYSDKCrHEapNB4wzk+NteXG+6dpHIcv3rjjU0KCwp5JfgRAJMXUdoc5Z/cYzhZHhTiAxlsEm4BWOiJZhPfu2UvkRgZaEwm+ddQ/kijkFjxgVqG+1ma4MKA/8HyEQuSJSt1jiUgH/V1cHCE8K19RTQcrQr67ryxWOWt1fLleEs/B7044Od9v29rsu/4quevP7qnMnpHMNHaiUgH7M2+f6aBd237srKPVVwFfR1tGIxgaNCVnpp0Bmqg6uYb4pfHFveQhf/AgdeBVPGvnEh3nWboVaKaqA1+OXyue39RKHieRRaSrkHc9shz6tkSz899F/vwqPKk5KsaMBrnYB2G6u2FeBpeLcq4YuFWAqbfxOJa67DPw2ihvwWUI7MGlA6dpK0Atf0qR4KLovpUwn3HLvKsKCV+iEkbR+g5Au7gpucJm1owYNMVC935hX8qRv8fwy6c2n/gwqcDQkaPhQEVeGD54hgdvfkoaYXLmp0upe2FVkhlZsr8k5aGSKNiulaAncE/kmK3ThOa7S9UDyt+/et929PXDkzg0Ee+A1TcFl/uRNHipA5ubE+0x8kK/fXm/3H9xv9+/fj9HE3Se2Q6/MkGbiNiy7QJboY+W6QlqL4cgIvD7TCFvuvdbiXscdIyrVZmcXqj7Qt3nrisSV2xpkv/v++/bv//2/b99z1TVWcEDaUmhXPxD3tl+PA2P6POVp8Hnw6GG7c/9e29/bz+6R7779rr1+9bId8LsOtq3vpRmDsKv89rl9r9yN2TdG40bs888/j4utN29etxcvX7ZXxOcvnsdQIh2LUfuQ7aRSJAo2aFHY7V/CJl8RL+Lh9u2N9uCB54+stIX52ZwBEQUUDSnflZ7Tn+1n9it+S6uWIb43t3eA5W0Zx+Cpu/vW80U7zHkkVR8VlcsrtXrZc5Ke816XR+7GifJ9SuX7aNvZ1oVKrcbVqGO5OedgYT7njvzd3/1dlOIesPz9d9+Hf0jLjnUanHQt6MG4V9CWfdS+YPm2lTiOkuiGca0L4riu+f/X+xgp/SEuGYvUUBEmJkags7l29+69PL9UkSxPZuyBI4f3Xl+B9+vxomxgkLY1Fli+xtgKxQvkXz6XPxrC9zJ+lEHYe/MX5/KXKA157gp/jRCBP/+6/ppYsMI5+N/nXMk3OwG49yfd+EPwW8ci8/KaNib614/N/YIE+5HXaX6HD/J9FMCk0RjXGw2FXyWnBj0XBegWzyAlPSdtAAD/9ElEQVQsvg+Sif7uV+PnXuD62IUyDtechOZLP5GXuGtE5a274nb4/fMvz2KAdB6hstl+vgRPWJpbaO/fvYty0XfyHapMPSazU0wDhHMOF2VIk9ubW9wf0N932i7RXVkq7V/Tz148/6U9/emnGOKkcQ01m7t77UTDGyEuzKBXeXEM5tS1XJGV4ltazRyEdLVjkT405c6wuZzDoBFB5bEukeL2j9/TzF/GqX+4jXnKf8nLussHNaBpnNhl7vQOWKV5y3B3neOVtO+cQleB7jiDEDoUO6ZC08Fh8Rj7vX37BnyodE7/s16UL8zi1fHb1pFbXXRtZ/t4tpdtW9E+VjxicswdcOUuyDM3pBvLc/eAdRA+d5bJS/y9u7PHvOyk6mrkT9rszzexXyTCIzRwqFgXVmnTBUOjxPQLgBQW+5f1cP5bu6svw6fc9bZ/UGeQmL76Gu899yhjd9cnUseCJXXznmehY571aSqdfaujcaKwm4acKj9w62/x6A4Nr/18O19zTcickx5oX6SuGoSoiAyi3pMu84I++ruLpjuHF6vYX1xdbV98+UV2XuoqzrMz7APW/QYeFyMXbcdHyVaaLAM/7Ude/RxTw0LmJ+DHekoDnm/nrtSas7kbqN5rJBcVRt3gSa/SvzQp/dvGjiu2m7w6iyugW+nTMXaHqIHM/qpRz3HN/ud7jVppb+CyrpGBgLufe0jDluXvtAFBeGsR0a9t5Lf9OF7jRL039PObGj/5DR6FOS3TNQ855X8T5Ltcax4qHbmgSD5569atLAozL3k4FQ+vcf4tPQuj/XxsTNp3XEZmIztp1XyVt+RFgYUm0oBl3eXJdW5J3+6/9j3+q2d5ZxKuvuv4je9Ml3ekSX7SGW1ncH7qAg+zslDrNDCQDMIgDMIgDMIgDMIgDMJvFv6b9VcfJrglbDnRrXsntXXvZLgmupnsMqlWMNAQEWPElFvdVdIo+Gm0QLBEiFTJ4qTbMzqc/KrA0n2JyilXmSvMfBDYIvSWEKHi9gTBUeHE3SmnzKVLGYswdjOcHShRzCKIuLreVVIqo0qGuI4CzKjhxjo4+RcehdVaWXUewe0IwUHleQk83RZ/hY5LYAYG5/TiwTw9I+PkRGFZg4OHsV8zsR9GMFGhcI1QjxABYpZmp9raykJbR1iZdbUxaRSoXe2okUBBWxwJb6/sLYEPgUc8XRMJVCUCav+XFurx/+HarUxLfjdRPij4u3Je4dA0Kv9MI+5UHCm0WDddxLgK1AOGFVxU7iowfcABeSqERq4hKCQp1IQOVNgqhKk46No5EJPY709PDtrx4X4UX2cahmKMcddIGYiEVbxGYCSKg6yE9RqBs5QntQrP0jVEDbdxDwwH36ZxZaQwSVeK+6VEQMA0X2mYr0o447e0RTrh9T47GDqh1nTmU0Yx8+ronW97AT0QcDWaJvfWl3+9Uk+BtPL59V19WcqICPRJVwYS+4jfjAxLN8LkDpfp5gHms/PzTfcq2XVB38oB8eCbBs/3oUHLhf7d2eMqTHEdwyHPVT+k5aw3NJldSMIuvLwRnj6aLPfU184SXiAiufotLdql8U9s1ZeiJd+T4yUC85VGKX/mG1LyQ/yKa3lDlAmdgSSrWRWIu+B3+Zb/1Q0XH4IupA3qrfJlNMaRUkZIJ/Ifo0FadWWwBhF3lG1uq5zzgO9TgUjf1Th5dKQbuJMI/jGYUAn7v8o4V7XOiHd39iwstOyimoJ/UFYUuLSd+OzLtU3sf9ZT/Pd4sS11M6Jx5YsvPm+ffvppe/ToYVvfWIsCw5WstUurzmdROSnv0X3Tn/74x/b3/+F/bq9fvYrBp69f4aewnXYAFpWWvhevKiZVfDx6+DCGnZW1W+3N61ftp6dP2/fffdu2NzfTz0s5RYAQpOOe16sI1yd8DkvvDlNXAfQXf/G79tlnn0SZ+vzFL+2XZz+357/8Aqxv2t7+HvgjDyCzrcyrYAuaUidXpOasiPTZ0baxvt4e3LvbHj24Bx7AM+VBHtX2KnyuVPjTLl1UuSNvke5sd41Mb96+ay9fvUl/cmWxu0k8s0WlrbtHxMn8wlJb27gdetjk/dOff45y08ZSyRZ3idDr9pYGkm4XEvi2PfVpv3H3dvv0s0/b7775XQzJL1+/bM+ePQu/UjEqr9za2s4B+jl/hH43Cg+3XcI/4LHhE+Di+lrFl/2l6CMdJ+GjZ4kV3GEoHH4P6VFeLUQ4OYFfHx+Ezl35646v4v0qnYj0cREpjLp+TPvKM+QGAGJRjjHCaHEZb4JjeXhdYywxysuMtgP8JvxV4AJmwWo9i1fUtZ75H/9bX3Hx0fM+/a8LLeTJJi2auXYHCfeWG7qG/nr6McoDhFk4LTOKdtrCIB5cCb60vJRzJaQVAzkHHEPBULD7MLARq2ZCV88lXn+ZUnikP8/T8LdKZsep95tb7fuffgoNWIdF+p6r01cWl9sifGNnZ7fO4NhzDKwOMQH/un37boxdZ6caSA7b5pZnMlxCY6ft3futttt9d3B4HPd4m+/fZ0em7ro0umy6a470w9Iw9XeHHojMOOLOwSHoUvoUxgnouF8kIn9L36d+/tYw6065uCKEB7njVsWq/dSFHpobog61ncJ/naeUEVREaYh2N8X2znba2nHq9p3bNd/iuwPG/l7BTKsGrdXm9E/KcG6mSx9byDmZCvnaocR4SA5jpM34DCxmKC0751MBTnUzVnlmnbSuwaMMJI0+WHMY4ZicrnNYnAd5/lfc7UFP8iWNJf15HOLZuaDtmHbnRjhc4e68TRqQ5s7hLwfMF71Kh9Korl7dyVpUVTQUWBkPMkY7bhDd5SX/0WhtOzgOpwzSmNZvKpCD/8xIzsqN9/7s6dUfmQsDV+jb/pcoHuo+78gzfZ1vxL07TeOWtGtT4ag8Lan6Sc0tNAZd1M6RIMUEfiOu+cYoeNaadxo1NJC4G/ZOdl5+lfNyTOfuEY0jx/BWd/M4xxE2P7X/xwUW7SxtiXfxUONs3/9IJ/0x1o56/iA4z1wZiLNTFn5PpcjXnRaMx1zdMegioCj5yUP8Os/VIJndQswNXBil0WB/dyf3ngPke+Me/W+/e6bhzP4fo6xVFj7aTdilPRX7ZdxgDg/M4iU8PfzWL2wh0afBD5hoI7theDUvbKvsUIkxQZ5f7Zl+xvfJoguFc1Hj3YdfqZ9wO6Z53ov9u/pp0bLw21c1fGduIu3Di9xhI/+0LsE7/dB+oPFXw7P41MihzBI3n12Zlt/TjzBbTtXcl7Zr0Ztt4jjYh6CF/2zfki16vuAiGvFnouovAwPJIAzCIAzCIAzCIAzCIPxm4d/depUJbia+znf5UwTKlUlwnvMik16FMCbHTsAVViIk9tFJNddRBGBXil2T1xmTcn11u5Ls2IM0nfAz6dYtgdEJuLPkEnaQPyJOlPAX9ylnp81dKCoFnMBntWn8ujvbVmC+aRdR6KigVyBggn1xFiFYw4VCv4KJwp0CgsKCsMTw0hkqXGmoUKFQoMLZNPGBTxml69U44gpVFbAqlZjY825i+LpNIfTNIoyP3Zy04euz7JK5vTLb7q0tto2VxTY7MdImR2/aqIdgXpwD22nccqmQ1EXTOHCpAFZAikBrHa8VRgyqFsRLxQjDnfBRse57Adv3EwiR1sdt9AqdCvIKPdlhQzqFMfOw3jlMvNvhYz4Ker733jQl4EEFXXnW27J0kaGgq7L6g8EJoVplOp+FPibGRtoM+JyenAGGmwij799tlpJn832UtcKmSyTdc+iCS4WJbrU8q2BC4Yz83FHj6mzXj7rrYHpqIm26uOBK1aE2Rnl8An6v2wjtpNFqlGdxtwU+gJq2Irr+lPI0gvjMNlXJ4DPxrFBnfr8q78iE572BJGTAo7SDpMdvcePvnKMDXqRD8aMi5/KKNuN5tZ/0TQ1My1W6vqRs0+iq6xB6OKZ9TqGtLAxW4KcdJ6dm29TcfJtbWGrzC4ttYXmlLays5jvpXmOi+Z1T5gn5nNCOp+cX7dT2EB7Kq2i+9IvUQeQg3NJ+KtOobFZGp27C2v1Zv7qWsiI17le5E+LSLPgqgfga+r2WN/AuuONfcKpSBeE3riroj/IL/Uy7Qp6ig0uD35UAzjv/j/ANj0nUTY4rX1UuDGfHgYZFd6OoJLSMtFnarZRP7i5QOflucyttpIJqh98vX79tr96oaNxp27v7bffgqB2fXLaD43MiaY5Pa+faJW0FPOL5FBo45Ll8TLc1KuIPjo75fq/tqlQ5PIgSyNX8BnnfrdXV9uknj9t/9p/9p+0//Tf/uv3rf/WftN9983X77LNP293bd7KLQnc0GjOlxb3d7fbDDz+2b78td1jZ1aVCQ7yHTmkN+oIGCVsGjNNXNaiN0yfq7JHb6+vts08/aWsba/Djsfbjjz+0H777tv1IvsfQmIY78U+zJU/p2jYS9/ZFXWt5ILSryjWU+Ptf/Sd/2x4/vE/y6/b06Y/tZ+Lz57+0XeDVv7l9tIxdRPs/eXkWyYRKSPr1/MwM16k2A4yz0+Pt4f277cnjB+3x/dtteR76Jh1UTB+9aNcq/c91q3UGQCpN4S20ha4+5I8aDzVavXj5pr16/S4KIdvw+au3wLPfTs745nq4LSwut5Vb6+3W+u0oml/R5t99/2M7px2LP85EeeNOl4PD03awd9D2d3fbFbxQelpYWWlffvVl+/SzT9qttVvtlxe/tJ+f/UwZO5RZK5PF3faWB8PDy45PMk6oLNPFTEbOmzJCS9/SY/pR2pLo9UOsYDuLO78dG5OW4RnhPRry3BW1396+fQXvfFuue8C9LtzOuGoEuoZxDDHGQBK08SjPPetAvm4p5kOEJ+juSKNIXOpoaFEZStS1mIo/x4iMJQU0sYMKuOWjBb/9HzoHxlLMlsLUWLyiC7mv6J/903Z0jNHQPUbM2OdqZPqtjFuOY32cZ+gGRmW/OyHd9ZBxS4UycMeAwjvpTHgd347pkx7I7y4t21FFXK3kBjfCCJ+o/qMhnfIoM4p265RqAaW/hYV7HzuuHcJLXHkuhlW+SkNvGMe+++GHlDkz626jT9rG+gZ9Z5Hxfoox9wS+ct72DqBnd7YOjYGw8ba8utFW1+4yZg5Dj+bvdGgSvn0Nr9plbsIcARDHPCiZG+cqO7sH5Urn6LAdnZzGjdAYfGNmbjZzmzPazV208rkR+GwUn/bf+V8N7C5G6SnM/uj5TJ59tExfn9eYAB5rJ1fxA3mwhurwb5875oMz29wgvo/gKRpAsiODfO7c3WhTwC3tHBxqHNr9YCAhUeZgZup4oDtL+cUV/fyc/n5BvVw44hzNsuUh0kZAph2zqyljmK1QIbpx2ivjEHTl1XHBnTqzs7VDxbx9pjF6hfHTq/xSmpIGnIdtvt9s+8Ap/dv+BusX4wj9QdrxnXNG5zFRmAPTBwMJ+C16qf5eixbsY9AfD7weQw8qqd2pEAMJOMqCHfqteVmpD7upU0M5wofuZkXzLmM1P381kEjbxX9tn4yF1EE3eunH0rt8KN9AAfYr8Cpus7q/K0/jo3PxLDg6czEPhMkYmA/Jz4VM1ScrvXWNIdur7UKfvH3vbvv0iy/aZ59/EbyIU5Xtjo3n1NXFBp7FA0qTh4YOd4UoO0gT0mdiV57GHGWELCCi3w3xrYurHJc1o7mDaEQ+MD3Xpl1MQt+bg/ePjk1mjmQfdJGEMDhe9cZHXUk5772Gvx7TnseMte7wlhZ8rjuqyAfMjzW6eu8Y5Nkzuq08Y+4q35Q2bCBpRloqnNYchOb4EMSRbZJ62I7cB6emFa9EP7B9nD+G90o74DW0wU+x3s+JbKcYWlKehqUWHsUnRHeBglf7AP3fsp2fh2+kH7nT9ix8dWGWvsBYpvHQXaOnpy4YI8LTdHeVXZj0GQ1IyhDSccaBDvbA/6GiAOH4371zjjdKe9V8zH4hnRClW+Dw3mfVd8sAm6yU38DBwEAyCIMwCIMwCIMwCIMwCL9Z+G/WXnV3hprw9tNeFT9MeZ3PR3DOxJ6oIOAzJ7lZKcpvV/xpaNDHr6s4FVCd+CoQIk1EqHCSreInq9SYrDtZ7vPLlmwn/U6qKVNVtoKqE/pDlV98p9LgMupwsmRSfo4g5CpjJ/4jHtDItxpSFLqc4Ot2RkWaq6Es/wxBTsOIZQu35UZpm3JVpCIQIQB5sGi/Qko/7uZv+UP6kxdWYPbw9cnx0Sj3hzxn4Lrc+dzfuNXubqzFDY9KhrjNEm8KdNRRwUcB7vhUAVmFD3igvn6rIkLlVa94EvslXCgo0Rh58i9DBGPy9k2/I0WhI0ojBCeVFN5H2AcOhROFEIUV27ba0lwr/8DR5eG9MSt1SeN3Kjpsa4UsQ8T04PJXYUeFywzClyufFdptE+HYP9iLwCWeNZIocKpkUukgbqLwIA+Voeaf1XAI0gqNCqquZNPthXDkbItpD/yebO6MiUsOlTDUqRcGVZKJP/NVmLSMqiv0Q56pMz8jdFJuX2fr6iu//Rcr5T6OtpHpumDzBBdde7lKMC4ggFV4g3MFQ/4+fEUb3FyXK45z4O3pPXTINatYyctyhE1adRWsdO2K2P7AUY0P6WvAZK1sW8urFebGwkWUhoEPePrfROtJIR/qxqOCk7qXOwUjOPz4nnYpnNK+0jW/Cy+Fr6IjY+3Q0mCnu63gM1Gc+o+0lJU+AuwaubyGFvrnRI1Hgmm+/k7+Kb/yl0ZDD+DD+rhj6f37zayY1Jjnjq0tXWrs7mZlqKugxbFRRYruYn74+cf29OdnOfT7xfPn7ZdfiFxfPn+Rw9NdbXwIHbvzrFYdl6HCdtGfvWcg6EZq4/ZGu3P7dnv48GG5vdBgSbriSYttZXU1h8bbjionhN9gXc3LfuOznm56t0d9sO6mU0nsaunlJcrc2IhLLDJpv7x43v74hz/E6OIh4rZx+iW8MHgniEtb2Z95B2yutta4LEzW5S/+8nfAuBBDwHff/jnnooiPw6ND2qOHR7ooPpHoPTShUUt+ZD1UTN67d7d99umn7cnjh+0O/NF+G1jgmyrz46rvTDd8Knuvs/NMRZ1GWHf3qPQxePaDK5OFdWt7t7149SZGA1cVq8DWzZir+adn5rJqe3Nzqz175lkunn0g/heCU+nj6NAzSI7bCe0JMbVxeLm7h776+qsYR1SIehi9blf8xjJVSnuv2yUVnvYx663CvwwMYQShQW9VkIvqwrrhX971v0RFNY18+iZ4m5qy3wyFj59f6AboJrt5VEDpbkueenpyAQ+pPhnlMGOvtKmCT4NCDO/A4pkr1Wfor7r16fu+g2lCCCIApR93Mf3PRPCM0IyTAi8fpeFfF7p3xFKoSw/0Y8u1n0JnGkisW/g1tPKB52ogIW9x6/fm67vs0ITWfaai2vrYzzWCmLdjuXU9PjrIzgj7g2WYT3gwV2nSvGIsEV7L64EOburWUG7RiofLuzWSiH8VkmPg13I90+bP330X45hGiHv37gdGjXp70GSU7vAUd6uJDec1DfzHJSDl1i42lfA1JpuPdCpIzifcZebuOfuFdCr/9rcG1RnrCA1bV/vt6XkdtCxtL2jg5LljwyL3ruqXZs9II/8wf12QaQiV/8xIz8BWJOt/peQcJWZG4QcdmuyTokkFtnjVuH/aGavs3+4asL8LqwZeV7WLN7+P4h6cOzrJG8QHrQ2Ou11QjOvuILGtfKOBxG8sL4pjYL8iH5XiwkQTMQ8sust4NFILOzzEv3aQQB/MP4TR+rtjbxFcTHEvDToXk684zu7t7TPungcPMcSTqXNFQ8Ys0lsnXSCWgQR8A5P1dveIZ2cUnoiED+Npdy/s8qHsKmL8ECE+t94a8KyktGnZzkNSP76vubJGiBoXzN8SvO3zN5i+jCSFYxLnmz5FkvrbPuyYTVnZSUxZmXMF1xqjhqgb83KiO3qcI6Qcykve9qFfAaBe8p3rtJM887PPP2+611pZvZV53Xt45j74sv7iUFzF1WmXhdG8zVPc97tD+3mc5+Q5vgmb7UUHTF0DN2md18cYmDmgu6TGaFNkAnhe7bLTFaHwOW+qBVOOOdnJajkpU/5S89TILfQNo/zFeZW0I0yZN4JX+Xt/SH/matCPc1frKK6Ez/KEv64Fs1Wt90VToR1iv3PG72uuBl8myhe8F7+FL9uX/MBjz0t740quPNPgpku7kl2GMu+xzvIT8aPRwzw1tttHNDpbVxffOCYKg7zOcwadZwvs7NxC6N4FYroWToPxj5r0t0lX9/wnnXyIzmnkFWUQ6efbfps/8CmexEHqIUtWqgMfAwPJIAzCIAzCIAzCIAzCIPxm4d+tve6nrPw5SVWaqnfRhTj5ZRKct7nvBDZChEGuToid8OufWyG+9++s0KLQzNw3aZUHaxJ+GqVWViWRlwJItsm7ko2Jc2bLCHMKbLroOjhx90e32rU3kDDhPr+8iXsbhQrPpkCMiHBruRGM5xESAstEFCk5ryTCnzmU0OE17pUQguNuBdhuSKsg7cQ9K24RWJi3A18dEG/tx4aus1NCoevm/CgHDHug+6N76+3uxmpWYbsS2vNXxkknfhT4xIWwuArdFWwqxF35VUJbKb6C7x7HKiYUMgTA0D03+KS+Aye8tx3ynHuFN10LqAwuxVJ9X8JKCY4lnNTuFYV14fC5dS/BsO6nqYvwqMS0eNtUZRwyc4IKk+wsiWA42ibINwJpp9RUYFW5oPEpBziT3rb0Pko+cK6Qp9JCOlOgk4Z6dynCm1V84ErBVAFVAVkliLCIAxVXXs1HzJSysnAnxlSKWZ8efaFbfiTyXMWNK9qK1iuYpm+L5JH73Hx43ifOPR+I+95AUQaSoh9xJO77dqjm9D8VcbVLycOipQfdQUWBT11V8mhEs6/4fXY7IdCrmAkOFOKz0rIEefuOQmgMIMIiDrja92q3S5Wn8s9dTGU0AYwhlRDgjugztVBlHFJpowDruxL4uUnfUWni70vS6GLLrhu8SAukL2XYr0oDf8fowjsVFAazU0lSV3twtUvKAC7vDFBwsGWZH+M8NEq72w+N3ssrdH/z6tXrrIJUUTg1PZtdJR56ryJFHAX7/CfO3WHy0/PnUbi/evW2vXrdXd+8jVsn89vb183RcRSa5mMjyg/EvT7X67yRlba6str59V8JLVsf20Cc6dqlVm2q2Ck/6Sos0o+l5YlSIJve1az9SlJ/2199p8JJeq/zGaZySOvq6kq7e/dOVir/0x//2L777rsYeTzbwPL9Rj4hzdknVB6Zp6hUiWJ+4tJ+62Hqjx89yo4XlVrPfn5Gft+2p09/yuHkHracJiIv6SLKRdJZv2q54iPm6XkS62u32ldfft4+/eSTdv/e3bayNM83KpzctXAGfVef1kCim0Hhsy/YJwCyTU654ns0hhl3jbhTynLfvttsL2kn21AXLDNz8+3Ro8dR0qlwi+HrfR2mLd6iCCONfctdJ0dHZ+30+DQKwWH5Vd7Pti+++rLNzE63ly9ftTfv3kbha61UUBnkXSqaDg5UXl8VDTD+lILLviNlecl+NQJ9ItcK/vr1t/2suyV4voh9J/18SpeHrR0eHILP1ubnZ8DffeqhUlb60N2PXb5cIEkL83NzwLsfxVbtvitY7M+2k/3Q1dPiuIcrfVYg+KcaO8/885H9DRp0jPyQl+l82fHLPPgQSMOz8OF8X2lizCSOAUOUfbxPGfkGWoiLLflmjzG/rcOSVWr6TXg5L1RgSs/uirEtHD9cGe4OEvuWfCCGYN7LO+NGL21XsH1sIOlqRPi1Ln4rD5Q/6uIzhg6+yap2cP0Cuvhn+pfKUXc16dbO744Pj9t7+IWG2Ky6hjBrDqQ7Pngkv33ueTmOy85HVEw6Br59/96SU1dp1LHWnV+6q6ImjHU+n81q+Qnqr1GCJm1H5CPfd0xYggdI4967gjyHiFNvV/FbjrzTHWIa2TTkusDDfmT/sc9a/SjCqY08uXDT8UlpgHsT9UYSjfrp57SRcz/fqZg+PKrDo939mzzl/T09QDO5p601kLjw5No5GXmZp2MAI06lsdykc9sBv+UxgYvyhcy8GHcy9tkH4Z8TY+Wazf7u+Cn+46bNuRfpzeuEOaV83H5tH7ad+/meNBCDFOX3vDZtAQ5tJ/mUdQrfJk93kAhr+kngBVvp/+K1diTrtknjugYS08nPLTNzATKzXNvQumSsdnwGH47Rhr4POTjmyr/uv1x8VosSCm/ip+9Z5pdov7IMYo014CxzBursN4DivDRzjbRFPz4YaT/LgOdYVmCkncWlePDMqy+//ro9efIku4M0Hr97/y74t+3d1aw8kD7cw0T+4sr85F0aD53L2YbSYPoN35AA+KBI+o+0PEr7usMquOc6Bt+vHVKM4+fdgiPwLp1IF3H1CIyOlc6XxiBsMSPs8qLecOICC2PmEX3bCoN0Qfni1W9coCONe5X/yn/EmwgU/9WWFaUdwA9strnvrWMWtQCXedrOyYMYWqed7AuhDf5JL6ZLnuRXfangqXlrzdGVa6Qz+5zwypfiQo++7jlD9pWMW4wlvRu6nDvEO11XCucF+DuEh2nctF9OTLjDtejHOamh2i+3abu0jwitB7kXZueMpqt5eOVRSYpGUyf5cocr20v6Ek8DA8kgDMIgDMIgDMIgDMIg/Gbhv197k1V7qisU8RQfflWS/MuYt8xzFdgjNjERVwhwi3yUR0x647aCxLqacdXYzNxcm5qZR5Cca9cjCK1MwjUOHJ6cRUGg0OHqzBKI3Orf308gIF5G2Wlaha3z89OcQRLls++YxNe29Gsm2kLtausSysYm9Fk/nVVm5qUyLgIgk/UIs8CpEKhyJavCEJp1xaMgqaFjemomApVKmOCEuo4jnDG1r/Kuz7OLRCFq+OygTQxdtfmZqfbJ3Vvt7q2FNq3vp8uT7C6Z4FZ3MnPTU22KjzTAuDJ0b3uzHSKMnFKuRgV3kJwDpwJrKXFK4DaWQlPcd3/e81+dK1JCvUHYNBK5M0NFrsKu9VUIiaKVqCBS2+AVrlQ8kR/PS4irtCo3rX8p6uqwew0UQpD3Kq3UovDb7xTAFH6yMkyMXUEH10MIkQqSunPRb/dEm5+fbfNzizEY6RpNYUz3NeX3eS9KUn2JuytCVyFzMzPlikeFKu2tOwfTnB4dxF2Zh9pPTYy2Bdp6ZXGOvGfazBRCtNp1FTDnZ+2S9LovE6VUO4Kxrmjib13JTGRqzJIWO+FanErjFQrfXg3SQ9W8wsd1j7KBZ8q34kWlj/SanST+7u6lRRVmw648j9EPuqbjXFy3duZ5NxoGj0/b3oF+oQ/a5u5+29rZbSf0B+PxGfRMGTcqPWinUVdRqhiirUbod4kI+m0U2m9jKePyZoQ+oyLhhuhZQVfQW0u5N0P2X2gBwfZC1x9VMeqlkF/9RYVvT3d28qDNOvmTv6EbV0RDH6QFteBRRNJ3xI33QZq/S/lUwrJtQnrvSeDVOz4MEmtFd31rWt/IM3QjojI5wreg8p34PKOC27u1s+CXF2/a+u3bbf3O7Shx3IUyNAxdzyzAl1yJvdTmFlbgUzPtBjwdXcGfLkfaMfg5PLlqh6fEk+t2eERbEPeIKtUPjk7b/uFZ29mhTbZ22/6BSsrxrMRcWFyNq50Z+IcG1WtXtZ56ppErdM/5Zos8DuE1uvrw7I9h+pK4cJeUBkPdgLhq8xxcwYugU99rZHVnh0pzXQtFmSSPjZFWJY/u56ZzcPQ//uEf26uXL3IA7TFlxQAs74Mv6KJIXjEkgYI5y1dp6k4YKd4zCXQP9rd/+9dtfW0VWA5zjsmPP37fXr543vai5KvzlzQoTvCdyh6vNrHlaOQY5/387Ezy+MwDz//m9+3xowdt/dZym4YhXtuPT4/b1fkRffQUuE7b1dkx/fQ8dHRxLq+SVuBR45Pw/4v2yy8v4u7skudHhyft5et37e37HfAwDt5XaOf77d7dB7TDEqQ8TtvstLdvN2Pgmpl2dfAc9R0L792J0nI/BvbxKRWdpeRVwXzn3h0I5aYO4ab+/Yrk0Dq40xWLbnPOHC/sw8A4Qj9xZ4Zuttq1o0QpHjNSkpe4CY/Ite77fsHP0L5/GjDkTfLKcccQctCgs7yy0B4+uNe++uqrtrYOjS14js1cm4SPVr+7apPgdWFhFjo6Cm/NqnEhoJ84jtletrd9UANFRWDn6nNhSGeiTulXGhK5DkkvluFLgRVSK+EPrvZAXSzWp/xfzDK/80luSCfNkecVHdHxQGVmorQJ/7X/ynM15HmOgHhVYTmhIpSxNxiiPF3zmFJ6VtGs4s+FF/2uiWnoTndE8lsNzBo2dP95E4trYdtyBMv5SvgbeNAAnOfhORofPDuCcXr/sOOJ9fzFq9fthx9/Cn0uLCy2O3fvBV8q0Tffv2ubjOsH3KtknZmdBaYFxrI5eO553HNtwsffb2239/SlvcPD9o5++urNG3j6CWmgLfrC+823pHnXdjXOjTDOT8O3puXz8HVwYX00UOhex/nS5DTj3sJC5lLy7Zw3AR5tl4OD/Yw7Kow9iF2XfCpGM+cIQ4UPgC/P/pALdFigrmLIMJS5WNgw+Uu3KvGzC4bnGdegNdvRZ/YZzx1zx64MW/dmQw684poych5GXDZKm5QBbOFR5JHyQ1b+Jxz+cTUP6dXnXP266FY+WIp+5w2O7fJGkwmH8xobWreWGqfcQejuBnfs6HbpSEMiNOT3UThLCwTHp95ofEb/29/zjIr9zBNBFXTZrcwn5jvKrj5Rwd/iw77r7hGjxmuf63YzxmHRK04o0+jP4jEV0wd5DzsJPadSXH0GUoKXBPCU1/znK/FSvMX8+FYcywt8Dr50B1g7NtzFMJbxm+5IG5ueHyT1mcQew0ragHyJybcgzTzW+dmX33zVPvv8s3ZrfZ05ywHjL/M5DXt8NKF7RWjO8dF+pWtDean05Nj4q7Jc5b9tYDvXriZdhQZm4ZyczqKQcefzukmEP/IRc6DhdkY65YpzJk+eQ+KOQ40yziGHSCMSYiylTF1knTAmanTOWBhjR8kWcfPWjY/BF8E2LRjrGoU+V3ErbWURjEal1Ed6rrlw0lqnpBV7gMu3PnPu672ZlCxTc0ObSTdWdPfgOZHvewONRtYPc7GOh/Ewv32nCzPHKvmoz2+trbW1Nd36rVuTggm8TULbzqlvb2zEGGTdnAMIx84OdE4fcbGYhlx31mgEi2xku/Ovmx1W0WEg0hovkqKu1CC0Z55lCCOV9RF/HR68ZuEMcIV++U76HxhIBmEQBmEQBmEQBmEQBuE3C/+79TfOXDN57Sexif2fD7vQ3zn99bET69wQnNhGCZwJsUICk3EF9yg4XJml2yRXfpWCLwIhE+cSTup8EFctKWA4iXaVpEJNlACntfMjKy4RoWtlvOcrWDICRCbpHQwIPMLk6rhsL0eYctW2ZblyXOGhBJcSUBR4VbTU5Pwmq7H00+1KVI0Pwme+1l6FTQRYyhi+KUFZYX746iQGEVdmPri92pYXZ/JOf/oqqpQdsjITYU1sKcwdHp1mRaEKmMNjD5nv8KfwAVyiNbjn2xJwg/V8/y/bpFZFutra9lB4M/QCm8KHdVLgt20UQLN6LWUomJSQooCa36SPko42UyGrwlABJ6t0T06iyIgBivwiKgk3baRA2QtH6qGGwaW4ysrw4PAGYWyszc3PlmJP4ZW0futZA64A7o1VRl1weSCq9VYJklX3ugSYn48wlx0vfCs8ETCpr3jRYJXVgCo9EQalQYVa6VEhtDBnyd71glsJseIkD3xDuSWESlfcpw3ySX8xkf8nfNwmHwLP+ryjGOrSiE9hiaEE2hMHKkSqzPrOMsWfhhTTaGTSQOXK44NDVxZ3uxlOddfiavvORYMZdLTmas7y9V8GR1dk1qrYivYB+5rlWbYwSEcl8AOP9YYchUV4QXU96+rtJd+BJ9WnYiV1JBZ9ka8/fefrvKp3fZ/1nYpbf6U/dQnzP3kbU163ncQ39n+w4+c8KAHd4PkvKtI9M+DFi1ftl+cv2/LKclu9tdI2bq+1I/rZxYV0Cp1TbxVEMx5aCq3rPmdsaraNw6fkFx5wPDMzl/dRlIErceJuA5V/+weH5WqL6E4F+Y5QCKv85BxarlXKunLyvTgFgWBK6L0P3+Ej+1zhvpTwKnd0lXPrFrxkeTkucVwJemv1Vq4qLeSrZSQpRYO4NxzbbyhLPJcCwvfgCLhsx+CeuthPVCC5y8v6ySPsM48ePWjffPNN+6u/+qvwuRcvnrd/+sd/bD///DSHRltPjasaR6sXpaXIHtxAN9ZBmFyh/uTx4/bN11+3v/yL37Wvv/yirfLMM4ZUtrs7xh1kVxfGc2hLw4qGpBoD6nBz+59uU66i2PSgdA2HtrEuz16/e9/2Do6zYt5D2R88ehKFte6Gxhlr3Dny/PnzuMiq8ynmYjj24HUP8D/cPxQt4RESoLzlzp07bWFpIYqmbXcCqOiFf1kv3c+4k82Vw+48cdzK2CBpQui2qe1vnxHHNu61NMu1sFTXCt1dyNq2K16UpuRqP7xmjHGVveHBw7vt888/yaH/S8DnOQsqueX3GtROgVM+uby8mraVX+oiRQWY5Z+dwRvs08Th3uhJKJg63kQdHKvEibH+I40VMgpYHnTXLthG+es/zLd1m9DxjKwm7viZY4IKSXEZfHoWBbTlNxmviJkHAL8LFrKavMtUWB3zVHj6W0WlNGPfWKANrbtpbA+NjravSkmhDhzyMtJbVurPGJj6E31mlEerINQFkzsH5C1igFfZleQOM2HTtdQGNONYIxwa+XUjaZ08DycLROAlugWSZ7x997Yb87udaEeHbY9vPLPhAhyoqJVvHBzuQufH6UvuGKpdQ52SFN4tvNKIBiDTZBchdXS80Fjk2CJOstMDWPzWBSjzGmzmPJR9NgsEdHNmXhpI5L9WsFSvhde0Oe/FV3htN445X9tX0SwPBN7aEeOiF91E8ptn3lu+tFH4hf9YDnl4TtgHuhdW6NL20nDr3MFiu/8q8I3Rb1Wg3/S8zbprPOvq4Z/8zvFW+qldzeV60THPPC3V9/JP8aYhy1X1BnmkfarGydHQrIYV2zQujMCtPNQdrrbrKDRgXze/PgRG4HHO6q43dxRpHLG9hdkQo1LfL4zcZ05DedKnOHPOaJ28TxCFdZd6qpTu3vCgxlXTZ54Jnv3raTbpkl/hxT5hHY0uGtIAmCTAYokZ/9MuzLHsEOTkwhrLMNj/bMvFpcX2xVdftfWN9fSx91tbzfNypD/nH+K2eFCNn/aLzNEpo4w0Nf+0jDISUD74s2+7szPKdNrGcVme4LzeM30KShEin3W+U4Z06yP+dU9nu9lmJ0f72b0szZ5qvAM++7Tjzym0Wi5Njfa/mkv10b7kM+F214h9QhzEMNfRSD/nto/UGOD4VXURRy5kMF12xwAnL9Lm9b5oWvhtu0xz7GrJ0f+rTYue5du2s/TdGU1sD/5Jg+Zv2WSb+Ua5HZ2ijZbBS7mfc+6ugWSW/uD8wgVQymXuQq1+NJrdkfIqzz/ye8vVWGW+aSdi4Ohgl858njoBsfcaw+zGPksgvXjq55z5Nnl09fNL5gXibWAgGYRBGIRBGIRBGIRBGITfLPx3a2+cX3fxoz8nrcSETGD72/4u8/xMaEvZ2ylWo+BCSFRgYSKuEmFsFCF0YrpWUxJV7ijYKmSdIMTUeRSnEZzMz1VfrohUoNKnsAYSVyaecX/JBF5RznQe2E5BEQgVXOKugTxdoecEXMHMfBSuBNvJuivjIqwY+U7BRyG4Ju8aExQeVLAj/CLYqLhXEa8A66TfMhQ+PHh9REjIb6ydtfnpiRx8unFrIfcKSlcqCLJKTSGzE+j4//z8MjsAXJXolvaDo5MIXx5mOeS2FODoBRCyzzeGX5vDm04oAa6sYqMM8a2QqiDZK7JzBkQU5eWqSmOBRqoSZcyrlAEq1XQfIogKYwpT5Y95OsoPhU3biRIj0Kps8F58R6hXuOkEwyGQPBRhXwW/Bih9GreU6yp3FbGeT+HK5hiFgN0V87a/dODqPle9qnz2AGINVZ7psoSgp3/2lZWVQJ/6872CrUKu+diuKkN0IRDhLwKg7sD001znwfhtVtnxT1xKiwqo4ltAS8AjInxz6drer0yfS0I9E5Nd/zDvLp33fRt+nL/PTJN+A+zSX+FPYPxM4bfrezwyrcYf21dhPa7TVEgd1zkutk0MS51wryLPb1IuZWoccedTrUgnqhAnagSIMoE0KkaFR4VbFLPmQZ1Tb0i8YLVtSWrnSyhcGa6AVdU/Bdejru5km3oJj6+qfr5Lkjy3jjEyJoIv03Uhuxy6D286rYFpAhdPvQdZ3qUVXJ0q/LqRePPmbXvx4nXzAGGF/7W11ba3fxQjiUp28UlpUZoHH5PQyZzK9fJprtsJffnro1s+Ih4FRRrzfAzbwMOtVfKq3NRwEsMIebuS/BD61XDS03Ep012pLN3Lq9yJUO7+SqGi0qGlXTSKrK+v5VwRXWetrEj3K+XCi2sMjNC0fV0ljUqGKNfI3517C4tL2fWl8cP+Lm+MwosypAv5Xngz9OBOMBGrcsV8P/nkSfvCw3Y//bS9efu6ffftt+2f/umf2utXL+PuR54Y48gQ9NG1a9qXMqyLOJ1fmG8PHzxov/vd79rf/s1fx0hy985t4KEs0l6cn0Q5VQYS+a+GTomrro4nclUNJPK23bjKeh/3XhqXPXRW48fWzl67oM09dPrO3fsxkMgrVKbrUk23YBpVVE7q+kx+4OpxV3U7Vp0c6iaN2oMjyUjcfvLJJ7k/1Ai2v0dZjE1njk20O21t//Oa81EuCufpEx0eQvREFUHSOm95SeBx918XTOe13vdvxKtjqX36+tqD1m9ypsKXX37avv7mi5x3MTunj/zasaQRy51CGgVVHt7euE37z0NDK21pcTnjrwo1fctbZw0UUTJSYo0R3lm6/8ub+np0T6jDh90jXfDOJLkH3lx5kL8PL+qS4DvbFT6XXR+d0lH6N4rPU8YJd/P4fW8gkRe6syXKT+i1YOh5k/1GJa08NYU03dzVmDVFWlfEX9FPj0IP7rCSU/idbRkDAn8uEPigiCb7X3mdBhLdKpUh2vHCMUScePCzSu9esbik4Y/5gvAdHOy27a0t6nSes4akOfm/3+tmSQPJIbw7Z+yAAw0kjq1Z+X0FDpgzaOTUjZ27Ju1Lc7S3O8fSL5zvjE0Gnzm4nHzlAZbhvCmKXWhCw0nVpcblMoqOt7kZzx4wv6k6a4So0lQerHLcPl3UUG1pG4jgtK+IJoor52O78Dbpbp+r/SV4JTqWezaKPM+dQRnbzJPPU5ZjE3Qtz88bd+d03zpvqN1tld6yksr+RB0d3+2v17Rb5mzcu9uIlPnGpMLsvEfjiHzcOA1d9C6U5LG2XRbQcJU+LMexw/mdc6EY6Mhf2qwzVTpDGTBKj85jdd86Ev5byl6rmf4izoBHXuF3Glo1lNs28gXTFY05d5KeueeatuK+z8e63lCtGKc+1C3/+a/ayD8fpUSiuBVHJjAFsNiiJCFd94z/PZdPA4VjiAaSSzIRbtvEVMIVN1q0ZcYm530xkFg3+59nQ022W4xTn3/xWcYOcSOf1vhtu4zT55xzZI5xXXNn8Wl9xaF9w8U67pz2Ww/tdyeStJq5Dn3EdqgFDLVTx/poywnvsjbunOC5dVbOEHrx7PirUctzotw10i90unD3MeOOhm93AhpNH9lFGLo2CK/it31UWpcfe+9807a2beKGS/ihNfuH38m7vVY7dvNvaEQ8x3AFclNX8hGPvjOGrm1Xm9p3aT9TyHEI1Du7t6S1ju5jNLFfkKD6Qb2PXJXxo1zHuUjEnT4ueDJMUZ6LwBaZJ8zM1M5Kx5LZmXlktPnwNmn2/eZ24C4eUPKa7lnDCynUsmKs9K+rf/hE7p3npLjUxTwKXmmsi5nndklsTfh5cDYwkAzCIAzCIAzCIAzCIAzCbxX+u+VXSmBMTruYiaoT1rr1rp+qd09zcTJcwvh5jBhROPDciXpWSiEYuP3aZ1c3CEi6tplGMEewVJiamJyOYO/EODIB+UURTHQF9DlSUCmAT9vhibtHzquMEYQgJte1OtICNWq4swNhjm+BTBVK0rhTZQoBIIIscFnNcrGlL2De8dw8nayrKFQQNMT1EsKMdTzY24syQ5cgugSIQEucGtU1kCi7bjMjV21lfrrd2Vhvy7PUc8hVmyft8vQobmN6Q4mGggvdhJ1fADuQgjsFLl0dnSFMn+vbX4FEIaIXeJQgFDAE7MN9fqVF/F68KXAp8Htuh4aoEtivU1frYl4KHyo4JyZGKL+EETPxWYRMBTiEFhUPGkDEkUl2tneyUlThVhDiO5h31zFwuAMC3FNWbyC5OoUuiDa+3wuDxhcVPgr4CppRIusrnzZWULq1ulxKLMoWT66KPvDMiMOjCNyuLNfIM4NQ7QrqjZWVtq7P9akJyuxcJxyWj3C/V+FjfosLC23t1nKEQ+FwF4v1E04VQiJAIVPY9DveKwgSI/x5J82E1Lgq2KlQM4Hf94H7+leBBH07KvwaC8clxPYCIx0l5fAf3wIXOJMMNeTZL3LPjQoMn0nLupBQWaQ6+oKXJ2cX7QgcqTg+hlbjYx0c69LlygOch6ZJO0bDKcxPtJHxqTY6Pp1dEyOjk/RTV2WW8kEYRoZV+mgs4zeCLqgqer2y31FHO7XqRq8drNKabWSC9GiEXfty3NpJH7xT+VHKzVKUllKCbyggBkQNnryvNOZNxuIfOFQW33g0bx6X2kBFigrOfgV4hO/QeYvRcXf/kE+ph/UZn2kvX75rb99tta0dV0geRdk+rrsOV04Sz26m2tn1GHW1TXg2rGGNOCTeJsH7HP2LOLsAH1tsU/Iw8hYvGgZ0HXR0WOdb7G7ttoOD43aYeAS9n0ZZtrP7NkpbjQOutI5rD+iVWoUHLS7Mt5WVJXgkfGuyNwy6g2QxRhMPfV9eXgxdu8vE56adnu78p0+5atSDquHBQCWOLSu7VShF5BT+a/dV2o2oIUU//bdurbS52Zmk++H7b9tPP/6Qs0z293YCq7xCylQ5raLLPO1Pk/Da+bn5tr621j799En73TfftL/+/e/bV19+0e7e3uD9SIxIpyfg/VhXNWUcubk4pazi28NRkJTBtN2MA+NNlNOv37yLSyLp7eTsMu3n+TL6nJ+Ymm0bG3fa+sbdtrh8q/imu6bGJtsf//in9uzZixgPPRxf/vb+3fv8jmsmouOOPNTzHe7cvdOePHnUDo8P2y71VfFbO0hK2ZSdjvSt0C5tbXtLv+VWS95WdDAEHXtv97iOxks6/jWErHPjff7LlWYoesh4oSGjQWvTtPtG+8vff9O+/vor2nuZvIuHOhbt7Wy3rc3XbWdnMwaohw8fQBdzoSP90M9TL3lf9RXgoR7CZj+z3o5p/TgQgAnRwfpnn0qdqj8bkqyrgD39P/7d3eTbPmj0TBH8JzqqrkTg7xWRF1ReA4k4tkTTp32MPHcVM5n6L/BnTFHZzjjkQ8dAFZauWnf+Ib+MorQ3kNAv/OaCdO5scM4CCJmjmJ9KfJWycQkJDLUTw/GtDMfSlLsN5NXuANHtYVZtR7FZxgfPD9vZeQ+PeRMacveZ4+wRNL+5TTsR9xmjPNfkEnw6Xp46H+C7oJ55Q5DFWDQ1Q39amGmLK/IaFcTAOHydxR7TMwv2QP5oH+qvcnjY/s59byxxlXcPu7iRN6rsnJ8p40gMZ5Q/JHNPG9kwtAc4kE7s0ylBWgFvGdtJZxSPzsf2GcM1AmsI0FhjuUYzqP5FfyFmzsQfQNCOpcAHXH7yjKCrprjOpGwSQ3/ufC36CxVRF924jjHWi28aIQb50JFZuNOMb/wt7WS8Jb3nOWncjus85p4q5F05Hz5JdBx13HFeo5GxlMo3eec4bf9wd4yGEY3cLkZw3iCvdLeZ80cqBDiFo/QDrgLtbVx66V5rezdzSEE1f+ec0rS8J2gnsf3QvI08ST6Zs5EXlBL8kSLtYD5J4zMLIlJ6ihZv8rlKYZrCoTFlUb7tkfkdUSO6xiYXg2hoSr8lvywEoj08PN8y/F6K8LU8RAPenTu32+Mnj9vdB/fyPGdEwTetl4tyJsG7bSHMF8xxnUNbIcc5xyjHLe9Nk2r45w3BhR4q4u27uthy7uIzDeJnROlbs62we5XWyx3eQcuuL8Za21XAphlH5YEaMUdgQNl1DM05Rno+iXThvHIGeIVLmnHu2xu9+naRn5xCD9VGhWv/wiOpf3Df0Xhot49pkzJkiMjeOGLo54TSa/quOTKuWLbfWn4+Sz4134lRhG+82tZjwGvriHeNez53sYiGPc8V0Uil4dgziUw3Tz2X553LzNTcYnEpbaDcoFF9e3uLOcwec5XaMRWezDyqzl+hr9Iu1T+pJ1f7XnAkgQVWcRZqqd/+CX/e1bN61afwp7RVfXhgIBmEQRiEQRiEQRiEQRiE3yz8u8UXEZqciTsZ7wWUPnTz2PrPNP5x7RXsKj19Z7pSUCIwdEKjk2dzGB5xFZnbtxEkFbH5JgI7k/nZ6UkEfoUShFLSK7wpcG/v7NWuBYScw9PLrIhUCLoeGWciXu4zFJQsXQHFCXpg5T/fU3hWd0171sDsXAQAJ/YKWE7kFRBdPaiyREWfynEFZF3jKLArACggu8tDFxVRhFl/ouXMTJRSXWFxDvlkZWGmbayv85z63pQrFn3se/6F9VUBI/yuOicrgEYYEkfAeX5x006pc3x2A3MMEApNwFzClyWKfytoqPu0lc+6qBDkIb1eeRklqEoKvxffhgg26seAW2HdLPyvrgp71X4mclWjcOnexjZR0TKaA+fLeKJhQjpQaJIurKcBUa+ND7kqTgOYjy1L4cerK4hrlenFpcpR/X2PxrgTOClXoU9FrDQk3lUGWr7Zixt3h0wjFHqdQchemJuPstjf4kx4XBkovsk0yiCVHioMxY3t7gpKy1O4iyKOto7Cl/LNQ8Fc44XfG7yIQ2HzGqVIEF/B9yUwFp4jDuZfJxx2+fgkX/mfdQVH5Bz8S/viSTrN6nzuo1ChPuJMhZ347t2olIGyjJO9wqWPKqyi5IDWri6Gm264VGr5Xa18tx9aJ+nMFY7u9iqlkX3R1aXWtT9sM7R/XQJ73UtDwAnMYK5UOB+VrwJCQ6c03QvWcVPjO2DViOUz71WIfehb0oqZe28UV/wHFoClBPPgjmA7hBf03/LO+vhVf4aLK8CPuJ7Rx54/f9nevnsX5aaKL3E8O78Q3+ZjY1Pt+GoEGG2rapcomqi/cKjE8FDYSXfhQPsaXsZ5ps9706pU8RwOack+484zFUIqadwlJxwq3Xd33vGsdiFI0+Xaw91AJ9C5u4k0DkgLtvlFaHV6ylXPGk8W49Ikbuag9+Wl5bZ261Z2PuhuSWOJBzzLT13hrOLHdpT+XUXt7isNLhpRbWPd5xlrl1/RtUojy3Xny+bmuxhzKtA3wK88a2ys0mmAdPWpcNy5fSe7L7753Tftr//qr9pf/O537fPPPg18wk+Fws81ip6flP/3GGhUDnO1nVWphKeoVL0ZA0dXwdvzl69zXV1dzXlU7za3c2i+SrP5xeV27969tgAMHuArnmwPaVMDieeISKPuJJNGXFHsauAYvaVfypamVPLduXc3OwI8YHh7ZzvpNPJlrKG97E/m5TdR8Et70LDkqlEk4x61KG23zUj+w7ysH3VJ//n194cfuUrqpvfePOrcJBX/Dx7cbXfuroN3xr/A5GH2N+1gf7dtb+q2aT9t+eD+Q9qHtlSB1lTkzoVWpibqYHPzvaL/R6FFLMMkjzuAquv1/TGPCI6t6eFJlXd1l/9/Dfz69aPcxwhdSVMjzWteE83HNrA82kDepltFf4vr2mFyGh4Xngzv1x1cKXflW0TqKrz2ndRZHjBSY5djnwb4MhrONHdLZJcibam7NPu/38ijbePaiVgu1FQKHh2fZOW/Rjp5Ss70EOeHusXy4H5hp5X4VsWqv/f3t9q7d29D6y4GMV/nFbvwHOcwjg8aYDTEZL5xASz0Bce4C8/hoV3tZ56rNTmloc85gOOSq9GHoQVdhs5231YdLF84PKw6u8rAjzs43GUonzNv87S/LmgwA1bxOERfczRyzHdRiGeQhPdxjXLYWvOb/9I2jkvyWt/Lu4+AITvpKF8DRpTL0Kpjp9/63J0xveJU13wxjsg74CHOn0x3Az6unBfRNrrXGoEma6eJ7QlMfKsSeBL6lg9fA8857SsMGTMlMduS59KJOIgrV3ky8Hhoe632H0//6ZXStr1tIW95//59hycPFZ9KXubvwhAXc2R+Bl1Ia87N7FPhKVIP3xgyjwZYx3r5T3g+/EaFvTQsLp1vSnvik48rkt6+Yh1sT+8zFyJfXzu+pk/SX9NBRYhp8twU9aj/xjlUQvL23rf0Yue+9Cvnt9lBAn6sq3zURRK2jaBYRuYJjkdE2y9Gq/AmSpUWaNfPPvusff7F59k5bV/TkHRIfzMPca/rQ+lCuI+PnUOX8Wlm1vFJQ900bVL0YLtJozR9+oxzBWHPIir7XeYh4kdO5LhPv3OsPbuIKzzb6eRI16xExlPhEwGZS4ICYZafnB4dxkhv/wYh4UG2dertF5Rru1v/4gP2S+fs8nz5YAV5Z4wHlGP6vqwyyrlL190z49Vv/NZ24mPbR9rLXJHftrft5jO/GaWeI/YB0klXoa/kzv/5xl+2PNEs+d0bmeJGizwsQ/jknVV2i1HUuW8OZgf/npfoeCFfdIdOcg2Oh+Fhngu43968qT7h3BMsfbgvF1uOd8IEbPyu+STP5b/028hgvBQ+nxXcH4X8LJxUPWwHn1D3gYFkEAZhEAZhEAZhEAZhEH6r8F8vPIsApADmZL3/Q3Lw/wrdvXPeElIUyCudE99Sulfkgf/yPJNlJtJZtT7ieR660zjJxN1J/Mz0ZFtZXkLYXGzTut0ivQpG/d++evs+SgAF2OMLhBYn+symr4c9S6Nb7el5AgBWInQPyzATeAFQkTfeZuY1kMxHWHHSfomQZh3cVTE+Oh4lWFYsM8E/RMBTGPbQYPNTUedWfQUD69zjQzjnphFIPjKQLC/MtPWNjTY+jOB7WUoWt/N7BokCGAB15etnHZyMeZCkivoJ4B1uxwh4riy9GlEoBDYEQ+EvgRdc9pKEgUuv4CplhoLUTVbkzXYGEgUjhXEVMb6rNlJYpv2uEXhsP6K4VBlrXmIySiaiP8WNgqcrAy/FESCUcaQE2igzVdZ1AmLENmCdGp9s0xohyIfcg0e/v7p2Nakrn8tQ4qpklT5RRJPS+llfFRoqW7wqeLlyU0OVeYhJBVBRqtJjeXU15wbcvXs3bmUU8lWAufo7Cmju/cb8PER0NisJpxAKNdip3NLXtS53Ci4NMCqPFDTBbmrl9yUQqlipaz7umqOndfEr/H7hK/FuncSzV8OHZwjB5qmiwiD+0w7iRlrnvQK5z613jCH0heyq0kUL9XKFZ7WbQUhzSRkqjuwzlx7EfmIdyx2XyvrQJvXVYCUMUVhNTgTfOdyU+mc1I+1ifWz4gr6EclWlKoCqDGDmjVH8qdgo40ynZFCoJkbR/FF9ImxLE6mr9GBfts4K9FyrwARdu9wMASuguIqy1BQ8A+eXFOzZQlHCpR00rI1EgeZh95tbm21XNzCH7kR43bZ2tqPYEwZXm+sex/7ibpojFceUqxHQQ8ijABCQm34FtorZamPL06iqoUA6nFU5OOEq8s74Q98zqFBwN5Runvb29EW/XXVPW56mTY6ATTdd+/uH7YBovysXaqfVFqO1St4Vnn3/npmunXjSvEaThaWlcpnhqlzaUmOJbjM0pni/sbHeHj542DbWddvlId8L7VbnvisHsVKOWJUGPcTW85Gsu0qUW6RXyWz95UWutNX1j6tPdQP24P6D9uUXX7Tf//4v29/93d+2v/r979tnn33SNvguhlTydMdIuRs7CF8sZRNtzrsP1MU4E/qg3S6vRsDBeRSML16+jiLs4cOHbWt3v718/TbujyamZtrKrfV2/8F94JumvS+DE5VNHpL97Xd/zvkjff9UmeX5Rhp9ovSmWPuqRpUvvvqy3Vq7lfKlE10HqWS3N0mjHsoeBahQ2zdvqi+U4dxcim9alqRoH8zfsP8nm4TQNfFXnlDX7i70JQ+yvS8ZRy4vdQ1zQ5vZvnNJFNc39hNgPdjbbVub71Iv3aXc3riXvi3fPz+7om3n2sL8Ev16NnSrUtFdTlGu8312kFivwCIQGjjlQbQN7/3tAfBDw/Z6i+9h7dL/L64VPJMl/Cj39S5YohOHV3o1Ba/EMoNp+MM57eJV3lDjV+2wsk3tC1PMGeRT1S9q7JBfepaAeYlX6cg2k2f6vYpYV0s7TvrshGcZFynHZ8IiXqQJDyd23HCcdneEu740dmS+Y5vw/YFjIjRkWfIBDcHm7/aYw6O9trm91Y7pw9P0UeviGOSZY845ZuhrrurOs0PyBde2p27c3F16w5gq752cVOFZOElb8+eYNT7uQoLxzFUct5wvZXcYsOVAbHkZ/VSYVVh7JooKYbn4NHxh2Z1FzLU06Oo+KcZJmsFzXpxzZHzzQdecoWfrLa8PbcAfSeMOnTPqLa+yeeU58h75hf1J3GQHSbf7yqZ2nElkjJ52oQX5+PEN/bZ3sRUDCe3h3MFxNnMbvo1rSPIWHscYy47imvpLviQJfXvmVp15p6FGg2kXuZeP2kdNbBWlQ9t7lz7kmUaOUdZNA5IIkE+Lw9rx55jp2Rm1+1j+Kd+3ZcwrpNzhzLpbF+dOoR95DUBq0JOPmK99Op/xcSnC6Qd8l3HQX/yz7pl7G3meAsSl3+ULg1fzMp+a/0rPXRYkNA9Lkm/Y310xAZ7pP+JnCpoZBmfGKO75KsYEx2z6nzFjK9EdfoYary/bX8Lvv/r6qzY7P0ufOGrbO7vpC1kwQL7u3jZP54eHByd8ORy8LUCD9gONVf3Oid4Vl7hzMYfVHba9hmuRhgsVUnYgZPyl3YXR3Zketr9PG2bckDdaP7gKqEjVPQvwDP5gvz05qrNH5A8aI01bcxl/Q1OMy/IGjaXSduYvtLtzHfuFCyTEh3OoLGogre/FvXRR598xj2KMlAZdXCX/Mn9bzTpabw2A/pZ+DeLJ78bgEaO0WYyxXGHPafa0snQijfCrnsObKddy/NZFRmPjZeQyvbt8nHtJ475bZh7w8NGjNq/BmD5qX3Wu5EIq+6huGN31moVh8L4XL199MAyGJwcP1d8ik1C2hWUckW7zrMav7AAmhM/7vAPKuljvANlH8UJeQQktNzCQDMIgDMIgDMIgDMIgDMJvFv43S98h5CGcqsjO/0yWh5nw6gtj1JkwiZRNRrg3qvBRWcK10jFhJi2iM1Flaf02HXNvJssK12XQiD9q3kdp5OSad22MSb+TeoT6ESbuo0zaxxDyR6dn2jnF7buq88L8EBoQrHVH5YGLHkoraBMKFj4nfw+ajPKSybkKqygkpufb7PRCmxpHeBgab+PD420SYRAJv53oZufwuJ2T1+nBfjvjeqWS4vK4XZxZxiFCwSGzelejAfvQJRWiDPAyOXZB/q5sbW169Lwtzo619bWVNtFO2+j1KQLENeVdt3FqrEMIhZ5xhL2RCJoqh0b4ZrbNI0TOTs21M4QYzzOgpm0GAX92cqrNECcREidGxrJSfYzvzUdhRKWIu1QURnQToqAxxL14jUKDcq5GhtoVwvUlEREt9wp6N2e1iyP3Qa2uMRCQVdbTaMKQ7yOMaRT5dUVm3GTRLgpUw0QPWNUtx5CCMXAJqwqqoqhLYNHf9E3ogCoQFKb4hvTXCLNX56Tje1c1nqkUpj10N+YBoR4cO06dXPkb1ztXrtZzVZ8rY2mby3OEUuhifKRNTHng9kRbXplva2vLbWF+inpdt5NjhPazA2jGQ1L3KOsYXF63+TmV2tDHlMYoFUSSIrDSxlcXR9n9c0PreaBxf5CtkqFwqwS3DXwmvcXVC1dDr8hQjB/56Frdp+5HyWfY77nPikjuy00P0X9Gn/nbBuCSw/RpGwXOuJUK9ZM7tF5GLlfsqljUtYzCrAoEcCY4wGZ79m3q1UM3TxDcjxWg6WOHJ6dtn3hgf6OO53x3aZ10SaZBaY4+OTtF/5xsQ1Nj7Wp8qF1QqbPhq3ZxA874BigitKtAiOGMdqang7+Sg6M0Uzmp4qFTQmgEOOJeN2EnwHt8NdROb0baGXg/o6+eQZvnCvH05Uto62JoDKrinvfnxEtwccn7K66627ju6F+F6wSwzi3Mten5mfAq6ZFP29jMRFtaX2prd9ba8u3VNr0wDb8Zaze8GxmHBsZUCMvPoDcPyvbPvkNd+hWsN9L5sJE+o5sy7vXTPTSiYk7lyDT5TOZZr9RRySMt3VyPQJPulKPOxxVPuT871WhyHmXT3t5B29tVuXbS9vYP287ePm1GP6ZBxdUvr96273/+pf347Hl7R7oTeJ+4GKO95ucm2vyCq0UX2sbaart3d6M9enCvffLofvvsycP25edP2u+++LR98/kn7ctPHrWviF9+8rh9wbsHdzbahmeezM+2jdWVtnFrtT24vdHubqy3+3fuJH7+yZP29Reft9//7nftP/mr37d//Td/3f6O69fk+YCylqCTSfANU2uX9LvTg+12sP2uXfN7+PoiirYosMCpCu5+pay0e0n734Czk9PrtrW5237++ee2d6iSrpQu3z99Sd032+TUbFtZv9PW7t5vd+7ea0Njo9DxYdug/Iurs/bnb/+pPXv+tB0e7kXxctbxc3lX6A+8untlYmK0La0stQfgRwOQLhWz4hv+OAI+dZF2ckw6/dvTbpB1+lwICR6u8i7u6IjSXboxb1zlLu8bdszQEJmn6dh2hLqt/xJ8lGDW/IgSimu5wZmh/NF2cXLW9ncO2/72XjvahacdnLXtt5tt6+17OiscAQI+O71su9v7bev9bnvzequ9fbPZXr58095wfftus+3u7DVd0UT5R1+81M0Z47ItIOcf9hwY8GI7jUD7o4zvNyOMF6P0hzEgrmpTNxV7ROsjUsOPiifJm0Zow1HHK1em02dhQsGb/ceS0i8SUypl5FOy4FsViNRXJaGuzNwNdnioGyf75nibnV/iWi53zCs77nJfY6PjiecPGOU3GutVBt6Ay/Sf0/MoAFXEivcpxlv5liundzbft0Ou0oxGPY0W19DTOePOwdE+OH3R9o/2GHOGa8yZm2qzS3PwS94f018vGPsngHFxsc3Mz0MH0BvjnGPG9Ey5h1xe0vf/VMZDXajlvKCpiSia5xYX4FkLbcwdlePQHHR3PTYR3ncMug+hxUPa3rNx4ioM+Kb4dmN9tX3z5af00xXmE2PMbbaZttD/Tg/awdYb5jjATD3u3Fpu66uLbXVpvh0x53EBiEb3GD8Za52n2U7StWNNlLI0TGib9pLH+My52Snp5EVn4P8KfE3PzLUp3bnB8FUKq1w9PtjNLgTnPfPTE8zVaF/GhVl49iR5TUgnGdOcE1WwJe0tUpijiuMVCaCPcocVpfXllVREWb0hRZhJ4pjFNe4iR6fBv3Oa8eBdBfYJ/RoQSOt4cN62t163na2X7WD/HfU+5t0F9GJeGl9OeL4JP6a/HR8n3/FJdzzP0/bTmXddDdFXmE84v5mY9Fy2Mtb1u26dI+SQeGgwhnvmO9K0fR9STT/PTjTpFhrRsCIN85R87Wjc0x/dwZHIc68hXD8mlAJabFT/82nPT/Iu31AieDdf8aTxbYzxezR4sB7iMFVMesdu3adq5MpZN5R55RzMjIFrgnb+7Kuv4bf3aKuh9sPTn9uPPz+DXCcZe5bawuJy+uUJPMsxTBeW89D9OuPLKDi8gTdcUu9h3X1OzsAOptJWl9fO5eUTMhoNJBPkDi+A1q6cz9B3r46ga+fqxHbKmHJx0kbgY1dXzNluXBDDeME87wzaPz7coQ+TDtjdkTXlQhDlDPqoi3xCO/AZ+ZQLkhy3a7eR5YINaZs+kZ03tIu47w0F4kpjnzxadGtocE6j0VmXsrrgNO9h+J/zszP7CtFFWs4rR5k3jDh/kPMy7oFqcEm9x6Fb5uMX0PCp8znnHOQj73NcsQ1sn7gOBFaNIi5w0ShFRukTGilzvhG4l1fcZtx2MRGESgnKLy4CGWeOsdtev3rFWCvfg1+enmQM8GD73a237Wh/i7Fyn2wv2jj0wmf0rdSWyJhAH5DHwd6BeZR5lnMxpZvhzN89t8bxwGgfH6a+wy6Yy6I5d7s4d6oFdMogzqcGBpJBGIRBGIRBGIRBGIRB+M3Cf7nyUyb3KnMitCmaKigxEY4v3U5q8n2UDwgaymGmzbb/fFHX/rdvE5QgiAoEurbKc7Mjz/j+Jg4jrcafrnEMIQBBfdQVfwigzJ4FgolzuW1QmXZxQV7nCCgIklFOWQ5CgQpdhWLTILsAC1NyfmsgmZn2UOOpKLw8U0HJVFceHgauX/w6SP0sz1XcDanU4t7VZd6r8CerwOuOB5XyU2MlLLiKdWl6pN1anm93EP6mEJYR/SKETo2OtCmEF1HouQ5RFll34UAAHO9XyCkkKXzx7pyrhohJhCEFL1ep19kYihiiUMG6FPTG8sEOjoG12k+0DYMLb8jWT7jvW4VmzBZ+ldXKuoovWeXV4do0rqirHUK2lSvnXW1YAqW4Vvmtgcb7iiWAK6K7Ak4o9LFeOYBTAQf+KAl5HgUAtFJ+z3lnWeSjgBmf80iKCqNZ7ZjXBX3oqytfITW7ElTM0z4qZVzBr69plcOumFPxd3LiavHDXF1Je3KsX+Y6S8WVtCvLi23t1mqb9+DjSYS3DmYVWueXumUTkeIU/FORCNXQQTIgadWxD96Lz2qrVLt73R84Lp6yopr6ecn6+a498nmi/3Xho1sx2K+qzSrRDoZkbZsRy1gi/ERwaXQ1ttE6ZUUy+cf1A/c+852KMXdrnXKNOy6uGlEUxmNwsM5G+2viSK7DCtoqQsGNu3fEk3XpV2R6td1sc2FxRWVc59DWGklUeJ1arvHM8q/amemoxzn16Y0Csg9Fcl1gRaFK/YUrsInD/O7Qx19Wak7q5mM6SrtR2nZqZqrNe6bH2mrbuHO7rd1ebwvLS21qFt5APw21pa9L/5QpTbrKVNyKY3OnEFtXZZcGKxUhw1EC2ya8gf5dJZ3V2PbfKFB0BdStliWN/V9lv6v0c46FV9sBnGR1+amuQnTTdRL3IR5S7k6KE3DkOTPuNvn5+Yv29Jfn7fXbt+3g+Bi8QevwMhV/s1O0CeV7hok7puwTC/NzbXl+vq2uLLV16P3O2nrbWLvVbq+vtTt3b7d7d+60e3fvtDv8vr1B5Hr//r12/97ddv/uPZ5ttNu3b7c7XD3n4vGjh+3J48ftyaNH7SHpdC+4SBnyO133XJ2dtLOTwxidz3RposERfNrn0z7EOiBaXthSf2k2PBy8HR2cRaH/89On9MNqd1fcv3j9vu0dnLSFhaUo5+4+eNgWFhczjmh495yWw6OD9k9/+Pv29u1rcKhBdDSK5LhvAt/utuhXto+Do7mc+7Jq63c7BjyzRX7a2tGhSvJL8Klrq+pffe+2FtUPu9+hv6LJ8N/80kBiToYi0PBe0/WPfeY7b4h9XwbYPE0ZwKrh2B1G+7rt2dmJAe097W88PT7NOTe7u4c5M2pzc6e9f8/1/WZ7936LuM3vrbbNu5wbAV5cFa/yjwLTb12vYO+KItC2qp7WroZpTw0lYWZ9lCd3t/bBDgfmYDLHGXeRdEghT+qbt9V3jP6ymlG68lH+cp9ac6kdpbrDUfGYV+HBtRNA5WTyInWMUPmORODN3SDyGpV0rlhf8Awa2tBzTo5PT9r21nb6mHh2R5R13t/bj6Lw6HA/eTmOWU/HOhd3eH6Jrrx0G6SCOHzNeRPFHkPfnidyLf26oEAlLHDKQ+SvVtSdCbrCm3f3AWksQQVnVtsTFxmL3NG2vLKSs6Y8U8T+EKUoUf53xUTnGj5pcEeCilHd5qzD01yg4Rgom27XF22SvjhOv3Dc87yzG3iZq8iX5IGL89llElegZ6dZAJGV7eDXOUmd7URG4oH6qQQXjkui8xSmdETdkuqqDs7Js5k5+j9wy4Pk8Rpezhhv7ffOezwvTFdejn/W3vU30opn0WRuSVtnXsP79J+ubJKkJeSTGkfiOpPvs8sWHNcZWvnHf8BPGZlXjWrEgAeTblkDCbiR1lywcXWl4p6+tLcJrbhbzF1KGiSdM3a7S5mHHB7s5Ry884s6V2Niwl2Ws1GgS8I3Q7RFCJ4ezEfZpQZO5dvSVsaC7PoZzlxFBbxtLrTWR56fXTB2hJ7+fWt9rL/z7ey2JX/fiZtck4xc6u9D3ysk1DP+xXDU3RffEXcq8OmJeQz9jmjkV0nteFZ5ZOyjLhq6Mm+A9p1PmYf41Ij36JNP2srqSnaNvIEHed7K1IxuG8uNqf3LnVLWU/do87qIhFbldbaDVR51Xj8GvmmvblSgbNv6hvIdkWlL/0h7xW/PRDkn3wtwrOFtCLj80p0/Q8zLScV3zDHoj+6gEGb7hPPB7G5ivpJFVI5D0hqFicrM7Ry7nes6bgtPcF3pCo924x7/Gjno6xBBzQ37eZn4ox68d0wL/HluX6o26ncdStyOK8oFmhTO6dcxu1D+DfkFT5ZJnt5nXu97frsoR0OO/d/FOe648upOd99ZD3m8beC4qRtOd5O6C3VuYqzNghP7yZkLVA4POr53GPxKE+6y8fm+O267HeTumPcbhlDgKDrScFNzMOB0LE8dkQO4dpy5q3eHB+uKLBQeYx91kYlyHPkaM68aGEgGYRAGYRAGYRAGYRAG4bcK/9XKz5nUZ87vAyf+TLSj/GPCGwMJIQo8V5MxuVcgqG9KWCiBIZ92//mTybNCb4Qr0zpBrol9RfPnmcIFz83Pe58rNExNq+SeZkKP0I1AqlCmQKXCundv4rVWbZ1GqMjKU2B3J0mEaECfnppDMJqPIGF6FS4qZcuFTbl6EVqKLWWmSkzk7biuiuCDSBLYEEIUnogK5pOjCOgIDMK7sTTb7m3cipunKaT+MYRllfszCDC63lF4ymHRrhpToOBeM4rCo0rhC+qkaxiFy32emaflVSjc9PhWsFNIs26FQwXK6+DAq3j3Wb75UAcFD4Qr3iu0TApLFyJwEfxS/NpmaU+ep849TlKWrkjcfVKKbZV2NkTgJZu+HYWvhxGoSdPlyVVFVvImHdkVrHysEqWvpzDoPkGlmIe8mldfVwXNKKyJCpQHCHGe66Igq4JnTKERPM4RixYuo/SMwhmYt3c6BSH3uhp68OBB+/yLL9sKgruuWBTcS8AdavuHKsTK8KQySsOVyjRpUfilPY00KhCsX/CV+oBvaln/E1J1c+GPdLZDtaVKL+tugu696YO3X4PP8h03MSR+KMOElbJPEwUTUQWHwr94tO5Z9dgpoLpSUkbB0fdT+jjpVGz5jSvM/f6DawW+NdgO0oX40LXD5NhEnc1B3widkb3pVZxoePH+g6GG3yqFfOe9Z5RkZeX5GW1ymjaXtmJEoV3Fv7thrq4vUx+yAnppu4u/oiDl9v1DOGrnkz7PZ3NGhe29fnujbdy5G9dQKiLlL1FW0uYackO34kQFDTBfAmdH5qSBbilbQd+2dlfXOHgI/UvL9Puigc6nP/lOTuh2AzzBByZcpa0CA1rKNz3wKdJ2q/JUyIo3+5nGEF3AaCBxNaiuujxEVfcXr9+8jSsolZS62/He1f/TE6qMim9puLGMuK1Jm02Gzj2jxDN5dG+47Dkmt1ZzALwuuO7duxt3Vg+I9+7fj+vAVd75fm1jvd29c7vdBo9ra2s508Q+oWFad1m6z3KHn64KY5QELts5dU3bVPv4W1zRUOk/ji32afmu/H9n96C9ef22PX36tLnTQJ7uOQHbe4f00eEomh8+ftQePnlSOB8fzW4h3Yptbr5v//APfx/3WiqAJ8Yng9co2k/K7aC/xZFKU5XR+suXTlWsHx+rEBUeXanoHkWjuXwpTZUm43+uKqx+ve/5Vx+1EgyF3/ldP2blJ1czSUaVR/dcHPW0oFJbF43iRwVuuSk7aDu0/9bWe+q3BU7ecP8O+tBv/F7O7tre3m478DkP2a1nGky223vwsrW1RR6HMai4OEDlNNCGp0C2Cb2ytgfq+oY+QKQT+pLHPbC2HwNn+mHHj/xGXkefrf4qX5HnmKybVzgeih/yicGWumZXKrhy3Cz+aOQ97aRy1t2GPu/HHhWiKvqlaccelXrmmXv6YRZQ8L2upOTtuqGTH9jux0fH7f27t6FR83SMFhZxuwXNiB9rkrGeKA2Ysa6adEfnOT8TfBP3k7pRIh9d2VhH6QkAggtxYt2tn5xjhjmNxhHPAOrHEA2ZKts1Yq7An9bW19otoq7EpOvwXnFE7vIMvmrj4Nw+ojut1ZXluM/z7Jzs3ARPwu4h/brWs48X3jQylSHEA8s1Kl7Bhx0TxOcEMGR8o37OUdKaZkSQVG1yjdRSs93Wumok8VvHGucGzmHcCeNY7tihkvXyotyVOgeahP9lXmU7SRPSddemGRfkAdIYhX3g74GDcTJw2h80E8HPqL+GBnEX3sM3RukxtCx+XaHPZM42XFzSJVYZAVq7aMfwJvuIuz2co2QlPmnjJgl+Jm079kgj51HUw+sd4+CfY/AT03reXhtx7O8WI1yUYaj4C3Ot8DKV3y7scRw7h2/eDe8S1rhY1FAJDsWR9cyOOujGYN+JG0xb3/qJ9fr34b5C4ejj+z7W3LPuM/aTj1eeJHWyGId/T9T5bRpIjBmzbRfGZfuMi4VsVzIIrjSM3GO+Ozc/lzmCxjbp1J0L5mPQDaL5FF3Nl3tI+Sy4qX7BLDjjp3WWroS35qzyanGfOviOWDBBJ928RL5gE2ScZx4yAe1qrPM7XVcKq+OuO7YWGBecq6Qv8G3mNUTzK3zQlJRdOJA/1VzCPPIOuhEW+5cw1m95fqqa/pz5EOX5zL7meGx7mGfmSUTpwbJtc+dDeS7tQc/SgvKJJVYZwiO92k7OSWqObH4afUL/5Gcj1pghDwQWYDNNzyvla6bTfeoG4/aS54/QFw32dev98uXLduDOSWAzD+nXcWBnZzs7Wt0pJkzC5s4fQ4whkSX8TS/yNx/bv+UgYKjexdha+FMGUhbyPsZtcUjjZhFaN38aGEgGYRAGYRAGYRAGYRAG4TcL/8XoH5hEuzKMia0T66zmGkE4cDVcKZWiJGYS7oofV0U6qfW38oM3Ed6870PeOaFHEGLCT85Mwt1B4fcqFVUo8oz5cqbczpuJrijuJ/emVemqT19X4EVo570rGy2zX52uUGAeWV3Jc/PMYZQ8F6gx6qPivPznOxkvxaTCg4pgfiCIKHQgmCGQOElXEFTYi5K5r5j5qqRRSOHZ+M0FE3nLbu3B2lK7t7FaBxIjL0yNDUdYUtCMj2PgUigYHimF7dDYZNNFkK5c3m/vtrdbO1EOu3tkiO+iPAE/lqkgJj50f6EgQVZRlkTu4Hf8cSPUpC7USwFMw5Kr54XBuptHBHKEtoawPwYOhSnuTvgmAjlXacDnaU/zF9+UkUIJPlc4VfjTfYbCJm9DN14Vuk3JZ20UPHvgZF3Bbf5IS4IR/vJcGpCmiG73H8sqRhVMpaz2kOazcxUoCGzI5ldXKpwUUml/2uDsQt/utbotEVyfnZfPeulIYX1ufj6rBxUMHz15nDZSkWqVxycoe2ykzc15WKXKL4TsibE2MzPB7/E2Ay5nxobaxPBFG7qivhdH7ebsoF2eUeYZ95cn0LJnMky0pXn9Odeq04+VoteiL1dXBEKpCpnU9wZ6dpVgKSO7QNrgMW1S0Se0Rl5/CPz0uw9t1b22HKMNUMK7KwpJp9Dd0bN46gX0DwaQKECK5u03vWLAfD/+LkosojxBJVBFV6Gr7ApYoSfpwZ0Uvds2V97qT9y+FxhJI+WEfRCjeKMcFcGeI6HBRFpVyeFZEiosbVcPHtYYoPLaFb3q0mIw/VDnitV3hrLqOs/4rcsed3HIS3SBJb3p5iJGKg0jlK+iplxmyGtKoPfPnWdR7NIHw8PcMZJ0tYK5eBll0FeyAtI+a4R+5Je5igdp3NXnEx0M8LfR0Dz5kW/vpkvYpRVh8zwl0EIbSQUjuWpU3T88aUenno1kmRqPh+EBZ0VPfA8aO9yM1i6cS5X9l+349KJcqh2B20NwqzJJNxxc9VXuWQjuHJLHXNDup/SxrI7n+Zmr0KENz8Y4P1expzHkkO/3m66sDg9229HhLr8Pee/5S7rG0gSo4ob2khdeacy8gj4AM6xc2ipFnGk1SNt8r99stxcv37YXr17RT2fhc8O5P6f/T88t0J9vt08++6Lde/g4fDQrlSlHPvjjjz+2/+l/+v+EbiRl8Z3dUbp7AW8q6EBa+uL4VJ27YxvZD87AqXn1K7ujyAOl1d+E1z5ZV3+HgvOvnudHdx8K17CQZ166b/N/n08ufQroBlpKlObqd5S28CXd4phSJbGroy+5RsFnewGMiwLsm2UINUf5KP2d+mhc01gkb/RA7BikSVFlZBiU4sK7hBtOm9927OER2oT3ls5trmPQGBSbHVHuSIz7H/pQDICkFdZ0w2Ge26Z8ODRasQ3Dj3Rl2IDd3Zr8tmpyhzSYsBjtT1yN/gYgcG4dzzImalTQiKHh0YOKTWifjWKa59Mzs21xaamtwPNdva7SXNr2fJCtrc3wLnmDhgTzk9/s7G7DY05IO9pm5+cyfqjYnFusc340Ang/uzAfhXsMn7w3b3nYUQzLpSCXxozhhcLDt7rd0oA/DMy6w9ynr9jHbIiFpYV2a2213bl7py0uzrf5nNMAvxgnMj+ZpIwVvr9za73NMqa569GdIBpJVJiekJf9SJrZWKfO87Ntxt0pk+5QhbdaL/DjeSPT05OhI+nHcSDlMF9wYYFjM6NH8B4iIUqn8kjrKFk4t3M3jnm6M0U6Uvk9ST6X9H2NpBpLh3SpR7saeUU7ek+WwOPqfo1HxReYY5Jf8QroxHIJvbFQms44JY117VtzQ+rGeJr5oJMEQng4z4fHoA/mfxqFHds10AQ++I2Grc337+lnjN+6PltcSjs5Vy1DGrzkWHeH8DLGGqnT5+Pk5xzZ/gnRw597hXnx+FLAX1J/FxMVD5Gkqz8yN5yGl/FMg7e7uQ72PZPpNGiOYYdYda8xqQZWr+LC2I/5/jDd/69gGzoPqH5hyGfA0udhew6NT0OfjonuynLsooV8J06hzZofiPvayaKR8P6De1lk4K4o5wTmJQ/tF1YZfC5NaYzzLEDPJNHIGOO/+fFN5o4yCkI/TmvU+TA/J5SxtMak1Nur6alTxll3LQLzCbDK/3w/QVto6PK8Iuf77h70PB7PsjtiXLCPxzjc0bbY6aP11lCgwSILa+zT/HZ3kGOU9XPe6HxASGwnr9JBL0ck0r97+cE5kPNy5/+mE6fiRyOb+Yl30/pc/iRc8jHx189J/O2c1gUdSU9/EVb5nwYQ8e+96arPSIP0b/LLuWhEv5uAbieAz7m3+SsX/fLLL+3923dtd2sLOGfgL7Pwl/m44HJBkbtQxJMxy6wA0HhNHmLNPw0k0pv47jiIjcR7+0rRoX21n5vGMAKsPnfcl2ycBw0MJIMwCIMwCIMwCIMwCIPwm4V/c/Q/REGmAOek1Um2V+W5CHhOwhWinPQ6eSWatgQsJ8xc/e33CAmGTITzHuGB71V6K1SW4YMyiJk3GyL8+a3Ccyk3LN9Jt4ohVzaORnmusrGMDBpAyk1PJ5jx/ILyNZCYh8JtFFsIDyogXfHnSlJXEwqLAngUAwg9pYwijgK9eSgcXXj4qUoOV81dpj7+eZCo8Loy1ZMQXDFu2Y9u66t/OQIQonUbY7KvMB0XMsTUGxhGqYsVPzw5b++399ur16/b2/ebbWv3ICvpFaXGyEPBMavlEHJMbx4KjsFrsFy4N6i8VnBT2RPFAThzVZqKWJW4lq0gYp4aNVSWezyAbWo+5h8hBaE0aowIo3lT9ebbfrWfUXccWYGncAc4hT8Vygo5JRjahmX8QJAkEbnzR34djah8juJPQZNvVSKnnUdUNitMAcsNMJNe12y92yj+QY8qAlVWqlh1Vay+6TvFP23WH8As/oYQPrM6D6HR3QJ3792LCx5X26oAE34BU9HlDiMVbro60UXX4vx8m5ucbjOTwKbQm9Xgap1VEl8lqgzMgd7kP4Xg2ru1qsqqgO0Eya5O4jpXhUSlQX5HCWLwnXgyfT3o4seB312fi3HER16rsfI+338U62V9o/LG/pxVmIlF4yrKhCMGx/TH/Msz6SG49zvq5q4ZXdz1RpbsXDrnO/uc6YUiwi84k/4U3GNQABe0ddEa/Rs8SFskDt37reWU4qCMOBoNe+X92cVJFJiuSu2V+Sp9fabRJP74owQopdQFeZ1zDe2KN9pAA294AG2voVYatI9yIcJvJlQy1HNpOfXwPbBKlyoyPFsh7iF4F2VQh+fwLq88K9rmvfUPjXMvnRMnKNvVovIH+2oZUOSPdS98GkPTp8hL2kkUFp7pwqc3JFE18oTP8A2JaI9SiIR/XdBWabcyjMRt2ok71sDrKffdrpPgznYEjxoG7NdxXcd3ugxSkXREn4rhhHfSRM7z0H0Wz1yBrQsfrx6Ea1QBKR+NcQC60zgi34zCDdilLsDlefEvYQ6vDe8x3UV79uxte/nybRSJk9MLwHTD71dtdGK6La9utPv377f7Dx+2Rfr1q1evYyi9oG+6y+T7779vf/zDHywa/Eh/4y2rtY+gl0PHOshBGgTPKr9VCAlQ0XjRnyt57SOkJNZYmK5h3+hiOKj3oXrCh5fdfSgPHPSv+NW/psBKQuivhnSNdAvoCv4SuoRWVHKrKBdujRtRKOdDd92Yvh+zi3/7W4VvdljSrroNiyLTPirh8J0KPBXXGVEca4jytYK7r6zIMj8/4cojMdJHfwehFu578+OF/cjfcKpEE2bxQbMM+Q3Rc0yiGKPvmJdwWJ55+DuZe1MxtEE7OPYLe62K1sClEWCCPM2/5gDy/dm52Q9uZdz96Rgrvetia2drK3QvrpYW5jNuxUCyreut4/RtXfJMa6RQKTk5lfMnMsbRrzV4OLZqGBni2vMuF5WUAhqYySOIIzq22o7uMNFoHB5IHexX9inLn6OsuXmNOosZj2xvP9fglHai/ktzC+3e+kZgqvMUJmK0Iau2t7sdN2wqae/c3oCuXZ1eRg9xqqHMNpP3qBgVSOdn0oV8Sn5kempI/eE3fiXsuXFtRcd37CPWlX7rfMC2tM3dmaYC9hz+oOEkCxU0jvG5cybnS9mh4NgnH6A+/bhUfV+kVdt73xtPMkaRJmMe6eSH8kwNJMJs4dbBdCIshoyJqTKQMK+wrpOO4zx3nD49P2meN7NFW8/MMN7Pz+XwcI0+5mHfqbOgjmNk9SyvtB9lydM1hoR/hJ6dY9YcRl4j73AX5CHf9rshdRUVgyt1VoGvQdedXDs7e3GDZF92PiDNSdfioObYhRfbPbix/rz1/f8y+N2/DD7p5wHGD2mC5x7H0J4GEo321KGU8Yw3vqddo2QHt3WgeRlI7FMPHz1oy8sr4HaSel0EZ9KQ84e+PI0f9qGlpSV4+Ay0T//hWZ0hI1+UV9TYFmMJOBUHzgtsT+k18wLSCgMJk0b4ygDh+Fx1tNxj8rVOwvHxwiDnq/1iEHlf8qAta/5ZOP94nE7dbSvoN3RFtB0Mlpd+73dE0/qshy1zBPMijYuybCrr4zw5dEn0nS1gnuI/iQjCYX3tY9YpLvSgXecGmc+Tr4Zg8zWPjKfgRmO0+crz5Af23bSZ/TNGozI2nTg283yEdnX/SP+N6V8xtr598yZGQ132rdC2t1bXMv7u7kKv27vhFcpY7uhMpYkaS+x/aUN7OtfssIVpBC3+z+/M9/JNn4Y3aT/xJn6srwYm6jkwkAzCIAzCIAzCIAzCIAzCbxU+f/5/jwsihTeDE3En+k5aI5R1wd8lkKjUVcmhAFdCXClSK61zYNNxl98+HhubYjLuLhCFh5oQ51u/U9nzL75XmaAiXMOKgoZCqa4NPIRQxf9UlEAqwlX0WaCC+akKiih+XLmmskLhmjw6A0mMF1w1kFie+SuMlEAjvHyD8OCq6OPjgyh+/a0Q/6HugbHqPHqjT95a4fXwzmpbXpglXwS+y5M2cnNVwgdxeqrKnpyaQdCZyMrF5y9etz99+1N79uxZe7e53Y7PVDhfqkZqo9QxcKjwVaADRoNw9isMxZUCpfXwal38xvcRphCgooAhKEhGMCEonF+r4PCgS76xOqbr81ZYtby0hx/4mfmTt+nFl/6dVSIIwzh5V5tWu2Z1Gvjwt2X2V3H2oY2Dz/pOf9AKRFHMINgpSPbfRVDiqkAWpZgwkEfgEHbXi4cO65n1t81298rFjO4NVORbP/NaXFjMisf7D+63tfV1BPfZ5Jl2Jn/TuOJQRYnv79y+3eZnl9rczFwUTVGKAY9IUSEmrhTyuKENil5V4taOHIW/UqT7TSnX+35lLJozXWim/4ZYSDd2wSI+ep9+k8ap8OG2+yR5dLH/pm+HohvwBd5sQ3FWcBvLsCBOFXCLzn+NoTXxb1uocIA+s5OIeKliHvo1z76drafl9kY6668y0ftE7gMXf+Kv4KoYQ4zCvYI9+ccd3ukRfUeXQTtRYqpg0oWS7ob6VY4qgaMIV/mvQQCYNBS46+LKs4csTWUs8v2YO4OIk+PDbXpipE0Rh8cR0sdU7pKma6chDSIxinRtp6DfIdv/E8Xx0E2MgdZTX90xkNj2UQZUGt97RkeUMzGUqERRWVmKE/uOVxUgScO9sZ7Bx+xb0p6lkq9leX6BaaRH+6nGioP97TJ2gL/LGERc0X3SzvWl7zPSXdv2tFeMSbSlfUUlnoqw8B++Pz7RCFUGKRW5cUlCevmjq9XTd/w2iiS/hS8YaU+5eI8bQ5Sd8npe5llHjzFgSTOwOfuCZWv8+v77X9q7d9tJ44Hs7oB59/Ztm11Ybnfu3W+PHz+OazB3geQg9/092vs0Lrm+/+H79gu81dXN+sLXeBej2iH1OD5Ln7FtRidGw5tV4vX0bXnBCbhxJ0AUZsAqXKWgFU7S9vcAXs/6vpKew39EOPoQfKqC9a06G3zjM9P1u1LypUov+mPhxB01pfD1/AZ3uaUvQcq1yl4+qqGgeLC/zT79DrhVIsvzXQGtMVHFffEsxgXSWq+0gXQQelAJ2sFrRkTr5591ktf6uA/eW+8eXv4lT+EIX/zw3Lp45bdlUJb1FJDsyoLWMxf4ULZ5d2VzDc663/2CgNAT6XUV584Fz9qRns3H1ci2/dzcLFd4NzSiUnbL1ePQtH1gN+6V4F18Yx72UX9vw1d00WNwF2ZcBskwpAHK9FygU753J4r5+twxKoZ66KbOpgC3ZGgPEEafazgJHqxL2r6C46B9ve7lMSoK5Tk156o2ctytPrkwN9/ubtwJTJ6HJl7+v+z9R5Mly5LniVmwcyJOxAkekfyyx6qqq2a6G1iMYIk9BkDLiIBs8NGAFUSwASD4AthiSPdUd/Wrmn7kksybNDjnEfj9/uoema/RAGZ3N8ciLd2Pu7kRNVU1U1UzNfmG7ql0vSee+41nAsXwzzsV1M6j5BtZvGD+1t3+g/7kucWnSOF7xi3P7TEfqxojCWlV3Lq6PQZVYODh8zUuV79F2UobdK3nLh/ndkNw03xttzhr+Srh6cyKhIJJ3QuZ4ALP7Bv7Sv7iWw3BSWtd4XeZa5CXxot+LJMPWg8NWlPMFbODGH5qcwfDubjSc4fb8clx5gira8vZreMc0rJi0KBcDRxHRyfZceB5XJYRft6NCQUb6jLjLuVawa8bIb/XiH/Mtz3P0SgXYwnx3dv3Meg6frmQw3H3cQ5Gu2zfI08MXJz/cS9c/N9n/sh/QqsPdZ9PuuCToseKhU8+FzdNC00JM+bmOSzd8ShjUhmAQrMZD8rgXUbZlvOsvv3mmxhKpA/rmvLI3LrHIEC/yFedT+neaga60Ahkmc4dzE8+UfNU50E1L9RA0tfL8k0rTK/BO98JZ3dFicOWY50yXoUmb1OusoKwtN7Ot6VZ8xNfchbX2npbX1/LLpPCx9p5kXG2M6yIs/Ibg3llzgKvEr9DJ100bWQUrv42yHstywU38jbhHt4E7JxnuwNH2vS7nBNC28Q9v/E8MxqWfISHtPI4J+jm1/72PvNeaBDghc51dyYvtB7CLEahDp/FNWHh3PgWHjjFt7o8GyFveBaihhDH1/fv37cn8A7nyi9evMy5TPsHh3HnWYsnwEX4g2WEv1lXonXNmMbz0AhtNfpI44hp8k0MJQWroqV6rnGklwcmBpJJmIRJmIRJmIRJmIRJ+MXCV9//P9qpK4t1C3B1WysEH5y8IjDEFYwKOIQbBEQNEyryI6c58yVd7o3IEgoOrrauVbteESj4rZDqxLcSM8FGcFbB0e5VaHD1Y2K/Us6JtRPuCGsIGOZXriY0OsxTsgJUKVBLIedq1BIAnaZbIV05zM2W8URBbbyIAEgdVLjEFQXCk02wzgqg7khQqM9hvtcXEbYpJcoOhRx3OGwsjdoIQUWRfH76vi0jqG1vbrTffv2sbaws5fvbC10weUCn/pX1u12rw4djhEkERQ/8/P712/bf/vf/0F7//KYdnZ232fnFrBq3DacIS8cIMgrXCtoqJOI+RmWCggTCV1wU0Q7rWAo8Wk15UUwRVHgoMKrgiwDMc1et2wYXc18iMJpfVoOZLbBWgOnz7ZVSCi4RasivDGF3WZUW+AIX+0QFl4BUSauycRXhc8GyyHMYYYe3fO9hwFGMIazl4HlwQ1cfuh2yfxVC3Sni7iCAEfyb5p0H2Gf3zdw89dINyg0C23FWi3suhfWOK7hb8Ii62i4V47v7B+3Tzm579/5D4p6HE5+eBCbCRyFTAV+XJltb6xE4XRl/enZMHa5zvsza/GxbHw/a5spCW0+cbytLc21pRFvnp9u8LmOmrfN1u7k6AybCgXo3YQ5eEQPa3LsGOCqOkI3v8ji3oSbfBLZJxTW/iaYDKMlHQTwCPBnX6kvVHSWsJvopMBBdhEUULdIYoTcWhTbtO3DHfCzDdGWUKIWIgnVWenKvgq/3Dd/nU/WoPHSfl4PHeX1DPjmAXcWsynliKdMQ5nlnGus9mNcN3HzcbuiyZm19o21sbnHdLB//w3nwU6XcTYT7s8tux4i7H8g/u3Xup8CDB8q7oxzdTp23g6OTtrN31A6PTulLaUnlsOfZqEixja6EdoWlq+3LFZURMkm/CGrYSK4FWfoQGGsYUaCf7vrh8c/OoW+FY/pEmIr3wGdqVhzmtzTKfc4hEozkxQPS8n5mQBrx25WiKvyIudazuD4ZquhfasOFpdxrJJ7l+YBno5Gufuq5efFhu6U+bWYe+My0C2BzQvuPgcXJ+WU7A06X1/A64KdR2YPwVWzcqWziu3tw8QZav4Kv6lJLpZPu7GKSlEcCuIf7a/i6CuLCb5X0Ko74x1XeLbyEo7grLxEHOx6fb3qcK8OcMPSZihyVOJ8+7bQ//PldOzy+bOPxCngzkz60P9c2n7RnL75u3373q8B0L4qdHWA111bX19rr12+yGtZV2qur69D5PLz0op2e6JfeQ9rllfI5FeDi32LTxZa/NVSI245zWQkO7kZhBXxUDpUhw0jIfYVHUv38KKEoknZz9XUfiox8m0Lr3WMm9azoVtg4junDnrFPBRo4KCyFVWiSUHiocpXS5KE89qqy0oN3dSlzfXbKcxBdGry5YtzUSGGsex7Sf3fwvQZfhrdrRDTC3+Z5tkgfL/FwDMyWR/Nch/Fjv0AiryOVz9QxO+7m5EM32T0wB4+c1fBIXrOzVGyaMuNW64b+Y/yaU8EMXoBX09RNnX/wyStRPOo4WxcLzMJAxajK0CjViP0YGVqEDvwpL3LMPQEHLiX6vJsJnmn0u4RP6WLRXWVAvJ2cHkdh6W4JD+9fhjfJKx+okOOlroE8v+qYcfuEPI6B7Sn8ybpY5gJjuS7djJ5tYxTPaGTTRntJutOri3ZwdtIOKGsaWE8B9Dv7GbgNgPFgfhBD6uLQcWbY5qjXNLR4RR8O4R2LjK8Ou4CJuRJ9Ngfv5f3ZyRFzmxPG2Ju2PB4VPYZ3gRPCl3xcYa7rriXnMoGdymDnS2KRgL0D7vD2jkZDr/IFaNVV6KeMoRphPQ9Hlz3ldpT+pL9jDOH7q/Njxntoh+/naZ9zMnGZWsZ47LlNHq5tWS46kUbioq06lsfwBeDk/C5zKudqBBXkzj+yW5k6xZ0QcPVePuKcRfqIMpm5DhOrjq/Sf9Rfnuw86AQ4efC0eXuGkjtRHPc0zGZHHVHjiDs8NLxfuUPywfFW3g9fd35CZTVQzXQGIA3xZ4w1/VlA7j7xrBsPaz8+Pk1e+3sa9vfz27ZpXBRXxV9hbIgRWRqViIV/IrDJW57IJwIoQn8lZBzKVRQH5uRX9a0xKm9zrXRymvAZ4N2YW025kAhcyJyba/qfd7rVsi/sz8CebzQovnj5IlcNCtbV3Qka02MgoWznQZ61Urvzah9dFmIwD8huafJJux0bQVTrk3kNUbexqRd4GTeeGkmYlztvcJwRZ2MsJT/hKO1pvOwNaO4w0/CgWy37fXFhoa0w1/MsEmUI2xXXWaTpdzppJI5RRpjYB6mr8on9ACpFeW/5AjiP0q4scoBO3Xkl3tkGhwYNQBovXHSjUUOIh9/AW2hdnrm4wbI0+Fof+2nIs+WVtT779GHmEvyZ1jSWqeFXY4i462Hq1t+elV/KP6WNW+FG+87hU9Kf47CLHO6Bzz347s585+LiCs1mDgu9UT935Y2Xxsg2W8gK4C9j6du378nLRWPybvrM0vjmVrqAJqTNuPsEOMHlDKjVhgDMZ97nahrSdnMB4wAe6Hlt3k8MJJMwCZMwCZMwCZMwCZPwi4Vnf/y/M3F3BVbF7DJQWchsVmW8AovKQYXSWmnOJJ3vnAorCCHDZCIc4ZRJb1YozpSg4ErETHjJx0lxKX1cGVarw/iPXHjGt/3ujJpUq3Ar44jKIYVe83NLvIoHFbwq4SIY3SgEnEe5F4GQDKy3CvAcZLgwKoUFAoN1cd4ewd6ylSZIj0gU4UNXAX30uemz0ptvVU5tjEfxvX7P93PtLudOvHrxov3u2xdtY3Wc+txfX7SH216gVwBQaX/f5hYW22BxOULZ9z++af/d3/9De//xUzsH3oPFMTVoWZF5cl4+j11xWC5wOqGKPISDwr5SRwwkCEX2T37bMK6BIu+ycpXoA40YGkfcCaHW+QLh3Tr5jYpmv8u3Ktjso/QFYg3CqDCwr3xegmMJYvZHvwvC1AqeHhqr24Wl+UEMScJfAcy+1UCiEKfyQ2GqXDlo/Kr+pQKpT4rOCk2V/wrMgzaY11XIIgLnfds/PG5vfn5HohsE61ptK94quNn/5qNSbGfXg4z32i7x8Pg4u6TcXXKCsKiiR4OYAub6xlrbIOpa5gIB/+hoH6FcV2Q3bXU405YXBm1lrICtT2YEx8V5hN5yZbAwXzshxCPdb+nGxVWBasFth9gtaMV9GvIIVzArcAu9QEDep6P83zTESisV2qLKJ3RBPsIrz/OdMT9SZn2VLBIBKtcSrMXF0GXo2r41X7+r8uxj8aZWPd/SX4VDeWbf0z+98cxQ5SuUV3+JU+KTu7dUKHsQe983rsh3h1fyoIYxzlF3DQiu9l0cj3NOgApJDSSeH+CBuFktOacRgTLA4zIKFR2nHPKXVs7OL5urflVYHrmbhN+6lvKsDRXjl5fWw3qpWOVbrtc3D+RhVDFlg/xXbQpk/S3cKK/4mIJ93fe0YV9Ig8LV39Yvwr/RuvpM3gTMA+sUVOlUtOX8Eelg1pWr3vdXjSc8h241VC/IPzQqDV2V6m4S/Zl7ds4SPM4VqbVDblalJ3Cb4xsNMBZ3Sbtj/L7SWKXiH5hduUNEHlO8UKVUXNXda2zUCHUdZbBKFZAuOo4HcNU001N3bVa8lb8Bo+BRcElcCPYBvyBf7gu3CgdNJ6yCax1++Vy8tn4eCvv23bv25u0B/TIVo9nZ+U0MPPb55vaz9vzVN+2bb76Nclse6grh5dXltv10u/3hD39s7/heHqoBlBq2o0MNzhfBlempueCgvG64CFxHwnEBHBcrCfSV+Gpa66MCz4ZFMVRYUdFL/VdP7GP/fGU788qV+ZqWOlrsrv1vKaB/2N+LO8JUKlH57X2Mz9kNAB0AJ5V32a0jQPiXsolq5nyUXQHA1vFIQ/vF2Xm7pb9TJfN2fKNfkzefzXlm1mCWMgbN85QW4W8aO/yta6IxvG5lYb6tjpfghfBBaHPk2AqPz3kWw3Ix6E4oXcjNzpIxeKDifjhUgegY6lgKvWhU9jwS47R1gG/rig0c1QUj5BJ8SuwqHJjS0Fy7d+KPisXwQl7UeFS7MRxbxMAoY6/dQaUS9bbN0EZ3YTlmqCDP2HqlEQ7aoi0aWXLuwGWdIyIvWl1fhb4W+Ba+TlnShErvvYODuF/SOCItiePSrWcLyV/lWXPAbB461EAyBVxcAOHOE88cuYjS94p30jlzBGoMuKg78yfqqeHJMVQ3WmkN49EV49aAvEfQt27FhK/0JszhYMxrSiHq4hH7U7xyvNaYoTFAcKpQdQW7yu15+YQ8lReZqwhHOsB51mcDSfE4jecqwB1HL8Ap83MMtQzx1DLzDfzj8uIEHCsXpLqn7F01uXAgLuPgJ3FXCiwsI8RgWaTPXINvVVq7O00FuGNRBfrUOZY8idzcKZKxQT5HXvaBdGD/aziZHugezd3LntHkOTcz/B7S98eBk+ndUSDOeMaCuw/td6+HRydxLeR8wXlHoxeyoMDovJa8MgbQZ+ZjPc1Dw2ztHrnI73rmTpSag/Su7uRBheuFv+EA5FPzr+Kb4SNe5QV2kqG/8rTe+yj/11PurWeNO/ap/dilSfq6UkjKk4c8MMdyrJB+agdJtU8eYd+5u9D+v2Nc8Btd1718+TxX58a+Ozn1nIrTtEf6coeEix6ErXSqId7xPztVuVqfLCYhbV9X57aWaxqDdN4v0jDWeFt8IXMN8EJ3jtnVQL1ArjxTke8CD3HJuribTHpxrubc37HBupqn43Fwh7S211A4eMf7MpoIK/ta3iNf5kFAaH3M33ob+zmAQRx1zPPMEWUI5+AxkBCFV7l1hS+QUckx1T4NqkvjlbTDNtlW+RKX8HyDZeYMIsY35/QaSKTHon1dbs0yV0WmoO4aPE5PTqxR2mW6O5656zcwB1eUszyrRduPc3Xh43i8vroWepPPOed2N5T00TwrzXGGeHMvP5b3zjKnMwPwD5z7PDb5TByvPvYeQAYvaw5VcoTymWOFH00MJJMwCZMwCZMwCZMwCZPwi4UXf/y/RUCIsMEk3dVz/fZsBfisHlMpxsS1FIEI+pmoK+A56fW2JsP9M4WBKCyY/Po7Ih7vVdpEyU6sUAIAM+b6I7OKNXGOcYR8clixQgt5KPBq9HBXyC0PVI4eHB5moq5COgLRooerrkSAcOcBpZQAxeQ856EocFCOChSfK8wo+CSNtUVQt50xjiA8KGA7gR/PD6I4VyE3027a1sZ6++1vf9v+6tdfte2NtbR1bqoUA7ZfeCq86MpBJbIrlRWE3r771P7pDz+0/f1D4HyLkDiIW48zXeAoREZxWEo6jSNx+0Afmb8CjcE+sc+sr3+2x/fVRwrvn4W1fBe4LAbOt5cK6PW9K8JLKFdgRuiJoFj59QJf3vFcPLHv+/LSdbzzGxXZKl70X7y6tBRlmu3VCGIfW/++761L8INoLmRF3yS35JudLF15KoqzAwiBT4WWytN//KffI1x7+HK5MhA+CpnijPnYLl0GaAjxuXVU8fVp51OUp2/f/dw+fvgYgdd8dSkgrlmefsn3dvfa/u5umwW/VKooyC6Ol3Ngbw59X1qOEj8C6ng17zQO2Y83oHZ8mQNGdzfYP+J3BENv095aFVjCfsHR2OOfl7rvg98bvfW/pMq1vxiCA+ZnpN9yBRcV/EuBXbFP21+NfX+ENlJQ1aHvB2Fagvx/FKN01hiq4lmlgHRqGx5Csyqe/T4GEqL52BcasE4Q3BXGe9wWzmNguba+1ra3n7Rnz57lrImvv/66bT3ZauvQW2iaeppPdllBXx50633cSIELKmSkIZVW5p9zSqL8KqWkdGXMOR2637LPHuQxxafcYSD4BZGR4oCLKzdVvnVKEfq6DHxEFSQI+a7WLsAB74fiLWakWsWMVD5Mg/9Rgtv3tDk7LwL7XmFQihivRpVI4rirOmMw4l5ay+6HkednlJLfKJ0sr4yB30rw2h1dWWVN/lHtADNhIq85OTqMqzJdlqlk8iwBec21ymH5Pmlth99q/OwVQMEV2mb7usamjbb10fide3mKfNXX9T7fps2MIbwPTqgYJ43w0P2RZ4i8fvO6HZ/ormixbW1tQZMeAn8e5e6T5y/b85dftZcvXrbDk+P29v27wGP76ZP29PmT9vvf/z5uQuxrebdKrqODcpkoXQ4dD6wyfwuLuuIZJl0MJNaTuvS4Lazko6YXHv24VOTR0Ze3PO/p6C+jBQGP5BowJdZ94Uredc8MKqyjjPN74Q9crJ/GiuHQ1fL0pHy0U5bxM1Fc6YP0poFSnBf/yyUVuNfxXfvG1dAxai+OanW1O7jWV7PKelW3OCvLXVxp66srbYPnGxsbbWV1DV43DszLtYwGEGA4cOeTxmHqIs7QV3EtCX4OR8C5x9uhbmzqu5wjBa7dwA/ub2lE6A5gdI1Km3Lfw1faqD4QZD1fUuGoEVgaWWQMEk8cZ+y/KEFtr0pDXSlRJ3HQnTVZZQ6euKNCBarfq1wVd8roRtsZz3RRJW15fogK2/3Do1rccHaetBo9+j6nqPSxNOzY1dNvGWZsd9G1Sk/7tRSxNQa7+ELjgcrDOfuddKaRr4B1wVEVmbp91D2O/SeI+l00Krdtd8GlXKudHB+Hzm2vfNbv5aE5F4L7GPjJ37rZP/Jg522POEkBjsfW8QS+cdTx7Oyosl5WgMTu6MwVeLvDxHrwms8fMod0IYs8qHjfdBZMqJy23QaSJvjbPlWRK95GSc0z8TfGd7+jbtmtE544bNNMBorfWIOOd8qb5z1g3wUy7rxyEUf1xfn5MWVcB2biv18dHBwEXyxb5fnhke4cjzNWma+G61J0l4FEOoJA291D7Ui1XrqCPAY+GY9Oy0BSv0+Tj/mL9+KvMDeI79W+4j89HskPcw0p2KoKee/Vvy6P/ps+WkaPZ0nDP/mM93ZrrpT1WLYKb+an0q0wSTu5T2roqvoB2NCHpneu8+rVi+CROKOs4BzXHc/u/HQ3hX3j4eyWHWME32VniO3kzzqmXygn/cXV3SiWLywNwkBctm+zw0hgcJX3he7lgfwOPHknbWYM42obzV+Xas4XpPN9+ljXevZPxgfrQP1N+zhvIoq74qw47hjluX22o2j181l/RoPPrafBdklTtkMYOj8yCDONBuKz855+DiifjJtB7vMNeOtc0TYYfOfclGpRBrIY5XDbdN0rn15mvqTkI31//LQDTzql3YyH29uPc1oNc8UTrCfwpw53Hawcb3SzVa4mRzmvyAPbnSNkxzltdRx59/5jGUcvruJiyzledtRpIEm9ZxtTKULRXy0E4ZcwDb4XPtKr3NtfNQ/wu8AB2nQHif06MZBMwiRMwiRMwiRMwiRMwi8Wtv7p/xrBU8Wgc1rvXfV9fn6ZlUNnCHaXFypYeOmknslxtnNngs/klskuU14lMP4vQSM++50Y84f8EgGzF8h84ATfyXIO7DRdviHyJn64yTvCYlUxgoVKITOqFU8qrTuhGKHhNoeq16pa3TlEEYOQp4sOBQ0FgZubi+Sn8DcclPDnQewKXgqBtJ7sqZuHcU+rGFT4p07Rh1EX3s1eX8RVyfX5WRtM3bWnWxvtr37z6/bi2UZbXhpFqTGcnWKiX8K7ii4FE91kue/iGgni4PCo/fDm5/YffnjdDo4O26UKANqk2w5X3HuwtwKkAkgibfcahTeChMJghJNO2IwAx7VWuJXyViVHFAMIOJafldqUoxIE6NIuBREFX1fY3th1tpDvIxKnfIP9Z1BgLCNS9V9C+s20vLdfKFdlkEpc3WosEHtXKVQ7aVUy674hZy64+tWXGqb4K6VgpfMj2xTf5tyrmNIfvAqaDx8+tR9+fNPW1hAOERAXF5dpo3W07q5Cv0NQvwZ3z4GXgvoYgXUhv1+/ed9+fvsRAfB9+/6Hn9v+vq42zsE3FdTCbQGcURXlLiOE0bgRuUIQpM3iKghl3RcUJJfHCKjj7HxYGmvA8ZyZeWAuflFn2i7+uZDXlcE8arNTuhe7a3PgztyMrkyosYLjFO3nniISY6ADEMqTpVCqnoirFPEBuAT3pQt7IN1VdBRaEldoh9fKU+WIafy2DBbSitdarapSpVeOKNzXKuwoSahfvqSsXsi+uXaVZvlVV1mma7Qb3ru6UNc04qbKswfpmKuCdLl0E1eEJTggfXCV35xBH+782N8/iCs0lVOuVo7ffr5RiJ4H5kvLK21lba1tbm62J0+ftmcvXrRnz160re2n4MJ6cxeFip4Yp6A1D9fVLdPp6UU7Oj6L2xPxwKvPznl36e4S+JvXcw8bP7/IYeZXlzdE2yrtqJygPeBYGU8AprGDecG77gNoI++kqT7S6MAyZ5iAa+4eicst8S07cIAz776Mvi+f3Sqv5to991A6MCE/v9c9F8/dZaVbruEQHFxcavPjlbawtAJerrbxylobr24Q17MifoF3w4VS9kaxSB9fXl+1E/rxyB04ZyftBNifXurOrKJu/3RxpqFJXmZrik7Eja7eXgObokVQoEm+jin3Of9FviZ3tm30Ee/cxePOFlgYff1Av5+3jx/3cjj7cHGLum9Bk6O2e6A7JF0erbTnL7+h37+KIS1u9PZ24QFLbQR+iFt///f/NsbP4o/gZPqxDEN34MT09HzKF6eGfBP3kY5pVFQc9RyhHKqc8aSUb7bNd/ZRTw/p60Ci/7+ClPqIArTWcUWgFA5UEEa58ue//JeHXq13GZL7nR7F16FnsojxNTyffKkXNeo+B+bUXfpWGXh54aH0p7TFMa52GegCyet4YdBW4Vnrq8uMYWvt2fZGe/Zkq21vLOcsreXFBd4TV0YxjmyuayTRILxIPVylfd1Ojw+gI1fEnwAnFcsaqTUsnIRnakh0x4C7Q6bbTfig7rc21xYpZ6U93VxtKyNddMEnGX+Hs0P4I7DlXteJtdvwJu11HIhRiGi/CivhL3+6pV+joKR/3BHh2O84lGTpC+oBvWUnEDxZtzdn4jpjr0pAXfip0FWpaV977s7F1WXGY3nUAJ7uDh5dOLpb5NPOTnvz89v20+s3URhGAQ7vcnW1fHFubj74o3s201tWzu2wv+hA81taW26b21vt6fNnjBlV37khET7tzovLq/N2fXrSrk6O2o3uOqG9adqp6yzdbo1Hi9mZMcNcZYa5in064PfAHToZO0Ql6Ip+0FhxceFq+avANvMi4OaYoksdXe4IW91eOV8og6p9ZxDO1Akc1PWoRmiVu9mxC8ydH7lDNLsgwXVdabq79tb68i3Z8IzffHtDnCWN5zAFj4F7nTnjt5/Lsd/F2cvseukMXDzP/DF1ch4hvGoXjfSrcl08EfcNvXFqsLja5kdLMSTbxxq5VASLsyquo6Tv5kjuOqxdV/QzfPDo8IRnusK6CY91t54Kdw3jtYPEFvYGG8dGV957OHvtGnH+7NzC6PhCE4qG5dsyBxojfxK3axyu1j0aRoST40rg07WL53Ztrt7wK3k9Psvbv3yWL7rA794QYLBE525MOlMKBcZAp9Lculp2c0ehRsxEjczw4eWl9u038uBx6nkILdlm+2BxSbePwlsXc54X6JlV5+2OMp0LWEwpx2dCV/yoelGuNOhzDS7OT/q5Ss1RqAvfBg94lvko97bFHVjmIb6YVqOdeK6hz3nSGTjrWTJGIapR7Mn2dnYPjainPCPGM6/QoTKGNGCB5iUsTCNeXSNrWEcNF7rFNVhmFgBZT9JotHM8co7o7jJhrDyQhWPdN+KsdQ+/oq7ilnBx/nR2XofTW55zMl2QGaTT3pBv/TQ2W2d3M2vE0hAlrsQwBG3Yf+7cEp7ujr6Et0lfTsScz+kuOTRPevFXWtYl8OsfX7ejA2QT6N2yHEuODo9jXLKfofzCXccicCc756C3bLSiVOU32yx+ZcyU/9IXvQzj3DTu6YCFsC34agiaiqw2MZBMwiRMwiRMwiRMwiRMwi8WVv/d/yXKIOazUSqoaFBp7qqhuOe4vGrXVwiBPDdNJ6VESKjzI1TcaNDwnWJWTZAjmPHM53mVtwo06ik0hNR3yAAJXrzvhfd8lFh59u8VGmtCrULD59arFBKuCtNXst9EaXJ7nVV9CmgKdwokJYTlqwg0ChQKuuYBBBJ7hbJRyTYKK7WkF6c54ND7hbnWnj/Zar/7za/bxtpiWxjOtlk+UBE0r5Icgdy6mrurxtyDc4kE4WHCr999bD++/ZB7fZLfTiEUUm9X2alUBtSpXwJ5RtBFIBJeAqKHp+8U9FXgK0j5UkFEgadWh85GuFGJbX+q9B7MzbfFhaX0scKbW/79rgTNEt4soPrTq0o3YSPsu7p08VHYTr+UAKQiak53U/E6rYJRo5ZC1FQE7zIgqIQ3vTgH7vFXZXeFkr76h//Jf1alDW3RtcnO3n57//5T29pcj4/rxZGH44t/dpYKLs8qsL3XtN/VjEu08aZ9/LTXfvzhdXv/Ybe9e7fbfv55J77CFRypdluYH8UtQVwNUJdgCMJwVisaVdrRPwrjKrkWl3SFQL8jCLtqeZn7KGAWF2Igm5tDCARenmWi4KeRxHMb+jg7RZ9ZZZXfpFMG9lr3wLW7598jrIVPryzqQZW+669df0QQ7Wgwq089eIZQfVmKpEQEXPPpv4lBhajiKMoZY5dvZWB/PUTpoZI2brTAI3dy6YZEfPJZ+RC3/yKLxwhSRhLrQDvFg4VR0Qb5SKMqGe0PV2fr911BXIVTDhqVpukTXZipEHP19Nr6etvaftI2t7bb+vpWc8eYrqZy3pFnd8CbxIcYb1TEqyjXtdSlu0quYhwpBdZFlJunKjnPjqM0PRd/zuWB7qjzu3vozHarnO4ijREWBffqhcBLOpCvpeO6fhDRA1va0Bk+YlTgufTOy+RT9/VdIunrtzxRNzHTwBGOJa6raOOZeanAs726EhyoPF0aA4txG43d8aTbsvW2EgPJWp557su8q/pJq0su4aui+OKaK3xSg0l+XwEb+F3ORIJOvPfdNP1Ia7JDShioF5L+ErlP/brovYYRsJq+EH9sjwYJjdf30KvwvUvfHB15/shu+/Bhp209/64tr20HzvuHJ81D2j3f6OWrb9uTp8/DL3b29uLqyB0N0ov89B9///usFJaGs1PoSldUU+2afr+9dlW7BiWNuUNg5erdcscUAx5lFW6XsUTYW2+v0k7RQUXxOHRIqP8r+JaEuc8beGH/vmD0xTefX3Q33MoPC6AAqxTI4lIpooEn9XJs8710GtwiqeNz9cU9sNTgx7h3dmpnhO96yLtKw4XhXFtbWYrBY3NttT3dXm/Pnmy2J9sbMYosLqh0I/1o0MbwtrXVcdvoDCQj8tD95Onpcdvd+dgOD/bjWsex0/NNVGp6vpcGFA0kuufxbBPPp3B8XCevr18+bd99/bL96ptX7cnGSltZWkidFoZLUUw6HqsUzU5F2vIYgEnxFGFV8w/H8ht4TlZ7843ulrJLgyj9hI+Rzv4VNtd3zAc0+jEfkM6zC4LcSvGtInIGfgSekJeutDyfxhXe0rWGjoOjo5wh4YHF7mTUOKJiXdeNjrGWMRwuBu9003UMzeQMMejrnnFgViW97q3WgCfw3nKVt7vSGBx0qzUAbaZp563GId08aohgrjHN71lwQQOECwzc1ahLKw0eOdyYZ3UOkEOncyv5CHjEN+4k0eBQMLMseA8w1DCi6x13zEihWVRCHUTdxzNIxEPeqcRXSR4eAC/QbY95O0ZEoZ7Ih/YRML27vYwhxLo0jWc3dY5Idt+RLo9tI+kt2zHKcqyX9bVPPfReQ58LO4IHVMx+yLzTuqqAp29q3lPuHR3T7GvnSeGHGkhiFAGvibrU1F3a8dEBNHJF/YRbuWVy/LH/pP/aQaLh6yy/HU8WmDOJJyqDxS15gfVybmCZ5qHRXQOSY0mNM+7KY0y8di5k/9TYIF+0xdVkx/TuByFjcRf5pOADTRTv6ULe1e96/mUsOCbwzr889qd8mGe1MKV7mPJti4/AHfHLCJ5o+PJFDFWdgUQaX14et2+//SaGaefQnhllGtvn2OzO4doZMZvnKr01xJMgZUtnUY5ThjU1Sqf+to81xIufGjPTp+IJ1e35W/FIK2+V68Z04o7zJOe57g6xhT2el3uoS+Zm8LUlXcGu0ffUKe2vWphe+GSORX7OTX1mnTViWocsqgKBA0fq6nywjGV9gJbAk8wJl5djQDOT4C38qXbbleziN2XQLSOpdOYZa6fnl+SJPEE7/C44Qtvti4KHY4K7DeEZtMfzhNzlIo3GAApsTZf08lLu3eGT8cDguO0CEmhLA4v5uDvbMUb3ffK2vZ2dtvPxIzCq3Z6Oz3s7u+RzElkm8hXj5Q1zb+tp25wPiEvCJfXtYJQFIbSj5pTOf4qOraffBufggzPIChcXZ1DzxEAyCZMwCZMwCZMwCZMwCb9QWPhv/k+ZxEcpkUm4k1xe5FqTcYUiVyCqWFBwLX/o5VtXIUPBwfCo2OmCv803E2WEiFoN302OiVEEd+kMEWyZTPcK2ggGPFcR0q9s793f8BXZOjl3a/Z8u7hGuMhKp8N26KGYh0cRdF1BroI8AgN5qrBTYDMs5ADJKt/3WamaNne/IwS4wpmIoDV1eZ6dJAoUrsJ99nQ7guKC+s77SjetcQDhxYl/FFtcFaxdte2hwhqdPuzst7cf91I/d3EocATOwF+/+grd9sWjQsC2c40Rgbb3wpnvVDBHYAK+1Ycq8UsAFbqucu1dECmM6Y95dXklMOhjn5ft8hvzi1GIvAI3BPRSrqh8Im/rwjcKNt6rTAkO2AbqcH123C5PjwI786o2IMwhBHqWS6+QEvYpp+v/fhWeCi6VF8aIqCok+FNIO1fphBC1tblWKwBpj/DIqjTqoaCnqwcFc6skbv/w/Q/thx9+imHl5MRVtQrTyIkern6jMK7xzN1Fc+Sna5iFuJfZWl3OirrerYqu3PQxrjJOZbbt0OXbaHEcVwdrG5ttfWMrqwWzsnUawZG2RPFH/QyCU5gkRFnuitSCZ/ohV393AqUV62Ld+6yeix88qLwIRRbSrYpEhfzqxweVtF2RfZ658ieFmT64Lp4T+373k6LJwsHgYWInvFtH8EKFsoZUlYQqhDS6qSQUbjGgkGcUzpQrHlmeq3QV6C0nChNpnqv1tM/EV1em7uzutg8fP7Td/T3ud9ouvzWgqHzyW+vgSmLPEVDpobu0589f5LqxvtFW19aavtKjtKG/bLdGE/FeZZauVcxzj/zPznXlVL7Ua5fJWerhauA6C0jcUfFVyi9XiheMS4FVq01VFriiu2AkTUm7WZXK++l0RMXwvXxvL0gDPjcIK8FVfVw05u6RSmsQn4RX0gDT7LJRYWgbv6A1V5JquItidnEh92PuPUvCA4qNy0sqEIWPypIqTxzTwKybOuEk3alMDX2rYAZGjgcxSgdnqk3ydGGs4jE8nigO2dbsZCOKw1Gu3HqugWMKuEPe8ir7QsPHt7/+Z215dSPKZw0n8u3VldX2/NXXbWPrSdMF0ifS+l56U3n787s37fs//znvXDWuQsw+mpsdtmtw03h/J0+egx/PE1212/E7aYB+7HmoHWA7xFl7RzjbdaY1Vv/V7+4mMW+8+ttfMbxX8EkfVCR1d93VYDldvwM/qkYfl2JVpWUUzlVC3snPv9xx2ZdZtHcVd2nioDiwTH/bv+LIJnSiiyUNzJsb3HPVlZY7/GxtlMLka3r569aG7rfWUw/7K0aCd+/a/sEhv6sMxwVdrUjrUS4mH+leo9R98n/+/Hn727/9m/Yv/sU/b//yX/7L9qtffdu++upVe/L0Cfi3Cs9kTkHfZPcZLRH+uu1yPAi/Sn90fLIr87bjL1nJzzfVdzX+qjwUZuKo+HF+6bkjpXjXOGwadxY4nym3X0VPWZ0NbDVgWG+/l/e7w80dDY4vh/Ag8VXFowdw+13xr+nwNRc8XFEv+1N+OVxyh2Gn1B9Y94ru/FBpa11XwFndU66trba1xVFbJr0K1QHtnYa+xE1ppc64OA1s5X3yYPHXPrceKlt7N0dZuU69dH1klM/Ku3I+185u002YNKCCUx7jzsC4FKVcsVmYShfilIZs+zsr9XmeNoibtM8xU/zTbZoHe9tmDT8P3MsfpHdX55vW/tMAljkO+VhnM3TMsj81tMeNF+O9i0vMN7DKnLN2qbqDRJdM8kHYeXAgPCj9p7J92OYWdLG1GBdCKpF1IeTClb29nSyMsA0WrUGvDFxlnJLva/zKrgjKtjzPehowpgs/ay2pCZ2cH0O/+P3+3kHw5ATeaHuz+4moIrrnK8XrNWTV2Fnz3cI7Q0/H+eOqcURalzITunSG/pu8/eL5fWBm/fzw8zvhHtqh7DzPU9LH0E16ChLONVdjXpI0Lg6ow/LdRWQ73DnyzTfMe4GrxnUV6rZN3HYHiTtpxSGfxU0V9Zkhvxn6q5/b2OaMacIj3VZzZa8aLx2fLTNzYcrUKOJcxsRyB3HWUEbAon9DDC/k49xb+IcvUA/bnTZx9Zl0646Ig0MidH1yfNSNc4xtRMcQZR3T2g7rZZ7CxvrU84dqM2NqFtbYHnDYsVM8VS4RVparkcb+duGSvDd1AQY+M715ZXcWOA+2F58AN2yzZWkEpgp2NeXQT1zDd8V1ftsux3DnQAbHUc8kETbWZZ/5jThquXfuir2WN03lHClnkS4uoHNjbHX+cwB/+OH779OPmWswl/346WPmwTcPhfM5t4x7+1Wec62BhAqKN+KuFbZ+2cGXPMS/uk+9qf9jBA4uTLPsiYFkEiZhEiZhEiZhEiZhEn6xMPx//R+ZRDsJVzlayobef6zBeW4Jjq70dUV3KRdUfrpSVaVXBDkVF1FelHItq+QU0jRoOLPvJvdJQ6xVWPXY/31W7oY6BS5XZttdIG3u/Y97BQK/5b9S5JTiVmUkokaECYUbXUG4ctHJfHzmK4AjcN14kPrDLXVlop9dAm7NR2BIJB1Cvc+ya+Re51iu9kfAv71qDwiJfr+2tNBevXjafqWgOPuQ97bl/hYhEoE7taXSUXAqALijY7iAADXVjs8v28f9oyh/LxBUFpaWlV5LMQT8bKXKDwWjCEcKiDyLgIFgYeOrT0ow9D6CJrGHnX3ie10H9SvxhJ8C+WCwkK38BUvSprxSDtoIBT2VRPZPGYtUcnWKBwV6lXVcS0lr+3RBMZ8Vt/p8npsWhgjUwEFl+cXVOeUBE7p04MG/CxqMiPMI4yqLVKSkg1Ws8Uc/3NkH9IXPKcYa5vnU9EMbjQbxlT+YG9LH1/S/yo8xQuUiguFRXGnppufgwJWg5+39hz0ExOMYy+4fNMwoEpYCggICU/OYnVGBXivddWvkoeFLq+ttvLbZ5pdWkEgH7YTyTi6v2hlXFTMaSlTiKSAKH5VCrrRW6by+vNhWllV6zbeVxUFbHs21pSFC8jT41K5iVHugHFeZG6dpr92rqxRX8z6uuKW/o3i2b/ydPraOQZu87+nJNsXIR38aVdD2O0g6Ikpfmta+F6e89z/f1vf9tYNRMNvAd/yJXyXkigsqjOy/qoP5gIaFv+CfOxHEP3HR3QBe+50n4lsZJas8Q/CY++C236ssUzEHPbuTQaWGisqdnd3sNvAsExVTuujScKGLJA1PCuK9YsvdJSol1tY8T2Dz8VwBz17QSKqbCeGrYk9lnruyxCsVCq66VDHovavyVS6qVIx7Hg1B8EAVruWj3XZ2be3ue6OT9GV/6O4o7aWtgW+gKtgKdhJJ3hGFRd7mecdH7YGk7ZRc4h/9EMOVimSuUyqjuFfpmTh01apKDO/L/d5IheHYs3R0EQeMVlbainBRec7V+6Vl3aV40LGubDzIVwVQa9eXN+389Dq7P9yxdUbMfbfr5sIdIdlx85AVpnfE+/tZ6EVl5gzvGT9uVOg+tBO+OTy6aHv7J+3oBLq6gCbaXPvV7/4zkH3Qfv9P/9ROSeMB9U+ePG0vvvomu2H2PSvoYD+7WqIAOthrP77+MQaTGGaBlH2Yg/mvqQ/3ksP07Hwb0H7b9AB9iS4Od8La6E4n25idL4lk1PVB3tuPPMlj/uvx1pDu+SLEAOZ4YrCv6lL/1b8KocuKj8/y+z7YII1mB0noFbqT/sLDzLP4gUpr8U0cE9+kZn26lxsZDUSnbQm+tL2xHhdXq/Cm8eI8PGlYux/J7oY0l2fH7ezkCN4z1ZbHo/bi6XZbXh236cEMNHjWPnz60H5+97bt7u9mZ4SGnFl43hR8SVx0h4lAi4vA1JA28WyJ8eHp5mb7n/7nf9t+883X7Rn34+GgbYBjL7e32+bGs7a+sQkujtKffAjtlBJS42rt+izeIr8TOvZVxjuZJrApZXSNlzWGyQc8r+iOZ9AgPDZjCt9pvJNnqzC0DGm5V5DKr+yj3rigUcidIirNs2MTGMeIzzvPINIYrlFDt2+OIypQs3L+mvkCfy4k0N2QRrsYIhkDs8OQMtxhaB+rhNYkMYKfutNhlb5aJf3y0lJb5ffKIt93hpwYHx2DAbA7SYoveZ7KOW0B31TSCiGvwNE2Wp54pOJVmMmX3EGngts04pZB2Aj/MmS4s8q2yK89l8i2S0sXWTBiO8WvGN9Ir6FngbaJT+GnpNf9qYtKXNnuzlrrLH5YTgwi9ovRcYA/+078rZ2Djh3QctLzHfjl+TLy7AX4unxPnngLmdn3iRnqgCn9s7C8AT55PtgYuJcrJRu7u/MpCnh5pkZk8VYDrcZUr/KQGPCZE5tG140al8Jf6XN37UmnzqmEn3Nnx4i93f2cN+KcSz7u95aj0ts5s/Wqtth2r/ASovnUfb3zz77jR8aLwvZ8Xhc7zGCyXLqbLnjbjye2LTTS32eMNlW99/mdOxO5VudQLn0hbseVLX0mLjuX1qikMlsl/KuvXubedxobnBOKWx4yLv4IJ+El7UlTU92zzGUcr5wTEx93FlC+bXc+GwMm7e+mKwK6xmXgKc4Jj8yFbQfpHGudS0gbcQ/GO/mgaY1hGqTLWNzlb1T5r2FPo5nGNr/t+0AoPi4EoY7Jj+fSnUbLGDuJws/+s222X3yz/Wbh3EUXrBobA+u01d3vzFuBW+YS0K5zbfErZTMfvJ8qeUbeap+J94FRgEE/kof1ckwuI/YCdRe+4Bxl+s75jTxB/DNfnwuj6kvnJFRQfMifO9/mcy7Q4f5e0ji/OUA+kXbkpRpm9/jtTqvLm6I1Ec3za5xr2T6NJZF3SJ+FOTyLETV1qzRG2xRDnPyX+nvVkKp7RnnwxEAyCZMwCZMwCZMwCZMwCb9YWPo3/+dce8FUAUXxwNALLQp3ujpQQHFVX6+0zCrqCLDqJxTYjQjWU6XkZ4acqJJbtVIZNohMovugAJhJM38R4nzmX/csk3AEnFI2dXnweQl8yHSzZSBxpasrBV0B5eQ8isprV5kzUUeA0dChGxBXC97dlj9uXYPc3Vzx3t0GCmRG2hNFaWcgabpEavEPPqui//y0XSN4PN1abV+/etG+/ebrGAQ0zFifawTJHEjKDwXXUhwj4Oj2Z4BAhZB0jAD9cfeg/fz2XVxsLa9vJW3kOIUL2qlioHdZZAysyEv3RPaJcFeQUVljeoU/K2A/CF+FoRhXegMW36dv7RP7SCEVAUthzX519an96rdZ/YlgbIj7FPrfshXkSrAt5VPqQ3kKcyotRp4FsLTUBjMapK6iIDq/PGtnwCxKJ/otB6svKGAOEKb1n6zyVeWpVolAgbS2qwwk07PV31HyE+cGM/GFPxou0YXTUUiMl9d4tt6GwPfnnz+0P/zxx/b69bt2cOhOgKt2dIxwf6HCXUWbwprQUDkveiloK7SOeKdbJpWNvKM68wiHI10U0T9LaxttejDfzsH/E/2LI9heAdtSdEgA5nUfRePS4nxbGy+2jVUPq19oa8vEpSH3w7a8MNsWZu/bYEp3EHwxrYLG/nGlKN9TtzoMXFqi7b6juuoueBQai0Ek+CYN0C92qc9slrje1cnfOVOHPKxdRYLpeRklA7HPx/Q2pWLl0d8XDdbHCri9kcQYQxl4YfTejHT7Jk9RSfTIW4zgYPCSesZAQieUYqtXFPXlWmal8XsVCioqFaCz62Nnr3389CnuPTSU7O0f0s+6yaJv4E2WK64rnPerPBeXPEdhpa2trufA6Y2NTe496FSF23xgraJQHmZjo1DQAHJdhhqVhCrQesNJvevcgPFcJUTSxXDS3VNvjbS233bK71T4Bp70IT8Dr+Jn6TCBXO3PO3/5X8HdA05NI8aIu1E2QMtGeYu71DSQSN+2XdrUgOc1K4OHwzbQOAnd5XB3aFZXcZ5PspodUOttfdOdN7rlWolxSUOKyiD5BRnrNYf23udMpatrdw95roO7QVyp705DXQy5i0HXHKbTNYnK1hloprXjE3f18Z0GkrObdnh80fahVQ0hGkeWxhvt1Xe/gdau23/93/y3QGkmRpEXr161p89fwjeW2rv377Na2x0B4vDu3k778acf0mdReAP3jFcUfn7OvbCn7nMDzxKotlCVol+HB2Bt7I0ixqJt4W+g/sHXMhZXKDz9HIqGDHme78tAUt1YL6ufveu/5drRaPd59z0VI1Qfw3vp3yjsxAP+CofAAvITv+TTrqg2uFhgaTTMbiGV8GfHB21zbaW9ev40fGkMvuvayjOz3KfnOHhxctjOT4/aBbgtD9veWGvffv2qzS3MtYu7q3ZAHm/e/txe//yGvjpJ7cUnKpB7GyXN+gsspV/MmxrSF4vzw/YEmvsv/if/vH397FlbVmFN+1bBK40lW89eNXcGeT6AbXTMPnesdRwH5io/hZ99VIp75yS6P9IwWHxHess5SNfwVn5rzPddaibMp/lYAHPJ7iZhSdQ44Q4TFeOeQeJ465htlGZ9pntHleCOY9Jaf1D9aGGU+63NrbbCWKGLP/mCB8Cf8p3zD/FTt4zOT9zJFQMJzNx+g9VnnqHrqjnmJ/P0s67NloGrBpIV3QFpJOE7dwKp0Hd3iMYvwAB+y2vqjA9xTWNLmphxu+Y+KoLFRX+bh+6HDO4WEWdKaV1jumN7jQngFXURr1zkEOMb/SXfL96nweS2PdnaaqsryxmbluAn1l0Xk7o69fyT+5s6CFoDhWO/q93tAPtDHI/R5c65mXhbdRTGugYt/mm5PS+chjeMsxhCl1eGzJV42Y8h8laT6mJraf1JXAzK+1Uk2y7nQ3u7uoS6oh8W0if2c4zgwEPDSFxvalCFF7jiX2OqZ48InzqQGngSNO5YT+uoCyfHIY3nwkWXiLr1y1ikgYR6SceSdL/rsKL8qsY9299fK4quxem9E4V73lN93Kf6MiQR0T6sMcVY40smUvk20ee0SXOqZgd/Z2cP8BcPFsC1RfiEfe2YJ18Q91xg8Oz5s4IntKKSXzpzLhnXWsKJsrx3zHcX5ozwJ43fhIdlfCJCp9KqjRFuzg3s077OBmHkfPwvDCTd+34HiXhufbNbl29yTkkXxVvnx+KTrsLito0yVpfHMWzG9RrtKsOG8yXnWcoVtbBAXiHfp9dSL8dN8dDFA/ardbYNLjRYW10LfvjsBJr2cPbg0NyAPBz7HYc0yHnmWbn7s1zlF8dszxzzXA/7z14quqyx3SA2CEPHcr+T/7rbOXWnLro9dE791VdfgccHOX/FOUhgQpvdFaVry7v7zCADN4cex/tL6vIB/m7/aAB1l6i7rpThpA/PcPF6HreV0hl5THvIvXjN77iLtb7wTfIVkJl/AA/rnCBeWn/m/Mpt0qXyxvXVBXP5w+yMmxhIJmESJmESJmESJmESJuEXC7/98P/MNnAn2E5ie2EtAgHRlX2u5mIGnOf+ufLR9yoGXVlW2+ERZEmr0JKVV0zqVdI4wedL8ogIFuEjghjlKBjXSusSfChAmSBllBBZ4p/pjREVIxR2760P0cm/BxXHVzSC+GjJVdEK0Qq/CCu3tePF1eWuGLZODUHE7Evp1QuoFRSE8vxReOU37bvY32s3tFllzXdfv2rffPNVe/HiOQKGBpUrykD4ur4IrBQyFJLi0sOyVcJRU9uqT33dbH348J5vageJbVG4V6FXQl21zViwukt+UcoKsx5e9FkJv0Tue1gJu2pbCYM+UyD1E/1jR7hCaFPJE2ViFEvXpSBGOPaathNN2ytOAp/UqYTUCHARdOudZc5N3bbhTCmb7Rsh+lh/YKSwyqcRjhQM7ScFwAjWfGOPllLQvF2pW8KibTYPBV1ELMov/FpZWYswLpx/fvu+vf/wqRSnCuFE8dO+NB/rbv9Y3bot4TsuSchjfn6O9BcIl7p3+hTXBK4cVvBTubW9vR3cUnBWuHX15D5Cqe5WzDCrVG0B7VMRlVWFCMnuVvDQTs85MapkWFnbbMOlzQjadWZNKa5UENWqXRXwKmrMrwxXMfCoUAiddG3gv3LZQ+SfMLRPTK/yS8MSEA0OGPvgt59DUuQvlX9M92X6wkf7ssdJrxSSfkofijv2I7AOvlgm3wa/oTPxv/rQtpXxT8WHz8ULlQimNYjPjziRduRx6mgS+1T4qGg4OjyKW4l37963169/aj+/+Tn37969ax/ef2gfP+7ErYwGFvFcnHaF/NbmYnvyVPc/G21jc6s9ffasPSNubW3XGTeLHmg+nzrY1hgTL8tQUgrpe+pQxpCc+wBOqCRTQRq+yPMykKisgbYp2/ZXe2tFdtpL9K8a2XUMsJOGejccwtn3oT+vlYpHKh38DrrnmzvuQ+/AzpXb7kbyXImBB2LPVozxjShNLMyrrChe4BlBrgSXLnVLMx6Du+4uIapMyu6b8WpbXVrJuBHFo2WCC8Lg4qzcksW9YQ6xJkIjOdCaqEHz9Kx25ZhOn+bWXNqTzuSbT58+baPllba7t99+//vfU8Zi29jYal9//XUMJSou3759mx14R+Rv3+giRCNJ8IvoVdywv26uSxmpokcjaK9UVw/1iOfCv4vCP3/9ffc8efD7kYb67upCnvv7sWO88ZsKnx+bX/+7f+q39lv3kwS1erzo2XMnjFEApoyqTylY7wpP6WtxzbMBPOdJY704aBm6gxSurv5eGumqyHzAoftara+C3rNFpEEVg0+fPmkvnj/PN+fgt2e96IrGA/A/7eymr/1exbFXjcxGm5OdAdRD2oiBiPpp+Nje3mp/+8/+Ojx0DD/0ueV5fthoZSvGaNuhoV3+Ja3KD+Tj8tDZgcaYosPwHt4V3gcceW6ZUaJKN9Qr4xzf6fZndijflA/JZ4ylPI2qMEA1H3mUO1Avi5aJ0m7NEboyTMdX0pe7sXr3YbpZ1N3gCXi+z/ixd7gfPnFNG92tNAet6IrHBQKumpZf3gFb3dd5bsU09fEcM+E/pF3z8Hlpcp42zHf95Urx7NZ0rGLcVBkqzISPxjDp1lXZsgvr6g4HV31Lj/ZzjL80VR4qXN3xaf2DM+QZ5Sj1NW3Pp6UncTB8mO+EiXzL+m+4Ewge4ZzIsrPY4Q6eTBp5oIYW6yivEAdqxX7tYqkxi7rIr3LXMr9x8U3t5nFe6c4v3ZrWIgzzyVlTg1pxzyvqUvOd9I/top6zvF9ifNUAHHhQc/vcNu3v7aaPhZ/8y7LLlWIdsO7Ke3c7CkThP8s8yWh7g+M8r7mhUQPseTs4YL7waTf1FT+cd3jvmOAZf4E39Uqg7bY/bbYvuO8e/yeCECd2iR+/6/5PsEAvAuAxdGm/jN0z/kvMhZSu/LeGeUCb4kaW/vTwb3ctiQ8aFjw4X5paAs+ePXuaNI5d4ri0IE67myrzUPIVZtKY+DMA1hqlhUEU6ry3vjFoSVNd3TPvE078jmFEOuf7jJXSqx1O/UwtnUeG4GqwryxXfDGa3ugYXGNBnVFShmbbtxA+KO5kLCdfw5cwCy4xp9HI6P3VjYurau7rnE2cl3aCG9abGkhDfFxt4irv8J3zuvCP7rkw68tL23ies9wcr/jGtAa/7XcQm7//vPe5vGJrYz11tI0nJ0d5LyxybgxtdtxVNhFWcWEozVBO6kEZ1sJ23MMrrt0lBO7mHCDwWhnBuloV3YSdQpsXV8xjeBDOyRw8Z6cR76GN8F341r1WF+YWkRukGWmcfGqOWMYdacRnwl0j79XVeeo5MZBMwiRMwiRMwiRMwiRMwi8W/ucz/0Pb3NwoFwQK4YgetSrrJkoOFRhROJA2kYmw1wjRlx7AWMKHyk5XDdXcvwQFjRD8UC9F5AXhs+K+EwL8gLR+o9DhRJtfSds/d9JtPgZqFyFJJQxiTZ75ykm5BhndiSiEexCjqxmd+OvSyRWXKo1UCHoYoEoRlTcPutcy3t9QOQSY2ysuKjUvy/2WMc8u29TlWZujrKXFhfbdNy/bqxcqUjfaQGOATbUuqVMJH9bQklxNn50h0yWMHZ9etJ394/bh48d2jfCsgUShyrb62xyESi9MCaMIqQg7MY6osPEdaQxeNRgVvCpGgDFG8OMdzxSoVC5e35TA5rOk7d4HulzsH4VTO9N0We3K1bRppMFvfUZ0tWAgSjbWaxpxexqY3KvIJ6btpNclikLiLVcgnyL73QeuqlWRUcpLnmWXB3ncKxy7Cr8EPBpEea5QnnX9PHCfioCq0KVhQ+PIx0+7zd0GHt6u+KebHVoCOqq8oY000jJ9BngC1+H8IgKzcUQ+CpVn7eDkNH11eo6wSB5XwE1D17nC45XGr24HDzVV2QQYUkeVhw9cQbU2T7tUSI6XXK06yGHJrs5eXVlqK6trbby61dZWxm3FXTEj8XQ2fun91h0laQFtBCREYE6tg/e6G7MFCJ5xwxW8tj8V3qs7a/dJh4X2l3/pP58IB7tYvElXfxGS6C9Cpe2j/VIxCgtxKfhRaT9fLTE39YzoRdoN/XcKkETwu3hOdyU+PvMeeJrO/qfqySd5cy+Oi1fyo1qVWYqu46NSyms8cdfJ3v5+jFlH3JeSvpRhKrjkYbrLmR+ofCz3GWUwU5kMbnZ4WbvkyrBA46uO0qQKmAj5RPI0ZmU38VZFBe9jKAGPr+EnccklXtsucFxFtfCQ90bx5gpwrtn9k8baY8K++tM+8M/3wlY88Cr93vubH+KFhzjLW6y7hpGQZLpLflD0kwNSSSctq7SJgVvFrDGwkI+quHb19jJjxUpbWlpri8urbUHXdtDNAPqZG3Zn78zqUsRdYVM5uFV3WrrlYIhoVx4OewsPcvcJ8ZJ3g/kl8lmO0XiO+6+/+027g5g+7Hxqf/jjH9vyylp79vxl+/a776DTUTu7uGxvfv4558bYjypbvO4dqPjs+GRvYNRAQtnywmrffBR38osH+7DjXcYAmt8Zc4wCimsfAnMJgGDqxzt/eNddH4N9R38ZKu3nYN/V+/r1WHzy8HlFf8p7xTcPz37kw/nUPta1y6DVKmJX/l5GgWnTzk4OwM8bxsRB+/U3r9rWxmr4z9w0fMUFC45/4KKumS7PT0Gcm5xT8/L5c8a2521zfTW4fnR60vaOPYNjL2OWu7Y0IFh1V8rXGG7dQS7qpIJzblZDcY0lLrQYL41zLtBf/+bXbVNXWozLWeVNf93RRzMLy20G2ouRDppznPvhh+9z1ocKWPuYwsjRXR21grkgS9/ZL/45AHH/uMCAPrcuwsixf35RJTfjFPyixjhoSf7VfW9e5i0OqVRNs0JHDu6WU7xG5aKGN5XfGku9V6lo3xiL5xzUAfbk7/cqm23zMnOSBcY5F5k88N2DPOIcnnF21gbkHcMIbZ2n6AH3zmkGdKYHodcYDwT4NsZP35GXSmznPIv0nYYg21pG1YKNCuoYgvhdZ2MJxylgTZ3ol5XV1dC4sBfOKv/lSbbZWKvCCwby7fQ9+aps9SDqIde7u5ssCJCnOHfSyCGPGw6m4RvlWixu0qiH/RO65Jrx00h+3jt2epac47dpyr2aPMn5gUahUQxlU/BqDQ/uDGNoJg/6nTzutXpSX43ayxtP4vYzinza5NiiMdu+scwsTKDN3mtE0ihThiSNHPQlZQgTjf9xqyUvEKbiiXzfuRrfuuNkd3cvbh99VnOi2WoLcBBfhHe+92onkk9d6z9z7UN4fvc7pYl4pvEb09st3VuRMim7z5M0oU//l7HnZ7n1P9I5u3em4U/nLVQ4MM8CFvBW2NmXulYL3OgDDSTZ1UVwp7M4pdHB3YoGq+G9eOI3s9C0PJda5L3Bd3RYrpnTd/Sbx46L8gbnutK79eI5tcyO2T4X4eOOOmlMevBj6yuNpH38duy1/uK1Y2G/cEtIOLdwzBYvko7fNX7QXp85TlO2efXK/fQvOCb9iEMa7vrzteQF4qnw0MjmYiT5ifNa56HhG8CrcBpYka/PLi6AIc9uGLyvGB8zxxcW1NHdULVQiLk06X2WwL3PXNAgnUjnnsGYhRrQkHRm2Z6ZJEytt7RwzZjr2YfSn/xMMGkoBXDAuXbP0SEx1gov+0fa1Ijujqgz5scapSzzDv6fUcp6AZPM5/neBS1xnxY+1BtOGMco3zrYdnmF/CBj9jX84srdVtcTA8kkTMIkTMIkTMIkTMIk/HLhf/tsr21tbSJcKyAjCDLXVTBRWNBtjJPXGEh4kQkusVfY90qoq1ydNDPZJaqEZz6diXNEQyQaJ8pO+BWwFQhM56SdaTPvamt271fd6L0Cpc+dXJdwpzxl/n5bisIIkDy3bgo+Kh9si36xV1U8ryy3lVXieNT0j10H0SpsqWw33iAU6E7rqiIT9bvrs3Z7aTxvt1fn/L7I2SMDBKUFYKQy+1ffvGrPn223NfJeGE4jLCoYmLd1UwHARJ/6xNc97XxAwDbaiDOEoYOT8/bx006UAMOFJYScEiCvhAupInwg0AlrBRQFkn4HRSl3TCWcFQgrBkT855+wKeHUdKYsmNo3twhh1Ve18k4FsMKwq//NX8FewVCYKgQ/rvCsApJX9UenXOTeYm75LysCp+6IlE3fkWnTH7j3lnaroiLtUUlVShLxw0O2VfZoKHHrfSlTVG4quLoLx505+pZ/aEOtBSCWegSVwLUidRrBUJh6mLfKqTMERvFFl2TUV/hPzbW7G+GroKbHdw1WjfzrjAMP0td9wuW1QuVlzhs5RRg8Ob9qh/TXwdFp2z8+bUcnZzlMXwVwVgVrhCOqJNItTAwk4NUMcFB5uTA/15ZGc20IjiwMZ9rigoqlEXi50tY2nrT1tXFbXV4CZxdIh9DNe31/Dz2LBJRRye2ZADNTKhGkR4RYFZx0QRTcGlSgL+/Fv1Cd74U4QMqBz/Zhhx9SZo8foSOujyGv/a8PpVDpg0lV1OWa77lR0OUT8+L/etaF8A0juNTzD59VGqKKkR4XwL0oKaKs6N1VGT3X54Z0Kko0kIh1LlBUXdLhYupjf3t1J1YZS1RGaABxJ4Mr4Pf2dtvOzqe67pZ7rvcfvD/Mx/K6+yi0qu5xAWL9A1+VQJ0yZm42ddI1hHXPCld5JnxCdzc38E6vt5Qf4wnt0Tii+zjP5rnRSKKBhO9UwNin4o+KSd3L1YpZELh6ijbRT+EHxV96Hiilg/qpY7qOPw2y9hrdklhuTIAVP7gULkBCIc8u5gPzIEEpgmaiyKhdZkNo05XpRSOjheW2uLTWRuPVtjheaUvLq21pZY3o71VoYRm6GMVQ8qACncLuHor+HqYHYKXPytd6m51vQ9PPL7Y373fbwtJq++1f/W07PDtpP79/2356/bptbT9rr776un3361+RT2t79OPPP/+cA3ZVbqkUPrs45flu4VCn4FLpJX8FlECF5sEDZmddNVwKJxsuLyhsIqb9wkqFsGOSyjDxK8AJXn2J21+GKDW7V2STmAfpp3rx+X/iF0rQuvdqH3Jv+j7msbTf0U6H8zU+zkQxvra2nJX10r/GOA17KhRPDvfCH9fhM7/71VeMgeVua+r2kgHGcY8IHt7GiHfZFuG7T7e32u9+8+v2/MlWxtKjg3364rgd0R/7wPd9ZyAR7sJOmMYIIo+lT22DxpHF0SK47Xh1G17l+T8vnr+gHt/lwHeNkA/MIYwqF681qNEmcU7XRyrI/+Ef/iHGbnm5isAgLGlUuBZk6DtglBjCF2TQsHmCA7dchWHmBtDrmPlAr/CLETJ8x7pXH5mnvzP/IToeF65IIGQFW/C9ivari+vwkwNd+x0cQd+FZO4u9MDn46Ny/6bLzxH94e6J5cXFtgxc3A0yTRvuLi7bFOPsvTzu7LzN8cw18EPnDdRHVbN9Pkek28IPEqm7bcq4QF7lcstdMl7Lp3/vijF8N/TsjkIVk+VG0so6bnluymp3aHTOKyJNIAFOmo9Kb78T/s4l7E/pS36TXSO0zcHYsdc08psYgWmT/MpFAbr1cmx3LL+CX7qQ4eKKeaO0mTYBC9rufKQOaL8M7FzMYH+nPdYbXHOs13Dhwgdp2wUlGkicd2TeCU5It3OM56tbT6O8rnmN/IAyKdeV8AYXVjhnFE+Pj0/a0dFxDOv+Th6Bh7se5F1F1HRL8EQYWF/xTuPIp0+f2u7OvsMZcEjP0U7acs7cMcOJVCvcpRPz8tnjhWCuFcXFXPMY7mTktqpQ+SSP/msSBn+7a/+uT+uHPgIbuvv+27qXjpPMvGCWDzJMOjJGReYvPneRigYSx2cXDTx//ix96vcaMwvPCtdSe+oxA27KOzOPJ6+MQVVKXVNfpwCOu/08QINI0WAf+3FfnJMeshCEPMxNl20Zp+A5cVnafesYbVpp4Eo5hjraV/1CB78XJ4KLzBPE18g8pJO3xY3mOfM87u1rg7uGlxnrbI9tFDfd7bYArrkLrnfTptHEMaTHK/HUMdTdZcpJ4ph0FUMKPFyjw8npacbaOw1r9+A232YuTU01akq30mFwvDqa8m0FPJ/6ST/WSQOJrgJ39/aC96YVD4W9PEDcdKHPxRU81zKELQgqnchnZoGhf8JOY7r9GNmDNjiPOgdeJ7qstF/st85AYtkP5N0bSKYoSwNJxk5/p/x+l5FymDxVeVBjtDtt7SP6gDgxkEzCJEzCJEzCJEzCJEzCLxb+9y8OERRdOa+7hvLJrLCsIiGTcEIUEkYm0grndY9YxeRXpaGCixNxBYneNYVCSRScCCEK2zOzJRBFsGGynEk0P5xa++fLTPd56DsFnD4dBeR5Atf8dc/6qIKmlDS+q9VZCnL60PfwV88ccMW+/qtzKONwGKHbcvgiQpl17evvAaa924Uc0MyzW6Krqjc3N9vf/NVv415L2HluiRN8Vx+6elIltvDx4EOFyCgyVTQM5hHI5xDoH+LHV0WTigIVib0ywpWRQkOYWyfbo+LB/vDat9cQ4UUhUqGQGBjyrmD7OZ3BtOZZsCm3CRFAqWsETNql0rcvtxdIzcJ+tc9LyJnt+qb6XOWGeUVoI6TI+87YZLv5WUp8la0zOcw1yi7rjjCkD2+F1KzUIx/rrksOd/7EfzP31s/n4kkp3azPNMIw8rztVtlK8X5/eHwWA8bJyTG/FRpVsCDI027TPFBf66jcFvionKT/7CeVTRoboiQX11spbVSqHB0dtoOD2oFweqpf53Ixo0suV/CWS7nOUGa+VE5lpQoflUfuKLCNwlHhM/AeIpSO1rMq1rYqfHu45ia4ur6+WTtMlrsV+uCrOB03ceRRsC4BtNpBgwLtuvS0o8IiCjLuo8DqBNjUUczn+hdRtYPZPT77jEtRdPzHz8nL1YJCWtyJ0OwV+BVOiI/isMrpWj1o9Lc4UYrodEboJAZU+lGFYym0gB8C/gN1Ml/7vgyzZcjTOGv64D+JegW39GIsBadlkD/fiyPSqjSuMkFjybu379rr16/bD9//qf3pj39sf/7zn9ufv/+h/fijZ9m8bm/fvct5J+5CUeHhiky/V6FCswNvoQlEuj+CaCXNdUofy616er2JwqF3LxjcT7tKiWe+aRt4J777Lu3mm/7brL4mb2Gs4ifKFO5vwLvrvKsyNcDEIN2VbZfYdxqKY3SDFEWndBVBLAJUibbDx3nVvffZDHinuyfPFFABqquylVXdxq1md8D6+kZbW12NW7ll8Fdl+RDeJ03Le8UDxxqVs7o1s/91aedKbPH/u2+/a+8+vAXuP9M/O+3Vq6/bt998B799AR2e8vx9+/DhQ5SooE1Wv15cnueg9oLnbbsUlsDwRpeFt7bZtop73fgGrdcOkmqT/9V49hl3wnOlFYBhHaNUd/zrgcU1NJB7/3XPCUUjJilaTei/ewRmvqxr0ueD+sa0/DNF8vKT7rd1CT9lzNjYWAcuT0Mb4o5nPwiDOkj7oj198qS9ZJxapY+yA0oj33StqvYgXl1DuvJ6dWU1q8K/+uoV8H4Vhbs4+OHDx3YhztJu+0ij/s7OXvBRbNFlWU97MShZV/6Ek+d6qNxcGS+13/32t+1f/PN/3v7ub/46rtpMdwEf9TwLFeK7pxftyIOxqZfK6MODw/YP/+7ftT2uF9QjK5HJv9wm2g54BzAwn4AK/A/8uhBw8UJeHpqCDkZjXTkW3/Kgc68Z70IjwE364M8+D+8gmpPjv3MB6+k3cRlDGx0PdNu3o8GIMqzXOrzbeYC7XiQiDVe6sFqCDjyjQBqYjRuqOldJ5ExfnF+0aWAWc528lT5UUR2ckkBNDxzSFvDbEL4qfgYehac9X5aQxRPHjEXGFpW2LsKQ96Z/gI07Jn3nblvb5Le2wV0VtevDsxlqZ4mhxvqak5jvMIpb5ivU27pF8UzRt+CUvMZ0o1HNJYXz2ekxcPScKPinxgNitUeeplHY3ZfFA4MH4jt1yhkq1Fkel/prTLt35b38Ux5o7WhVYFHjTFyfrW+3AXNA6+Eco89XvBdT5EHW17lq8fbj9LUhxjHanbGJYNmBK4G7lG1ezhflURpJDuBfvvUbd43k8HzeZ27KG8dEC/SvD8HT/HGlwcFlr3mSh6Tm/vETbsyjz8c69d/Ux3/xru67zx6fefn8zjlSDEDeg2f2lb/tN40kBulHnuKOqRhI4Cm6dxLmzpsz1vONuGjwpzsyi1bdRVxjvEH49PMQW+e30kM/pgtT4ZuxkmfiBUiW9JnHVDb8to61k8O5q2OdfSL/q10ixSscBzTCClPbZCj8ks/6r2BndG5lmS5o0FgSA43w4J27i1+8eJk8ra/nzvB5+tV+1rWmfS69SCsaVzy/yLTC2rzN051KhsAAutUVnYs5siMHfuoigsxrKVOQZRcnsNb9pb9tvjMu62Ga87OToh++cXeULi01kgCe1F/+0o9jBneQG4Wx581orNXQruF2XnjRfud5Y57V/NwdNrUzWpo9PqV/yDcLopx7UxvhYN0z/5IXkVePC1ZaPAlPpa+kKw24yklFQ7V4RKO+dZoYSCZhEiZhEiZhEiZhEibhFwv/1eb7KAt0o6QbqpGHt7oikahw5KTWSXnvdivCEBNxBQafO8lXyMnkn4m1W8oj+DLRVXlpVAkflzF+Q/peMarwq2JDpapXp/29gjOCKQX4NMKLlXWincl2H0vBpYgzxbT6UYAy0iajwopt8bBJBeLaXbLYlrNifzG7QXSZtTBEOEAA0b2RB6eqRJrRsEN0VZXPdH/hoambWxvt22++amur4wgdHvJ+78pwYKPgIlz8LwqcTpiaQnjQhYgCvj6f9TPs2QjHJ2ftCmE6Kz4VKBAqhaXfKJhF+aGwp2AnPDpYBB7CPQrYEuD6IIx855//fPUIZ2E+rZDI28Cy+tBPjPyM0OkqPUup1WOujtUgppKxjDQmptj0aQRIC0p5PEdgpEntjj7x4EYNGA2hz5WfWV05DVxUpvGFLjGsX60gLCHV/tPgoAKm4qBbIUh9eS8u6qKEkmi7K5kVbFUAX0XxklXjd/QF7aJQYK8CwLKqijbSb3xW7fe5O2vEcYV9+oN+0lBjXRSYPexSQbFwH5iTVmGuvxfPxYUocOwv4cS35Z9ZOE/HSDbN+9pRU/2gixpXeQ8GM9DdIO63Cj/HxMX4lRdnFWB1lSM9qgzIgbcpw35MBz9GFQjifg56J9rAUkqUYsJvvJf+rHPohrx6uuMJ78zXWOm+jLV6/fN7YSos7cj8dVcDKbryqhyvwiJleqWe5pe+zRcEEcLvvSZKU+QYhYkrWTU6XbQrokoIjVVRZKRcyjEjovWrcgEB9z7zWu9Vyiigq5DRzdZZO87K7+OmP3ndN6n4cmWwZ12oDNVI5k6UM+IpUcWLbrNUrrpiXWWDO0Gs52MEL1U6eR93cZ5XlJ0i3ZXntVtEBa3KHZWF5Mu9q3YrDc+zurIUuRW5N212ofi+3tmeK99z1b3X444Wf5NH8RWVL50RC6JQWSIt24npn8CO3wbB71XYcZEvJI38FaY4C97OiotDaBQ+6xlQQ3itLspUUg5VCA+HoYMZxpPwQzLT9c3axkbbfv60nZydte9/egM9zLStJ0/b0xcv2p++/0N78/ZNjFHffvur9tXX3+QAec+Sef3m5/SHCu0Zja7wh/MLD9nmGXgQpUuPF/G/I55pGNYo6TkJnWKXZyJH4bXtUpnXGUZCD51CKv+pIO5W3AYu/g+2PQLKR3mTbz7jcz1LyIPud/9Zl7dXbzXgFqOq0Cd7pAWC46d8UYXd+vpKW1tfjtJNBfTV5Rn4fBFcHNE333z9VXuhOxzGM900uaPBg9nFDQ29c/SlOy1fPH/Wtrc2c6/BRHxRkew5MqJGVkNDF7sfd9v+7n7qOQvv0uBkk8pY243ppoeXyxPlwRoIXr76qj178TKK90No56ef37b/8Mc/tD98/+f2px9/an96/a79yLOf375r+/sH2Tn093//9zn7xAP/HWMy1pB5xkXyjbuowI2YOgQ8dW8tSC/tiQfyjdmBdauRKkZ+4GHI2UCOYaRPVwTHwQnu7fNa8CH93Abu80RXe5+des6Giycug4MullhbX2uuQJfGfKaRcG1lOXx8PIKXD6EN4DtrHVXawkNuzOPsvE2Duyorp6039fW8IutFBenP24w/NeYwRkp/9GUUwdY1eJzmpI3+GYSTCuQYiWmz/cTnyddV46PRUlsce+B5wcJMVHy7w0cayTfkUfkLkyrEfKPwJI11qDGJchh8wgOtI984TskvHN8vr87hU8WnbyjfHcUJ5ktaYZ668Z/fhx6FFbC2Dh5grbK4dpM4TwIfrE+MZdIsc6w5FbD0z/x8Gy4t5zvnMOen0kXBzwULQkm4qDhXOe1uoLOzi8wdnIt5to7tF7csQ7wLTlhHinSuJ15o1NVIpkHvlLlc3yTpRYWyOGM7DOnLDs4mC79IW72If4WDif5xddyrL4R78Yjge93kDQn9l/Rm/Pjeb7qL/+Uv3/Gvf0/od8c4DqcO4hsZKRc4F7TXs1sSOpK32M/P4NvOq8WPfoFCjJT0Q8qRhjLPl+8y5yN//2oOUPOMjMnU1zFIvp2x9KrGMcdzeUyu1Md5X+YL5mN7gaXlZUyinrYnYxw041hY5VAe71Xy2+92onlImy5csfV+28PB/nFMSV1S7uf+sH0uUtnY3EydNRjY99kxT76+z44honNc5+T2vTxQI5752W7Timd2leW6gMO6iCvCcnp2vk3PLyWd733mWOpukxgKhZnPuYrz4rfwsu6W5+6oK8b7MujV4ibzT1v8jvY7JN7o6pJ3me8yL3Exl/LPPOOp7irlOQv81tCi8Vb42kbp46ijk9AfbbWq0mwZSBwDKIe6yl997O8eD2yDfMNgP8krNVDKM2By6e+JgWQSJmESJmESJmESJmESfrHwvxj/ORNklbQaSHQF4eG8y0tL3C8ycXYVXb+CrFZexyWMs2Jn4J1CxMmyLhN0PeTKSCfQ3ntWw+XNZQRKP8nqvgjfbs9XWFE4KiHDib/ChYKEWTOnJ1+VdwqWec2kW6FBha7Caj1TmJxFeJ6lorqdUAjg6xLUFa54r7si/SmrANreXEvc2uC6vtI21pbb2vIocWVpvq0sDtt4NGxLro4mjr2O5uM/fG1lpa2trrQnW+sI4gqHrrZyhVgZEOLnv5e5+C1cFJY0kOijXyHh7sHDHh/aW/3o7x2041ME9jSfD4FP3E8ppCJd1Cq4Um4obAQWpk32Ci097HohuXvnH/n1So0SnqkL0v3NvbsqhggrtYOm35WBRBrh11WuHuyssKJSQaVg8kybVBDkJtVQ6EqRPufenlLEuW4DrrrTIZ8H2sR9bySZml1AuCsl09xA3+Rz7YE6iAeu+FZQNlPrtjg/30bgizubckgxwFVAnp2xTrpe8sBYlcUIgQ9XKb/8HINLXHXvc6uSGbjlEEkNBoGbik4gAx7NDWfoj5u4dTnVFz9ljMD/J5tb4I2HXV63izOVKo26jKIQUuBVme7KwbOLC4TKc0Aw3YYL8/GRroJmABxnXLVL/ef4PTda5PcwitlL+szDe10pPNW54xqAO/PUZQk8XZYGxwtZne9ZOmOuPtOAuQh+lrEEgRq8051XlBq0yd1MkACwrRX+ts8+f1QY5GrUCCYdqRRWYVFK4SjbgE/wJvfSor//Ep8+P5Mo7f7ChgQeiRW+eoz1JoK6eCitUJ1cc6ZH6kL0SgwtUx/7PHWiXVkdD7xV0ly6swtB3ntXHavAUUnQ1YBr1ae/kgU4R37AREOUfM1dQwOV/MAq/AQ4qXTR0OsqZ1fMe+5CjCPcuytJhfHpyVHc6NQ5I9Tl4qxdU49b7jVkeNjpg1Gh3z6RBz3YbnCbvrrnmuj9Y4Q/kt77GFxVFnCvgSQGk9veMKLSrYwe19577Qwhuq8x5tkldSNe5erKX+rJ8zKUFH++1s3GtYZtFVxCCrywr+RfBkBX0LOfgB//zdFfDypB1fkRPe/krove+2wamM64I0tagR7oyBiBXUUM22uX0LruuDafPmlPXj1tbz9+aP/9P/xj23j6rD19+bKN19bav//Hf9d+fvcm/O1Xv/lde/nVV3Gv8/PPb9ubNxpOTqnnFH1YCtjz85N2dHwInBx/ateR7s3uKas9gNsDeIJKoPklrr2BROOt+F0xdPAFv40y1PaDr7JPFUTyDfmtisQ8BB422/8enwlJ6iTe55mvhVty64Ja/Fz7WPRCAXzEN9wn58qEMh3PNBRqTNVtUR1YvQRfGA6n4jLO1cPnZxruLqGbqba9sdJ+/avv2vOnW+3u6jTPXCW8AG8UL85OTxjbhu3Z9nb71bffwF/cDXnfDvf32ym8zV2TVlN+e3Nx1U73D9r+p712tH/UZoDB3Nw8ZS+1aegminddqFFnqhklnO6OPEx77G6ijc02Cw/fOzps/+H779u/+ff/vv3X/+Zft//u3/1b7n/Psx/bH//0ffvHf/qnnC/zpz//OfcnjI0quB2f4sOfe5XsKgdd8CCPSL8JX+lf/kIMSIkaSDxwOHSh0ZHf8pPsGGSs9fsvg/n4nUFjeBSM8BzHJbvPXRXCfpHo2SkwV1o51VaXV2LUHjF/sP80TgvPDecL7qRagH9T30XGkxH4NeSbOap6C5+5OjltN2cXbYaxwIPapwGgbs+st/hrdM7lWGP9pcUYJ4waHXtc46+MnkSuGfMNwqa7yr997LzEnYkxkjDP81nwmmQqS93pZR6ms0+llyxsYZzIggyem9jdBMJEV6Yaj6yHPEwYOs5o+M8z86INzt2sM1wxBlHdMJl3H3t3q37kXMHoXDHzhum5OlNksADZ6iKT9qiQZS5RLohIp4GEmAP9mXM57teqfY2H8lENF+7qcDyYhVauw+v3Dw55Lv91blF1coFL4BKoODdVIe1gB/3QN+44+fDhE3R3RB4ayzSM2U53U7sanr7jd3YG85d5oP3A/0K1V75XrP56vO/ey4rFyXxVF4I3NZaTKE9MW/NA09nP/TeVNvf+9e++fJ9nNe6mtdaBevsTlhFeplHBMchxxLFzSxd80h8w9BwY50POWTN/Dx8tuhSOpdiv+UeN79KrY400K7nwPX1UuypLSe4z+Y48zzbKiWseQFZ8VAe3a0SRX1Jf0t3LI5Q94P89HdsW5wiOC8JV2pGGlGUy36COgQHprL/1yNzQtNZTIPDa5xoj5hfKmCge7e7tUxb1pmznT46pzkUemN9n3k/VxQXTnoMb8kLz7PHQNNJazb/FFdoIPx2O1zNnA4j8g1e4i8t5ZOBY45L1KpxXXpqqMpiHXjAvsi+dv7pQIK7C4N2e1yMsNMjcPDA/B2xXwK8WEdxAL4PIfxpF3AmlW1DPQNrd3Q38yo1tuebVPXAWZ4jr0KFoJ51NQXfCiAq1WfJyMUQox/pyrzG16qvcJ10WPmnQcb4DhQT2EwPJJEzCJEzCJEzCJEzCJPxi4b/aeBeBJUJCgoKXqw51s6AArestJuhMfhV0FCgUMJzMRxhkkh3hKM9KgVMCnYqSEk6vrhAeL8pVVVbVMfk2rUJSto4jjCtoZ4s5n2oYcKKcAxpV/DJ5RoLxFZPuEvAUChK4kJyLfyXMOGFP3aiTQoj55ZtO8HWyr/9p3bl4QOn6+nrcGumO5PmzZ1lN+/z584r8fvnyZXtF/PrVV0nnzhqV0SpJ9/f2EDAuqch96q+hpKtZyjJatq6zFG5s+ynCkmda/Pn7P7d3Hz62/cPj9IGGh4sI1gppGl2qrQo2rtJT4FGgyUo9niuc9mlKeV0CoW03ei9UDAolUY4o3CF8RakEDHlMWgCGQKhA6jPzibmDmyiOk0PlHUNDnzd17ldc+5HPxAWz87dlutOj76paTa8Aab3u2xyylK5uFLgXF1T4u7KMMlTgRslZil/zNAsFLI03KmNc3RiBOwaPzjcz9ZqZGyEc6upno82PVqK0y8GVCKWuYlchZh+5wtqK2T5XzilcKxSqjNKt1+rqcvv2669Snn2hQtardQwdUO/AZ7YODc4K7rPjKGJUQNsOlWQq4vTB7gpiVxPrSkvFgsqtHOyLMJ0dGUIEuGQnjTAmhyiTaPNgvtydqIBbWV1va+CruDv27Ifxcuroan2NXhH4I4BKB9CAcLHfyZt/6WvvrV/hzJf4A5TTX6UYiBKjw5u86zCBHPwv+Rmh0JRlrrZD+rfuvdHFPMzXBLZNHCrDXqeMoY6Gvi7BG777Mj4WRhA2YlDqI+8KHhYuSuPWwXztL/mPOz2yUvGqdl5odIiCzxy6uqr88/BZo0bCCPP0kfjhe4NtVPmuIkI3Oh5aenJ01I6IurU46Q6FdxXnuavLL8Tf6yhSxWF5mbCKEjftSQsSLKHaDk4ldgqrwKdi8INvC4bu7hKO5n1Hu4pvZMdXHynTZ+XGotx9uCPDnTIH0IQrn/VVHsPPaR1QHHcf8KeLc3cQ6EPfb1U8qQRr7fa+DG59xfv62xyDv622NF9gkz7uAwvrEzjwe3VtNatxpbUff3zd/vSn79tvf/dX7enTZ+nLf/z9v207nz6kD37z69/Cm5+l/brX+vTxU/pWl3jyV+nNnT3HJ0dpqwoolcnSNF0WRamrf1U0aSBxbFM56op08bLw/DPehQfyWeBOn+XMF+CdnT7UX/hXxsUjH2HwSFvCAJoRCF0nm8q0luclH+W3qb3vrsHLyiPp++Bz/pmvY6WLF+Ql01P39Jd85yTKMY11Gk62tzbay2dP2pMn2zkcnF4IzxT3Dg88q+U6eeh+66lplursDF3O6b5MHNFXvnhzzNWVxI51KgUPj0+pEDgaRfRC4SV1c9dg+pj+FQzWb2NzvW1tbmQXieOjLiiFobjtYgZ5o2OxPNzV1h6Wbbl7lKNyTvoeDObTLyrx+vscWiwPTSxaDX1ZPv1ukA/FiCxCUqEzjYW02/6zb6yDuCCPluadiwhycct5ivMPgR4ePKcxtYzS6RfaJ23JG/1Wfry8utIW4fPLwH9zc6s9Ze7w9OnTtr29HRef9ot9J1mUwlkjZZ2PYJkexp7xibppyNT4Kj67YMB0wuYCGlZh6Twi9E4efhu+IA8W8NSP/9NmFb3yW/mBY4uvUy6w1tihuxvHD3mo8z7b5m4Qr+6qs3x3dlpvDSBzzGPkd6epy0X6OO7DNK5ZrnTxUIaQ0NJMapKQRSQ2nkdn4JWLEqxvTxvSYdrhvC9tsv5FB/J2+z6LN4Z1DonBr7PTi4yNzm9M73zg4sadArorBHbwZfveDONyCb5p2b7TQGK0TPszfJ9oG6hByiHz4AGlBX66Wtzd2W3vfn4bOEhPMdRbf+es0dvXt47zgY1/PAuJd/d9DFD6sr64l4XUbt4vQ8HLP4OfV765KVjkjcG03V3/jdcuep8FL3xje/O+q5t9Va/gkzwTZuKDcPD8tBxyD16YqMfDfs4bWEmzwDGuyrqxObRIGakvsHIsCG5yX3Aouq3xzzGd/uC+5nuFPDF6Ul4ZVXo6AJ/tL/Mlz1Tce/DROYD5J19xknz69pveaP3Nw3xN6zvrblrfy1d6/tTP0eSNlhM+Ag/wmfmQvHgPdCQOuwPZnWbKU/Ibg+O3XZyzmMyfNvnt3MJiG61spBdqJ1PtkJQmnU9ar+RNWx3/bLPI5vcaLZw799/kHCRwM21OqYUfGq9vYNaRxXLGou7xZrMwZwV5T9dh5qmBxDmBYWlxnLpLV8ouZRgCvrND5gPWH/jOzdPnwEyYMKfu503T1EceLU4Enjyzrc7tned773gK9QeGEwPJJEzCJEzCJEzCJEzCJPxi4X/35GMm207InUBn5ZgTcCfZCD8qDXQ1pBLAqFsCBbGsriKdAoACTikTzCUSVU2CmTRHQXdziaDqoYcXUZS55b2EUYXxUkaqMC4BWQGnF/itDzll2VgJNKXApwz+9cKN6bL6O+n9rr5VJM131CeKTr51JZPtVVmjKzGNHSOuKrB1haEf/Y31tbahAo/rlnFzvW1vbrbNtfVSJpCn7m88kFvFXFZqu0KVtmoIUrlhmKZN2R1hvWibCiQFlpMzlU4X7fvvv2/vP3xq+wdHEVAUws8UPBAYbD+f5RrjCMKMAr7KUKGsoOE3CrS9ci9wIQhb4RBFrCkCtxIwVZbfPiC4dGkDo6Tx/xJS850CS8pQEWGagnf6x4rxL6usFb6ApymUSy1bEefOA5jjSkuB1JVkKrnN1jKsNUKUZU4hBBN19ZJ65M/+7MozU8qk9l2fLUSxNz19S93uEb5pN0KZsHMFmoc9e3D0xsZa88yXq9uHtvPpYztHmFURUAYV8waO1FsDx4A8FI6N4o6H3a6sjNvLp0/jDkWh8+xMv9EPbQEa8L30QSZp+01nIDk9P2tnF66u6xTU6TuEZttC/aazwtWdRPNRLqqUnyMPd2/VAesG+01aso89J8KVd7qJ00XcfFtaqgOZx+Ol8h/f32vM1PCi0th+sc/NENjr2qvHDWFqOx5hzfP/2ACSFZ4dPvXvEvO+0vTfG+il/AkPH5m2x7cYX6lI0goH/0Lj4qb1qJCc/a/PI7/rO9tR0Xx5IizN2/fkz48oAOxf8TPKBqKu3lQCGD2vIvca3NyRQZ+pyBLPhbllzU6rECmlRHabyJe6qLJDRYj18jsVJlmZ3ufrFdrW9Zcr72t3Sa0CdyeDiiUPZb+5LzwLrlEHjTWlUKv6lIKxh41wkhfW814B6n2upvnit7zCb2yLeZRi/77q6upf+JL1c6fUyekJOKtR4Rg+VuctldHH83uM8CmV1SfnPId3n+pj/SrG3XPbC024A6pwXSWX5adGj53pL597HoiGGY0WfmcoZfJSDuD+8fXr9nFnt/313/xNW4XfXlLP//Afft8OD/ejvP7u21/HKOiZFrol1AWT7bKfVLK7evvo5LAdHx9G4ZJ2Xl23+xsN6+DI7Bcuvzz3B3rqXX05SvT42uN9DJbC0NDB1l/CMYZ74exz/sRJk6a1eZ6mJ5/qh64/zKCLn3/7Xx8CueTTPyXnLhlX8wXLVRRnR90IPre4xDuVwCcZexr97Y6yV69etq9evmhPt9bDG1S8T7tLibrrTu5wbyd8RZdaL549yRkU0uPergdN77SDvb0Y/8QHFctn4MHZMfhxdNyODnXldRF606WR52fVDgf6Gr7uPMBxYXG83J49f95evPqqPXn2tK14MDs8ymFgzgURY/phfq4N6JchY6+7GdyRYlul3YsL+pE+dPyUv0sH0rrjhX1vun7BQ/CAMvt5iP0UJR3t9rl0azhnjC66t5+qXxxDyz2UxhfPCytladzncbVPpf/gBngR5agRvt6Xo+HAhRbLzB8852QLuHqey7PtJ21rY6Otr61l5+mi/Jk633U8Qd5AJnGpZT4LlB+3ptRXY30ZTzQ4aeisc0o0gmnEVDmr0b9cyZGW9+KmbTPWN+66MXpfUewSTipThaXGBukw7kApV9wWbvIaeaZzD0MtkoFu+Nvd240h+JI+yiKTZQ0/pSCWV03rnlScg1e7Uy70Q/s0kGQnDPO/vcOjdkI7rEu+k4fQd8WrywitEtZV+ekv+TJjpnNQ+905Rr6VBWrolFIo4/6+KEil7Tn44/e223mZ+agsFrbBE8os3i2u0RfkVfNDlbtldCk+a92dK8ymTPnlJ+jk48ePOX/GfBzTrG/mP9xLq/nWPMVb60d07uR7g+/7YCmpgEFi90J7gscZ3PLIj9LOwDN51isfV10pj3eW9TlU+v76GPPE/+RVNabWu8ori324d25eY7g7Y25CM/LT5eXl4I6/bbfRXQ3SkTSTPuOd9BGDpg0xQ7rTvhBu+Y77zAs7uFiSbUikTs6NPIw9tbWN7q4ELxPFb/sTvMp5KbwXd6t1/PSPvG2XeWVslyd00TICP9L4nV84p8suIuouDicf3tu/R4enfOe8vtxliSPm61yun3s4v3X+EIMCz+Qj4pjGRHeMCOtKV+eL2C7vTTcYLbcFDSTWN7go3gu7qkvwMM/lbzXPixtOeXB4X42vPj882E9/uQAtcKENMZZCIzc0VcPRDTTuWXnmtbI0auvMJzXCkjhzcnlLxhz4s+3x3JE9xoAcXk8b7rNLi3YTp4ee8WQ9gQk8VdhYj8+GbOfpygjCEtqkXOtnvTSOKH/YBxMDySRMwiRMwiRMwiRMwiT8YuH/8GqHiasTWWboTE5dJRvlMYJChJtuBbyGgXLpgTDNJLg//DgCABNlJ9uKhUYn8TzOpFkBtdzDuFJPZVsp4lyNpUCkAj4CRydEltDUC0vmReyEkAis1LNXCN51CsAoFUn/oJKmm3D7rJTLc0zszV9BRwEegV2lpFFhAsHKc0bmBzO0c9DGiwh+xHFcaulua9RWlxcjPMzpl1plDHGqldJCYeJg34NrP0ZxcLC/iwB9lu3wvbuwEkwQNm71P0z7zy7a8dll+/GHH9uHjxpIjhHudEE11U4QpFRK9AKnQlkpdjWOqGxAkAAOUdYCG4OKG2FYvwuGKpR6ISxpOhgqtGq4UHlvGgW/CFy0SSElK+4RXHxX/e+q2hKUC+bCv+5LYVX9YndZlP12M7VAHLWHaQSzKf0Sz3E/4L1GBZUEwoTE1PP21tWHwOdKwc5VccO41ZofuMuCb8lvyrRcVWAPwZeFge4GPCz0rin7zapUmrN9d+V7fHGxra6O09YL4Pfh07usnreOU+I6wqVugjy/IKsmpxXwgLlC2sxDG448s2ahbS0ttllxC5pQAa6iUXdXKoOEv24e1F6oILZfL4Db+dVNuyCenF+0A1dCH520g5OzduiqfPETWEwvLLW5RQRh8lm4v6LvXfFXQq9CIhkDH2lQwVFlk/2jgUgXD9Ciq66pnwe4r67qIm4lu2o08uk+as52gUsqFnQzlpV99lPXh9VTgGeK/ovQLd6UQifPXZGb9H3s6JA03HS/P797mAKPgJ75ygHEwV65kch97STqyyIlMPO2j3kmXdNJpSwBDuKa9zwf2n6VDtJ0IgK3+EwdLE98jYINOnl0qcEbVyn6u195rYJY90KuHC6lYqdY5PtrzzoAF22XfMNDjbOrBF6gi7ecrzH0/AdXlM9FiSC/pJJK/XGtpXFU9zi6AlPBGePphcaTM8qkDreX1FHln+VrVFVJwDfwR1fDxmBCncrdlnygrg9RNIYQAmNhJktT52RfJ0Kn9vkcsPI5t6QDCnwX+JCXPMt6qeDQWKs//vMLz6NQGX7ajsHXw8Pj+Fc/gi95f+Qz7vf3PZvlAHzmGe05uwTW8ifgfq0hkL6DzQVrNQr67JK2aTQ8VuF+fprfut9aZCzxcP8/fv9jdtHdU89f/9XvoL2FdnB01H766c/wyeOsPn716qsYA3Ig9o7K2RNgQVvlWbAUdzvU+TCdgaTjl3GvCI64q2yB8ctDqTWQOG6pHHYl7QN1tb9j8IfOXFUfpRj/BHLhZ+GyOJVVusAyfe7XXRrvg7PBOo0H5BfctK/6fCqvSt+F/PAb+4n8KCfjHPe+SbR+3MlzVMQtDHU56G4nXQ1BH+0q2cyDl2srS+1v/vqv23fffN3WGLOkO5Vm03dXcUt3cnzYzo72c3C6RpTtzY3gie65Pn38EPdaKuA1kOhi7tPHj+3q5Lw9nIOnuhE6BmfO6ENAMNVmqfNcu79WMeeIOKONps2PltrTV1+3X//2d+1Xv/1te/r1q7b+5ElbWl+D71H3tVXu1xuE1KbgZbPw66fbz4hPc8i5ylR5tVAR26+uVXBr3HD8aVHcy6piYJYPMPapSKzxjMi15z8qVjNWcr2Rnuij/hBm6d5C3BGo8k9jnH3o8xgWGJNMG8UeBWoI0iXTrd/D42Mg4W+e8WhtZbWtrMKDVxbbixfPszPnGW3RvdaKiy9o44gynDlcgb+XJ6ftmnnAkL6dp/7zzBWW6M+R4xftypypG/PdGeOc4Jx2q5z3/KNTr9KUB91zX8YMV3XLB13tXrvGNEY419LY5NjumC0M5ZVaq3Q3t7y8Qhsdp2fyHdwC+r1N+iiBqePC/Cj0Ie57UL80KGy2trays1FMD8+FLhx/xH8oAnqsQ8/9VmDLhz1X5i15HBwfpzwNGJYlT9I4e3yiuzx3ZGp8LiOH49Ms45i06zwiSl6NHzTG+YTUIs44z/Lq/Oac+jk2O//S4GU7VNYLH9vv9+lLynbcsf3ijGVYX9OLZ9lh0eGTRl533735+U37AN+SZ9pWafZaF12UJ+0GZ6wT+ZqHwfzK2O2D7uFj4LfzrO6XRaZMonNXYWlG+ZZn4Unk14datFLRb0hUL5hvfQ71XX37+T78hbbX8xpXLM8vHVOyY1a4ONcBdiQLLNx5rWFQY4l4Ie65y0vZQL5tecKhN5gIpzQDmJShsVfqM3Z2cPN9X2N3NKdc6hcY8Ds8lu/sU7938Yp4KC06Lod3k4PXvp2BIWX3UZ6RxV7UqfqpgulKXigXnOlXG0uwf52nHh+fp321I4I0wo1omco7NkF4+q4Wk1ndkmlGjGE+872ut8Tp/A7si+fPLozb3NJajMLiobzQhVYksIgORx2n7DNnh63jZcCE74tnOIe/iRFTenRXmzzEvtOVl2cDyrlc4OAuNY214vsaY/L2+mrxCeuSziiYZFcQcJGuPu0ftTPmt9KlLrbKQHLfZuERng9k/WC8gVl4sPzZtlCGbZRPOUY7FwkPDiTg9NTV/p0YSCZhEiZhEiZhEiZhEibhFwv/au2nTK6duEag6Ca1Toz9ywzcOybwvbDj6lUVTgoZplNYUciMkKTwyaQ3SnqeR6iJcs9IZvzr02c1syvvVS4j5EfhTFAQUwDIpJqocjjCikKS4jvfRyDgWmW42om01DECH2ljdCHahBwa7mSeb6yv+Sr25HdkgFKiWEbazzsFRDImXQmcEUpmVMjMpd0KY67oz46SB40RNelX0aQLiqzujLLuOoJ/lIfkHKEcGU8B/927d+3jp922t3+YOumj/0phA9gJR781T1dbRWFu3W1X1z99+wtmJfwpGArnglEndBJIXrAHRvcqAblGyBI+wEEB04OkDaVs9Tl1pZ8KJwo3FHp6odGcVQCkD8QR3tmOpl9id5AkETCOUgCZic88Z0OBywOD56ar7klzW4dmGqfpL3O3GJV3CrTinQYFldbCf26oix3rSjvmRtx7vgv9OrNA2Qq30+386q6dnt+0fZV+VzdRpgRO5FcGLAVT26lCWmVqnd3hrhIVbpvLy1GwBT7UabQ4auubGwiWNzm4+09/+lPctggslUQKw/0KeYVVFQZ+qyJexYp47orsUugetZuL8zZGlvxsyPt8mC4NIRexT4WPsYRQujQCaehVwROB1J1ew+FCm48Lofn4lddlzurqahuOlujvUgRkBSf5VX8CtzwTb/xdyoD0rYCwI0ydvpYT+K4TenvcMQ9p1TMnYpSpPAyFdqUwSMhj8+h+cNPXQ2V1hfq2D6kK/yVPjQTBo8I1X6b/wOXAQbh1UcW5vKJXFqoweIzQpKsm9UGuwtjdFBo0szr7VGOKCjmVdn1UgYYg39FZDFXgonDWUFVnNo3b4sII/Cw3gbPCgbTShXxHRat07Ar2U/BFY11WgefqjhOjBhyfXcYYJ//QiJMV5LTh0WgqkhHSF/Zd+qB4XY/b6Wv5VQwI/p4JbcxE8VPuDOfhW+KzK1iFlUEeY1mPRlljlKzwaQ0oKi6PjtvOwU7b2fsUHI5rMXA6bndUapKu3HTVancNhypqPPj+0DMyeB4FGtH7f/2v/0074r0r0Z8/fyHKtP2D/fbpw9v0j2F76yltmMuB+bpe8jBkYZF6g2CW7fkj7ohRuWP97TffaeybHbq7SgPJAv0zCp6Klxp2BKf5lFuzjha+wE2fu+NQmMa41CmjQEb6WB7V4zS43uGInR987OAa/PWfP5O+nn8OfGeF+Gf5vs9qZv6ZsupRPMl8VfLKB+UXS0vzbW19Kd975oVGj7/5m79pz58+adPQTBYvgHcXJ0f0gfA/a0+2NrLLwV1ntkOltf1kX6tgs7+jfKe/Vb7PwH8cW8Vn+ejldbdTgfFMo4hKznvbNFuHNnv4/m+ow1dffdU2KUcDtu0Wty6vznIVhh6sL87ZprtLxh46wzoFxUkvPqvgVomelczggG1Wweq7uO4BLgGS4AMGgRffxvBtnaintCv/HCyUCy3bKI2pNBdPamyr8soIaah+KpzgOWOHitz0sWVRh0cXejwPP/DcqLVx21zfaCvj5Xzb8yCNudbPs0x0xSesY2BJ2UXDGmId4xwLMvbSf9bBtjgmWa79nFmQ/Qou2p+OLRpD5FsacDSkuEPMg8M1cukOK/1Le3M+B3CMghdYanh0nLB85ybZGXJdBmbrFT5DP1v3njc4ftnnzkV0IebOmR7eXucGzGWAk3D2bCCDfHGaNjgXEg9Pqa8UJB67S9k22zkpQ35J23TtZWvFfRXD2XlKGrtAY1nmnPyAyjsepsLYNDXOaaSteRu4C7wsw/laFOuJZRi3z21romMb/e131kc8Nwh67x3DP33aaT/+9GPb292ztIwH9rWwqXGidkbX7oGaF5uBff1oCEg9vVoMdfdfXeq+ex5c9gdJ/a4gYoKCRb71dbLq8hMeufNJUickvX9e07ddPtS9lPS+zaPAxKv8T5qrRRdlIJGW/Nva3orrOF1H+VxcLxotg4i1kbZ1P5W5Ab9tQ80Z+zmq164/wCn7JLshMu5pcKMkYUp9UnZo0FjPpSHxwHf2s+mrWV07ieHp1L2C752D1nhpYutdeFCGLdNbWfPNXIB+re+cp9X8swwktevK73pcrPKKT/ueaj4G52m+q3bTptTD3b1Vv5S9sNimNOJTh/B765JeCwIEhzLmW0W+5x/jgQvV3HV30c7PToqvMHEWTuKPtOq4bB3tG3f98V/q4UKO2+vLlL86Xmybq+Pwkjto9x4aNFiOxVsfz5l8/2kv8ybv76fLQCJOzC0sZT4afinS8l1gEVg7HtbOmRhIHEfTv+44K3xlph1YTgwkkzAJkzAJkzAJkzAJk/CLhX+1+lMmyjXZJmay6l/m45mAe58JPJNdV5ONRp5LMp/Vjo8ruTOBv0fQKMGmBB0EFyblTt6d+FIMV5U/Kil093EVZZc7KrzPYe28V1iLophrVvKVNJBJuKtASxgjfybXCmqZiCO8KNzyeeqaSTfR97Yvq4l554RdlxoKDgpFtk0lvCttFQYzr+eZK6hyte28Mz+Fv1pJpcJeF2TDNg8sFFoU0IVXFOHnCCq27fzzvYciqlDKaity1R3J27dv24ePH9sHBG6VmFbkinxuHhTMhF0pklSWeRBuDsPlzx5KtL3CAEHbOpCAMlSkl7CadgsfA99aPxXv09MK9PSnbRIogY+d83nlbR3+rXKJZ8DfZMnJG2OXs30SZV6eq1ywDxSOZ5PflPkSxS3zFV88j8U+psJRsOkWI0YAd5lMuW5tut1zdaWbaUyvUKdwmlWkcxoSLE680wXLiN+843sPggeQ9F9rHrqqG5CL89MopFTIIrqRTkMN7ScRcn8bzk7FzdoiOO0ODJVUukPxgF2VQLbxlri4vJwzEi6urnI46z/+/n+I8Klv9K2NbdqhoHxL2bWLx/5zValKbxVUui/KNYpjD88+a9N3l+A0fSUOKbyKmyoUETSnjODFPbACfdot6cSddCNtENbuFsjOirnptjCcSRyPBm11aZ76qxieJ7/ZPFucn20Lg+m0dwj8QOEYqWanXLVHfHBdIb+pizThvfjwSBsKudCPeGcFoogSj+QB0qu/+QrpOP2tQkEFdZQjxP7MB/6jDb4vnEk+iYXXxYfE7y6aXt5CwwsHK22VbxnwC3G5v+edyO5K8uxUkfaJEEV7gHd4gLoKgN5F1jW44S6P64t6Vr6xeXblCmaVxiozXWVMXuQrO5J2NGyVf/BBVu9nZ4lRHiE8hJV0WU0Gh+7aFfmUEl+jiau867wMla1GXcFppImbmRhrwCGi/vrdkZEDcQGE8Q5ghLzIvuBCIdQrMLBPqNecK2G5V0EhvYjPKrx0dzReGifOa1wj6v4jZ025U4508nth3eO1ClbrmvM+jj2k3l0J1Bv+fa4bLncYgOPSmffGs9Nz0p60g739rLZWaWo/qSjUuPKP//iP0Ml1XNp5doMwP9jbaUe7uzFk2emrK6sB4b6ufTw8nD4JWIXp3U0Zao6P24lKIMcG+pmuT92n4QuDedqoQX9+BJ7OB0ZyxhhIuGaskMdx7XGrh2NcCML3jbfknfypUynpOsUq6eWXPAA/7A1oiWcqQOXP1UME61wXgu+4kFd6r7uUcVS+zsX/vEqP1K9fxeu4M4BPGdfWl9uzp5uBue60/uavf9O++eabtrQ4386Od+Ezx+30+LCdHu7SH8eU/dC+evE8CnzrLd7Lly7oKxWBKqc9bDrPznkG3rljRUOaeHR5c9cu6EPHX+lZ9333GYNoL/XTSOMOit/9zV+3tbXV0IOKfucE4rzKt7hlA5fd2SDfn56eg/bIAy40Pxoz5jiGQD/goTsCxPlrD0m3b8JfNJAUfobuqceccBP+pJA2jcJPenZOErqFXgVzXIJJ/+CdNBhg8y/8gxzMO+6kfOzz5G1/Efne4PMoT4Nv5A/DdBfjwkh3nUvZ4eN30roGnigGpWXg4BiQ3R08p0iaxNjHZRbePA1vFiVuPasLbi8+2PeipEph8d7D9jOf6udaic636neMXODDCXSn8TIupCjPuVjReo1v8uzcQxvC0fnQGbRtPuYf/myDrRC34o447048XziP8owZ54O2Q3yPApcxSfzQ0HJ8ekJfMuZGMTvdTsG3vYPDwEzF7go0H2MfuGOfaRTxnbxF3maf18HfroZwrId38AzIFD4wvjAh4Dn8jf4VZ/ysN4rZJ+4gtr4qm4Vl784wZ9Z4L96Iv5QvzYemyc/7wJkoP5E2DvYP27t379ubNz9n7urOGo297saU7wilysN5jQuBLCujHc9qHAtME4Rx3eXy+NzgE3mI6MF/0Ek/I60RseqbPuqeBz8DM9N3uMp3/kx6viteZSycylPzEQepr89834+/jrEaA/pxPDtyyFseuP3kadvc3M5YIk3LK+LGlD5SKW6DnNc6ThZ/Nb9gUeDQ46797ZlwzlvTN13/6EqrGmTLKdc+5Znf+N7f9mHmypRv39qW0DH1Ft7+jttR6lDtsA4C5nM70z88kwbKYFF8wnqlvQ60wC58YVh0nbEU+jEId9OmnuTn+z76rPDsLrzbOghTYWirYlCwXuRtJaaZS85Co2TDz6Kn1JM/Z/f84nle2sWBt0YPd4a4E1TXnmkPMAgP5M9xWwOJ9O+uw5nOQCIt30LLRoO75TeWRuA5tAdve9BAYiHk53hte52LfNw5iIGkdpDMMQ8pOA4XGVOAX7WtYFFwdy4ErZKPxhENie7cyvhJ/cLHST8t/lGPiYFkEiZhEiZhEiZhEiZhEn6x8L/ZeB9hgvlpovKIigEn1jzNhNX5uPf9alqVsrpBWl1Zamsr47ayvIjA7QHRTIsR7G+vz5uH/+lW5joTdufGMwg2zrenKUPBc7pd3dwz0b5uJ6caEq7axTWC8a1iAGWQ/4OrnBRWKNyt3VdkcKHS8vY628Mf9L3EO90mkbATGLoK808hTOGlXM9MtyGC0jxRhbKiywzv/DTKYCfnpuWbpCePUgybnQKAH3AlqsRQ2FeZPYvwvbBE+5dX24JKJwQcz/g4OD7NVvQPu/txp3VxjQApbBWqEF703/vu/Tvi2/bz29cIEcBlDmFmfrpdPmhQuaZNFInwoNA2J8zI4ObyOvUcIFAtLejGSsVSCZfX91ft6l6FO7/52C7NVdgQkXFo92wbTg0aIlmbpVEDhcIIUwpiCDV+xJe2110BKsWyMhXYu4sir02r0Mu33kcw910nCNoJM8BgRgMJyRUIS6mOMDU1bLeUfvMwaFdt2C7bfLueHrX72aV2MzNuN9OL7XZ6ARjME4e0aaZdk/Z2aoG2ihPzdPVC2nJ3rzHFVdBD6q3bK1f2zcfPuxqNmwuFv9M29wBOXpy2492dNg1cZ4HTYOqa0m/a8vxce/Fkuz3f2oh7Af3Ab6ytt6db221peVltVIwjuhLyUPSvv/2u3d08tE+fDts//Nv/AL5Pt9FggW+fiLXgEcLg3Wy7u76P8vj82F1SrtA+hSZc2a6S1RX6180zE958+LEdnJ20c5UDupzR6Li0RFwmLraZ0ajdIUBfA/gLYQu8IYkog2andQ/nSvnrNmgXbWHmqi0NH9r6qLXt5am2vTLTVseDtrKy0J7xcHtt2DaXZmnzfVucu23zwmDqsg0eLoDJZZu5P6cFV7RHW3G+SgAAZCZJREFUly8IxA83FAfN08/D7BLpDselU+/oX6PGrVmeDaapO301BZ1P0c+zXV/MuLOHq27W7sABhen0He3J4fFALfRlhNjkMRW972hTWlagB0+zA4pvxUOvGqPEWclz2iuZz0DLs0TPd5njmeY6HbxpOvM6xwf6/S+jyU27v7lq91e1olGXMPItjWpGD73WTVZ8dbujg3QqXW+4zyrLYmrhi3FHSH/p0mJpPG6L48U2Ii4sjdrC4qjNDodRcaiAkSeq1PCsjPMLfe5fx2XV+eUNVyK4Utfb3J9zlYdcEi+413hypvGPqyv6r1VQgR8qnCHanHMzpC669cg5SJSrUVr+rqJnaTSGd6+1zY2t9mTrSdveNG7nqrFvc30T/r6Ww1mH8DTzkG+Ff6sIvIVP0veQULu7omzqeuXB7vJyz6uA/6lA1HDiuRU7OztRiggrd9SoiNWd0+nJYQ6J1VioGfDi9KidHOy2S75pl3f05XTOAVJhc33uDptT+gk8Z7zxfANXdJ+eHrcTrp7tFHd90OTDA/UV/waLbbgwbgN4pWcSqdBXqaSrQA1O4p1KtLQN/MiBs2CTRsmmMmsWrFGhNAPmkE589VwhlewwAvBaRf1UG3oYtZ0KHU/r0krDiDQNDcVI4rhC3rbfe5XdQWC+cdGAPNM/iYsagfvUx3fURr4qL55bGLTh4nwbLA7a7AgaW5hr2/Cur19+xTjyqS0vL7X/2X/xL+Jq7+qK8ef9n4D7u7a3+76dHXyCJuENjNcv6G9h6lhydgj8js7TT7f0oW7mrj2YX95pf1HHtfWNtra5RfnwZGjklDHdMWGaOs0vLVB3jRdgGHD4+usX7de/+a59+9236SfdQWnsy44ocQTeeUv/GG/glbf009UtPP6WMQHqvIFabzWu03fT9J2HwKvQc65wAY2cn57BTxgPo1SbYiyfg2fPtUXiww39AQ0M5VeOT8Dt9PCgTdFXjpkX0KwQ1hiuUcU+vABHry4YM4GFjMlDyDVurCytxMCtUlFjSRZsUGaUf2bicAZjumcOcnV3xRh/HB7v6vfsMANWGpU0oKhM1J3UmcZW6ncF3pxdX7ZDDVaOL/TyKfMljX1XN57xcwEO31DmVHamyAfd3akifwCMF+HPGvgznxkWLOR/tsd2PjiH0pB1xhzs/IJ2iarwBtozPzds49EieLBKWg3j8s17noNP0MINvE6FpoYIDSsaW8Q/De0agN1JoPuvGXDJs7sWwUfPAcvcL/MxcBb4XFP/87SRcc86CTvyPYFn7R0dhw+vwZ+eb2/FpZhzkHmuMZ6Szfkp8OAKEgAH4hD6nV8kH8eBuRwOPVhczKHWnoPgYoIZDS2MnVfA2F00M1O0dzjD3JR3wO2eeZH8A2hC91zA2Ri4SK9BRR6nwlr+II7NSvPgv7scaufPWdxq/fTD67a/s5d5wHi8BuzBVxqdepKH/L12AQN4OYZjNuXVPOlz2Qmhfd/lkmv9tr7FC8yvdniU4aUmAGJ/9865VdLLTigjsfLpciANV9Il+szfeUca+R8faKi2ava/ODw15eKQ4nkp0zGcOvnM6/bT522dscIdJNfgl3Maz7pSsR+DLngBGaYiKsiNKsxTHDzjmnHXhQg3jLn39xoqNTI4nrqzinFaYyF9JgLnjDYqd8e7uJNzPkqDXViiLODikeARdbcPnEP0BqR5xmVdkrrLV8ONfFWDgXNW6yReuzjAGPgCN2EpkQuD6Sz48R6eA/3U4h5Zo/xZIANHAWngmWVmQQnRMjTEyhuG8BV5Qgwa4hV9NtDwzLjkWKP8o4sqDY738E5p3ryEWQx71KGMU8KBdnN1JzqDFDB4CI/UmOMcwPcLg2H6+VK+CR+OgdSx3AVGzpHNC15+wzzHxSRjeMkqvFG3ZVPAdJbyHQPkG8JMPuOcZfcQng7PzEIPyrbxGkDnl1foD3duX4BHLj7SOFm0LV+Sl1zznXMo85PfDOiv7P4HdJo9405tYiCZhEmYhEmYhEmYhEmYhF8q/Fdrb5gnl+AW4aq7/xxJ1N0rCxicdEdxz+Q2q3+ItVLIlewK0Ux6I6goDDGBZ4IcxSiTcMvIzgbz9N5rFZFnWWkZBbJKQ93OqPQqv9hZHabuxLwpS0FMIeWWyfyUgkKXh0FBr5RfRhVOJSyZJuV3dUhaZYyk5Wp6H/wngoryEon8DpHJb2ijbc7K8X7rPcKCQpDnP5BhhGV3HRyfeAgy8Vyf4Vft/XtdbH3KOSQKVA8IFNcDlUbACeFa3+6utlKwmL6bCkw9pNyyLNt2308hUFpv66yQFsFbGPN/YK1yDmHxXqmUJPTFLIJu9af9qlBlv3SrKR/h4jU55bnPEgNZApeUkWxMX0K41VBB3hR5fJ5nwD79wDOFJROZAc8rv/ouz/xfwTPlcX9fCui4lbor1zkq266vXI0ubqiEKIVGVsDrDoL7qkfhqStkXXWdCHwBc/BGhbbuRb7+6uv24sWLtr21nT5UQPWdeGYQJpaja7m1tXX68Lzt7u61n356nbTL4+W2zvOkTb0VflW6FFyzglqjFXC2z65urqKAvL46p21XcTegovfw+LSdIEi746iaRbtCT8PmAdPlzo38qY/wnKENuncjE4RMd4R4YDB4yA8VhNLj3PyoLSyvtdWV5ZxXskbM/QpXBFoP2PXQe/Eqrk4Cu9kO/va+imNph7apMAHWef4QZKMe0JYvgwdWmbTSBPivCxdpwT7IqklrSt0LRmmeOfBXIVdf+F48NG1wkyvlqLiy7EopzpiBV+vShXzuf4+pctX4F3oVbsFFlXrFFzRuiJugWFd80Y1luxI6gr0RGrbfdDt0Tn/Jo2oV+mXemU78VOlWK5PJzLJTFryQqBLNsw7i5iqxdm7ofkO3b+7csE1+artVRFtO7TYpVzp15oCuuFQwVZmFW64ivYgbrEu+EdeAJG2cSd96oO4K/a47K/HeM6V0F+LKaOufci4oo7sv2iqDivVbBP89mHdjbbVtbW7EB73nF+gWybbI98M7qbyr0AMv6uiKc+8DQ6JGJWEifgrrnjfHJQnvstvg7LLd3RQ/Mp3X3tWZvxcXR9DYQ3iphyUf6rbI9DyrfgQnyNedH3MD3UEKX10ygcMksF9V6glrxxJX8WanDbF2StX4JW4VPhROUMHAxTNissJZ5JIOubduvhfTbZPv5OX2QZL5P3mZH//4rO7/IvhT/uc78lLRpNu4nLNEPQM34DS/4NkRyzn8e2VxKc9fPNtuv/nVV9lhs7fzob3+8Q9td+dTOz89afOwXl3CZfwABu4u8IDpffiYRgdxJYo87nUddHR8RF/pkmmuLYMrI3BH2Op7XmOU/RjXdirhoCcVZEPw4+mTJ+3J06dti+i4KN6Mxivg2nJwZcUDy+GVq6tr4WkqM4WthuNb+qNfsS0+ZAeU/I++qbkJcNEAKt3KY4SL/UQfUYUE8XAN/uZPcfiMtov/wS1gJHg1fGik84Dnnl9LQ+7qy45J8pMnFp0uBAfCt4GHeFjjiv1bvWq0Tyz0Atj0BvB+HuNVOnDnYL/bSbdmtVOD8qi8vH1tdTku++Sp2aEETacM6ifP8qwHjSLiV82lhFXxyB6XHLOcJ9jejPVcHbekcw09KrM1AOkOMPTNN7ZH/mAZoU9+a8jJ3EsYcZ85F+9tsc/FdXFTOhROGsdUXEuPl4zL4qDRHSQqUoWvhgjT6ApoFVx0h6a7jHR/Zx2FuYp4dxYJIw2RD8A+4zDPpSzrOk07hvOMWdm5Mgvd18IMIBCcsTx/j+ZrXuY3tiO8mSguyVfd4eb8ChAEb+QRziOcG6QzmTdFCc7Ve3f+7O/tx0hiG4TGPPUwFH/43B+PO3h5blbWoQ9izGP4/JjwFz/S9X5XT+sqD/F775Pn4/vqf+vRv+u/fbzv037xO4GrsPP7GqvAMXGQgnqXYN5nbOe545jzj+3t7bbGGKBrOduaXd3EzE0yppI///w+u+7IQ9dPfV2DE/SDtGX5NT77neNyjdWhN77wXZVxV/Nh0ogX4rW8wLFnAVwv94NE+rPOa4PfDaWF+j7jN7RX5xh97gnLSPsoxzFAWnmcw4ATVS+YaJ+GMuXH1kEZKE1NrLb7TmOiPNJilAHC74JfdTajqJH680y4Wr/IDjzz3lrVDrJuHArcqoz0QerC+Ezh5q9xVqN84EV+LgazZ6Vp3VU6ttouebb1sgwXsLkAxLnWygiaHC9W2cB52rFYvkz/9DtIpMlPB55BopEcupsZOEEIHeoeTOwzvXUyfQ+7vr9rR1XJctnRBUztW3on837bPDGQTMIkTMIkTMIkTMIkTMIvFv7Vyk+ZvFbshKFMxP3f4H1uHkMm6BEYSliKsgJBVOEkbqcQTqLsY4KsuwVXPjmxVmit6ES4gnlZkOWpgHISXX7vddWigcTVlHWug4os3TpEKCH6oZNtBX1qofj8ua7WEQGilKAlTDj5VjiJ8tI6mFihppJXXfKr6vMlTPzuhrJKYCYV/wUOxF5QisHIOiLkCAOFEeFju9z+rquZuKGhfa4cd1X1p8S9wBKJod0hHGXl2wPxRmUOQsXVTZu571bLkq+ChXVS+TI1i3Dh6jparxwftYXgJb1XhftpV/X3BhJXwQGPUjgpxHeKlijyiDYuAKCd/vE7CoM02hc9fLpopoQS1oSxQeOI935TgrgCat4rSZJHQN0FhbjP5ekOSaWFjUBo5rcFxdgDHigcq6jSQOJqfwUuhVaFTI0jUS6RXQQxrj7Xz7qKoaXxEv1SCmoVKSqINzbW2/MXL6LsXYygX0qCCLyUH7gAH8u3TzW2iJdHh4dtb28nKxN1baORpNpkW4hepxT6vPf72yj3NPZFEX3uCu2rNjuty5LLdnqq33/xXoWyOxlUjpfCEMRA2B42D5kOWKIoqhXm8detQpFyhHHO4FDBoQCt4KpyeHGZ9o+iyLbNS0vWdxxluUpWdzuMFsePim53iUTBQSRDwVuw4KaaRiWEj0IwcWbK8u1ayucbaSErB+dUTpeAbPpeicR/ZNLhBXkaH+/5E5EVtMVdy8s1eQjgANmv801wyqsPk9bYY2UfpFWT9d+Ij5RErHbKw1wtW++6T5JP7x5DvhRFg4q/TskXw8lNndlQB8AbL9t1Z7i4VbGQtlYIPxI24J6KEWGtwtqzMTz4X8VI7xvdulkXyzYf+1lFq/mKPzFqcF9Kh4rShWcSnJxKG/UurpDoL+nC/rBcV4OrPJJeLCv5y5e5Woa0U0pGeV31VcGq+JyK9jF0kLrL720LNDVUqaQCV37LVypkNHJEyUredb6Kbjvuo9iOMQj4CCPbZ1lRGoMn19BBDt+lXpZbY4zKHXFqAA+bjiHx8PiovX//oZ1EuU129j39GP5jneULw27lrqt/4U1RsqWt4EXSUBfq3htIVNq7Qy54+4gHvQKn7m1bXLglQSmmxG8JQR2gu6GshmUldHgVvOQ/k3a3/OcH+ZkQZbd4Q3nWwbqp6K5FAeVSRcW0/v9XoNkFYL61udlevnjatjeWc5j9+7dv2ruf/gSf2gf+V23VXUzgm3C7AW77pPn06WM73Pe8rMuUK7549sgOfO3s/JT23MWopnFDQ4d4ooHEKJ7IJwYa96jPCB6yDA998vRJ29rebqubW+GVY42xG5tllCOurBLhO+ap8tF+NXjGR3i8sA2cW6foryidymMyR6Bs+Z0rlP0+fA9ISkfrlPHi5YuqK23xHJUYQYGfalhXnku3KmYtSx7mVQOeaZ0b2CvSSZSt4LdzhdAFURyteYXK0lST5Bomih9Lf9KnY8SZfIF76yJshbNKdvmFNGEQj2ynh11rIJEus6shiuNKY33EAw0CtkV3ROKVUSOhuOV7lZRZIEDdQ9vdmKhhpXCo3hefGeT74B/fyovkgeK2PM+2avgt14J31NF5gzy6XE25uh3qyAIBFxPIhmO4VXF6q1uzmlvIhzJ+pp7QA20zv40Y6VcZe2jzaDHjj7vdXFmva1LPKXGHl3NHjRY0jnpJJ2U4mx85ls/zGz4AXxFmliE+9oanRcZ68Sb92/HDmn/WbgfdkLk7RL7ouCg+yrtCf+Ql/1NBnFX5PPMMJs9A+vjxQ74PLQ4XkjY8jHxtn1d/h4YfQ9X9/1fwbfrjC2bgJ5aTJ/33wpJQzx2z6pl1DJy/CFBN0plB0vlNvusDY2t+2D/i0eexx6zM0/bI5xxrxSFpyTR1SPsK84neSFRGEoMllDHEqmmQLlwTx8Qj7zPe2CfpL2iRMsVvx+PUIU1xJlD4ndDBtcflnNkD/dROMvBCunU8WpB2XYDgnLCU9tJdT3+Wa5us2yN+phwNHB2dkF8p+IvvmgJwpC6Z7wsLx4uMFR1cbQP172WCmhMLS/CMPB1vrEvmdbyr+Za8hDRkHjql3NSHZ5YdXkP+jm1VR8unzK48eV9Pb7UD3jpOtfkB9eZ3eA/83J0h5jVDPdypYn95Dp7R+2X551gjB6Xwe6aj3xivqa+wuOa6c3CcMeDKfnNXZocz09KC7aCe9qNlSVvCQL7yeU7hIrdql/VM4KFGEsPEQDIJkzAJkzAJkzAJkzAJv1j4Xy//mAltxRJmMjl3mpwH+fcXgTmw/9fknAmugoBCsgoKlayPKxYVMFRM3D7EIKDyIcIB0d0fESaYPFNihBQn8k7IXeXVrzSMwpFnCmqKAhGwiLr1ceJdAggT8elZBINStvR1UxjJxJ2JeNJZb9pUk/Qq83PjfFmTewUNFXYlTHfKQ74pFzYloJUirmBUXxKFB9EVZQpPOYA0AlApljXkuEo3bnXOL9vHTx/bzqe9HNIeYYu0UwsjvgOO88BR10T3U7WS+grBM0pEK/xF2ZT1AFxKifNApH53CsZzbXYK4XFm0GYeBkh2M+RT7bXPbGMpohTU6pngU7BRoFQ6DYxSnqGDD+1L0alDPQusif19lJN+Rh4RD/kvPROJtwSh7BLxdzKzXqU4UfHiThEFZsuYJaY61Mt01kd3a5eXuj/yjAiELj5PJHddDqksPTo+iY93BVqVoyqJFsfjCPXPnj5rL1++zCGjK8vL4O9clMv9AepR/tjOO5U7wB2AWgdds+kKLWdWgJ/uYNFAoj/3JZVQJErkW3UDc9zP0Xh/z1Lv6TsqcwPcpYWLq7ga0HXXzY1w0aA4An4D8P2h7e2dtg8f9tq7d5/a4ZGKNpV5ul/Q2KExxnT3tPc2bkt0z3CpC7aHmez00CXQ/cx8u0N41f1Euo/6xICha5x5D3geNd3yrK6tAJfVtrGx1tY3VFp5yLu0PN8GQ5UAfD5Fv0SAvSGrK/DFFYX3bUgsn//AhkYH94FRDp7nvlYI2s18TZR2UhXodZaoEk9a7uOM+JqomwwNjPX7gbzFvcK1onvxtFyPSNu8J+egE/mLUuK3/e9v8TzPu2j6HiYiaHhFeEsJ7qEDyzKReZBR8QWVl8YySsifVLT1ykGvWaEqbqpciILhJjxPxaN1NF/5kgqHMqZ2ypwod0qpY8yuEoCvQqpfiWnoFVH97pL+jBsPZlZRKD82je9UeO/v77ed3Z0cLnx4eEQdz6hLQUXl9rqHSq+o6FpqC6NRlEP2ozRoHh5+fnBAHjs7WT19wv35EfmcnILDupOCxshHGnA3Q3iXbbF9wLSB9xoEVczfge+mf4BP+dvD6a/OLrnC7119D/1OUbe4PRLGtzdRGq+Aoy9fvWqLS+P02a4K/t3dtrO3n9XmV/DHG5Xs8KTiOuCF48Sc8BzHmONZQe4siQFI4wtp5Z/BO+qanSTgEwgQvIqyNHhFfcPruCt0ECECH8Ccayn4wCHSqwAUvwSxfR4c4nchnNHQXwndu0ec9reIzMWxq8ZSDY61slue406w58+ft7GGLnD7d7/9dXaQzE3dtJ9fv25vX3/f9j69ATfO4T+tba0thy5VvJ+CAxpIxAsN9rpnVJkprM8uTnOY/s3dVZsdzLTl1eXghLBwHHbno4ouoaCifYH+dhfA1pMn7dnLr9qrFy/b5vY2vHY5OKURZ+PJ06w097duZnIeRYwbs1Eayp9rlx/jFG13zHWctD6C0p0oo8UF0gNTxgYPHpeu5LFlkC13U9tPttq3337b/u5v/1nw9uBgrx0eHFBTFe0PtI22krfgfewO+RJ9pAu3O77RKKER1B1iuv/xnUr2fkxPP5OX0X42C/tYA4vzBI0TnjPizglxVHqTNsUZd5RK0/ah9RGOjnEakced+x/5xPHJCWV3u1Uo16t9VK59KJs6ey6LtdBINYTuNDLML+hObqEMT7MqYwuPdSvHDWUaqbNzJZ5p8E6eDPxzzDmi+A7vgFe5+IA6POgyid9DnufcLtocFzziDDUYueCAesszdUGYd1P3GSvlCboAcxwZ038uThAHHS9WV1yQsBxl7Rz8YkAcDkZxJXgMTu7uHcTdqm4VpVuABy0W//OcEY2e0oXjyonuuICldOMcNApv+4I62L8qZ6PkBbYaXZ2HuVvJ/pLXuXtH3LQ3nWfaFulaHiH/lMdrEDmCz+zu7bYP7z/mnQikK8P0D3nFYCWf5/p53vQ5BN3q9v9vCI7mCwJ5hSd0oc/DJ5Wm51H835WbscvYpagM61kf+jtxUGwSLx0HM55+kadws43+dpzSuCafymILF54se6i44zA8hP43rWOvz/o8nT9bk37XF0/TT/ab46lz3Cw64i/KdavrH3xXnpxxkPximOD7/nB/x0/TO9dwHuYzZQ75ZYwIfKsrL8dlxwmv/q7gfKQMQNbPKPw0gGZnGmWVAl+8kNfXHCZ8S3rIuEy9LIe2m9aY+UMX+SwwzLgAzXEb2ralGkPEV2Hkc/vB9sVAwocZT8jD9wbHbJ8FPpSZsYI/jYHyJUPOkyO5fTE/FyinfRenx/Ao+RnzNWBn2bbn9hLaYa4in3MsWVtazLfStq5KXcyVsRLYyB/kO58Oy0CiW8+pAemBR8auOc826dpOHYtn1u4/6cLxw3YJo8wxaIPprBMvgJG8mPpPDCSTMAmTMAmTMAmTMAmT8EuFf7X8Y3fnBP1/TGAaz2y+lEMVa3JegkEJJwMmvyWkqPBTIFfQV7Bg7p3Jtt/FCEGsPEoIjDiSCX6ly6GjCF11Vbh1sl4CqOnKOINQ5MTcSbofmkn993hJUAp5rH+1wQT5JOmcoCtQV73KZUDVL/Xlmyh5Tcpv8/syr7Qjz5NthIAo54GBipEh93HzAhwUdhTYdGWiMj/GJASUmcWlOkB5tNhWFlXs8R2Cx6xGB75RadTXy/LdGFKGB0ShNKRgMDNVBqOszlcc9eBb0hu8FswVehVYFMQQaGbrGmOJ6aqlBR+f9R1D6LIi+PxzTBnZPWK5XX0U8LhVKBS+UWCQLjFl8Ca/haFGEoVsrqSb0i916mkWXs0fUNzWziJhocJDZbQHFR+o/Ns/iPLv9PSsM8yRF3VTsHf1vspnlX4KZ2bmtyq3XXGssjkrSPm7uy3/64bAkWi99Eeu0sD2RqEN/rkqv4RpWwnEuS1hueCpMq1cwQinAqPtv3JXTKewdcdIlMLkr+FD4VRDmvH4+LQdHBy2HOR9dtFOTjwjo1zd9IK9pYcouLd/a9UmdVGATz0+C68q3FWOq/BQSF/IKt5Rt7tkJStDNR6NlpZj9DSNLiKCx9C1u3CE5dzA/OZo29xj24KH6VtR1n7t6IYHwqbwyPqUsN/XK7ubuucRuMmHX5W+Pgks8z7fEYPjpZxJ4Gq56UELfAxVfuEdeJZr3Vc68g2PKoVErsCsvxb8jH35ltMpV3p+IY+iP3LYNddyW/XZNZbKZXEt5zHwzjT2d/GYqqt5RwkUPlqrYeUBgb+8hHtjeB5pVELY9PAt60IUN2M4uXRXUrn1cUW2q59VLh9BIyphfZ7f8CHfey8NRXErbIQKmffRkHvrm7qXItsV5e76yw6ai3Jh4n251ep4NtEMozihv4WTabNqNjx8EH/nUZiRNofr82d6d3/pEuzJk+3wzUPq/cMPP7SPO7vhnba1Dv4uWg2yaIATx+d136OSv3gv3R2468ZH5XCM7ZTv+NTjHP/Vffr7c7THC7sI/a4R4KSx111UPW2ZJuOFfM5vevh1V/+6f49l/UU5vEgpXDVcyLdiQO8U0e4eWVlZzq4R3ajMUv7XX38NXc60/d137fsfvm+fPr5r91enoRmV1Qu8s480Ah+BB7rSEvdEfetkf3t+QPqMPhXPLVN6F0aGMloUT5GvuVrfs13sm/Wt7fbk2Yu2SZ3GKys8rx177k6bh6fEPRQ4S4MCm6z4p1xhH2Ng2qhSk76gLPFYmgneUKL1cIzQwKOxznOApF3nGPIhD+J+9uxZ+/WvftX+s7/7u+Dyxw8fwPnd0IN9cUl77VPL+Qxr26KRTNjC3ylDY/kZ9OGY4L19qkJS+Pc0ZqwO1J5WfKNosXZ9CVt5tYZSlezZNUqUtoof1O4Sd5AYrNe19Hpy3PahRcceuiD5Ci9jDFIdPwjPonNV4hZv0JitYaSMaMK2x0HHB+skfRRtV74xiGROVruS+h1Ut7fu3ipjURSa1MO+i5EOONQcTKW5RoiCm8pOict7dxG7yzUckm/tH916lVK7eJm7uayfxmVXp7uTQ5w/PDppe7Rf45LKWOeOlu2Kd406tiNj2owGw1K+upPMYHvc8SRs0ufAMPMI3vlbXiSvEB7SXHir9Yrx1B01jgtlkJOfyzs/ffqUeZo8W+W6vHN/fy88RLiJ1+JMwZd5Ade4PEuNutDhSfrMmB/+173or1zCGx5/eP/FN134i3z65HkkDIWOPCX/52o+ufDXh893sDE/5oE40afJ9zIPonjjGCeshZl0YNBwLV+VxuXffq97NeeoLtiRJoWr8cvxrfKuaLrATTpPNeA74FTtMOz5cxlGjDVvkQbcvehcpMr1G43y3lf/OwZfFf2dnTbPALH/pEthl3kHbbMOpg+t2HdcC7T98899az/TgKpPVy/LM9qu7LAy3+637ZHepMGaP8wG1tYhhk3qL90Kmn4HlPSngdN7KtfRs30CrHjGoyrLMuwfgzjuwMZ7z/EoGcQzQ6gP5dmm81NxWKPnNXxioelmy7E3h7RfXaQfxtBtbyDJsiu+07jrHMbq2Bee9/JpvzM0gRdTjK9UEjShYrPDGFjDx/s6chV/bLNzn/Qv7+UBji+2p/pEw07VdWIgmYRJmIRJmIRJmIRJmIRfLMTFVnf/l+GLp39xW5PYEii4RiDsJudMiBViFIjqWiujXWUXtw4I2E70S+DolGE3JWgrAvSKiH7yH1/OTMgVdKLUUnmjAJZvnFCXolehO6Kds21iLsmxC9Rf4UKhI9FHXF3lZroIa/z5RuEi5SoQ2rbuG4UYxV6//SLnCklTMElCUqnw6AXw/qoSOu6dPPiX9qmAOT07z8rvCF3CaLwc4WGJtKuLy1lZO9KwohKYrIVZdrVQP8tKnahQBD6FKeARwe9hhveKR9SF6/SDwmAJVLqNyk6YwEJlgQoHBZpO+RsA2o6ALsKPQlqeC6e0N68Dtz7f/p0V8k+ZqYTs/ItAFngCpxghUofCHVedikeuXnUHSQRy2hljCf1QAnrhSuVRuztUaiiEqozSBYYGksMDlb4ncb2hgUSFn2oD8TJNSxvL1YF4pe95BT4FSHEziSjj5qb3Oa9er1bUu7rY1XAGlQIK5gp65i20TGNb3SGVw/7tF6KKo+B37hESNRqS0MNsr69v29Wlq7NVUNKmGwVe+g7QSGPnZ66GPmofP3yKYURXbScqOKl7cE6FcEKHp3yjkkI/1666rRWfVQ9xI3UB36J4pd69EqM3mHhWgCuaPdR0cWklCpDxWBdduuHSJVTtboihZDDbZjWOQIGFI4EC/1Xfep8+Tu14T1VjSOnrk1iCtNF+UayvK5mZYT4iA+CWvuu/Mw2xFAWVVrTsUDOhcNabuhjE+c/457W++LIetSK0u6fvH/sxSvW6N/RtM9eed4gfCv1RCmg8AGfKQHLRzr1euDuu8M13pjGtuGddrHLKolz7R/5h3/TuC1XKqRyKUpTn8tq+TtYhq6TJT4WgSlhxOztMoA+VtSr8VCDv7u5mV4lneBjdIeJuEev3ZX36ED5BGTGQgF++l340dJi/LoqqjHKPqELe98Ik+pOOVjSQ6GpLmGhY1BCnkr03LPmuDOzgJTQ2VBFHmzXUeY7TB+r65z//OYpUadx6xNgO3RSuQFszBbcy/K3ke/PUHZ3wlmfksNo5d46ohIK/GgW+eCUu2O+Ba91nhBAepoEPudPMsjXcqlBKPn4LTsSILY+etj+li8LVIGL++Z/P5ZOUkavwrefyOHHKn648Fm6BHXQbWCwtxq3fkPoNSOPZH7c3F+3Nj39oP/30Yzs+3GsjWFJcUpLmgXFTpb8GktOjk/ANFVW9sSC7rWwT5frbXWZz0jbl1XubDG/LuzJkuPp/lv7RTd/q+kaMJOMYQ0Y5MDuGVXefMN7VN7pKgu+Sj7w3u3c63kkTAgdxnuYHru50Kvy5Bdd1j8Zz8O4A3JVuhL9zjDKSzLYXz1+0X//qu/af/93fZafTmzev26ePH8DlMiK7gS84SHnCOXDnGnegfF/GAY2L0Cmwynka4KjPM5+hDcVdwAP+Ume+952upmxHjGLA0Ks82O/Nx90rrrqWLh53mPEuiz/EFcr1rBh3MB4fHZNHGRvEPe/FE1fs6xpxGRjbf9ZEnCqXWRpHan7l81LsiodlKK+rO8KAJ+9DX/SR/SK++7uU0XPQIfUiZpzr8EFeIw9yvOuNmPKIwFEYBJ6l/JRP2X+OlRqYxJkoTflWmhQvbm7uGcMu2p67mKD3C2mS+u0xdu/uH2S8s76uTre/4v4KPJJHiIvijopy6y6fEz7igTvMAn/qd+WOIXBaWiteVQYSWbbtrN3O7pgrd0MaaQyOiy5KsG4/v3kbfhl+Djzkc+4KEi91c1luL0u5/mhICO0WbRsLZ+rS3X0RfJ/UuRrqmwq2xUUa/TPT5ZllJLMvvvQ5f/5O/JxNd19pk1f/kovzR5/ZPz5wbAxtBP+kCfqb9tnGfuW/39kv2d23UnNW6egS2nFeIk7345Xz1xhI+CdsLFm8tTzbId+xX62/9YirXvk+uGKa3njpzpFa4FKGGa9loNNgAb8i1vin28vPY57GkX5MowZpujjtmG55PTzFgUR/gyNfPpOWBHeNCV00D67CSYNA8uR331fSrYZ48xFWjineK7+Izy6YEveErbhpcDwS/0yXeU7yY9ygcOHfz33SV/abL9xBIt5JLw/Mke0rfnsune/N60wDCfxUfuTB8O4YE1bZ9QWt28Yl+muV+V3GO+tCHifMF6QZcd1yL69uysWW8LS8oTtIqo4P4fM1l4yxqINtT3fSzJc84EtXwbaBn6nHxEAyCZMwCZMwCZMwCZMwCb9Y+F+Nf3Amn4nq/6iIoJM/7hV6SqAoIYJZcoSDCA1MshWKnSx7BkQO81WIYoKs+KBQFCWeAjv35tcLLV4Nj/kTFV6vrxG6L1yBreJBBZ1pTDsbty3KJUzLI9wpSDip98ljPkzoFXSqzoo7vs1HCX27EvPbPFUAVH5f/u7rWqvIPte7F5oUBHphyfK9RikRoVJlcx2sq0JGIcQr4kYbLI5LEAR+8win88BQuOlDXjcViyNXySnEemjsRbvtlCfzCFyD+VEbziHg0O575K3bK9p7c9+m76lPQ3CZQYBRCpkppW7MKxpLgEfcW+W37eddZyARPubPf9wJa+5N4zdI1r7Le4LfKcQJdVeDTXsGB/kopCm4pSzeP+SMERUJllsurFQylgGkDCQK2LU6XSOHyuVSLKsQPSNOTVnfqSi9rnXhdn3bzsGJK66ubAPkiXHHFRxTKJ5pV+CcSuMorKOoqtW8KoNshYK5Sv9p6n9xeYygeU3fK6w+UKdryj+ljRpI7oG3Qqo7cFS42CeUe+uqW/IiugJPX85e5wDOLPAaAsN5+md+ClygPxr91R5csTrdri4QWK/phRtwZWbUBnMj+n8R3Jimnrft6PC0HR2dteNjFXca8Wz/LNeZdnlDfa/v2xl9fk6fX9D/F3wHaAgKzN4otFJZYoTgDmer++x38ULFnErD6bYwP9eWlubb6sqora8tJq6tgIvLQ3CRd6OZtjgPzoKns+Q5mKM5dP7sDG0NXIi6fPBePKAc7xWeVcy5sj1uuKIAUeFgnVyNqPEI2snV32QqUvFd4Rt1trcEvO3hPs3kv+Bu8JI00l9i0S83yYOX9R3X7HbhHdhaOE0MPYjjlVnyzn1CPeMr6lyKCo20xQeIKpS5Ctek7nij9K1S/vqyDL1xI6iyNPEsyhyvdfZSGRjEz1JGlgLVGshf5KFRPMEX3F2hskHFtArUKKo6vhulNHWpnXwqlnw3SxsfoqTd123Wp0/ZbbW7s9N2dj7VmUg883yKip9ypsUBaVQUamCZgYfO0yfCQMLK7plrebln61yWe6zLK55dE6EV0Erl8kDXOCpigb11sB3PdXf3/GV79vQpdC+/gu6vbnLw78KSxriFrFqVR+pS66c3b9rP7961nd29OpyZvC/OztsNY8MDNNUbR2bm+H5BBehyW1xaBQbu8JqLYvYKPnF7q6sRlXquiB7k4GdX02dF/cwc2ZTCvN/9WHhGEF9oucpQdzNkhTCVkH/5XXAK/BAm9nuPs37zORLA0T484rTfdvgnjvEjqcUlD/x19X4UgeIa+aqAWpidbpuL8/D9mXaw96H9+Od/bDsf38P/z9s6dDqQIOGnJwe74NQJ9b5uc+Q3HkPLa7rT06Chopx8h/TRwlxb0B3SIt+OwCGeSZ8xXgAPlfGmF4+kKzmGuBYlPTgZOJD/cOSCgIV8cwFuqFy2Xe4EcBxUYTggvTSvIvwQXDw9O4FnlzFNpbsgihEquF9Kb2MM3jxXcavbJutu72xtbbQXL1603/zmV+3165/ajz/+0N6/ewueXAfsMYRIn6StcuBTtEHcFJZZeAB8hLt53gE3jSVxn0VZjmW6FFoGdmOupksfkffKMrRHmx/6elOgxumZzvACR2kXjGPufjpw59bxCe0tutdw6hhVZ5OVsUBad47i4dbinnm/ePVV29zapg7LUU56RscV+KxKUXdx3PLcMQ9Y8fv2wf6B1sDhB3ifzy5cXMIzjYNz8INp2m49XVgxA33qjuuKMe4KXOkNm9KphswykExHAe0OE3fxGMTZjInyRT/gn7vTNLjuQLMafcLf4DkGF7QcnF63jwen7c37nbZ3dNr2GdeOoOOPe4dt7/C4HZ+pgAWbqLe0KW1NQb9X1F94aBBaYg4lHmmMosjwXxeieK+LLd1g9vO97HaDF3kVn1XSxjhCPs5rbBNYl3sX5Gg4fvPmbXsLr9GopBu+zB+4Pz6CjshXPm95zu9qp87n+ZM4ISAyTnXP+jlnBRMkUaXpr/VheIH34r15RknevevL8J1f+S+/u1j8Riyvd/Xd51LyOz+65/zuFe9+byhDQBkGbZfts83C2HThBcDeMUjjtjt3xA93kKgIv4VmXUQhjN2VOg3uyfN1wWb9hfTQ8cmyKTPzL547vrlLahHcdJGQaZwPS5+OG7royi4qYsYS6217yFt3jdkJzPj5aKwnxlWcNE3dg5+ElGeeaQ+9nnyKB8c4ZL3y9zmkDpRv2sAM+HOp5/CRMmjWOFE0UXATluKb8xh+hm/pRqs3NomXGhH8NmeQEA09nK1yxhTgnzr7vC+H59ZD+nOuwKQ/MNYYRM/xrsYSXWy541geM2RclF/7zX0MJHUumAaSlUXohwLtCxJAx7qvvMk46RzylO93mId6Vp7nBbUYSBwLmAvPIpsoh9C2gDl11lBaO0m9L5xxV+di2mc/OBeHYPONaSYGkkmYhEmYhEmYhEmYhEn4xcL/cun7TLIrqiCs+36HQYwLuXaKw3zFBFohwhmt/xQWiE54I1yoPOt+K4DUail3kQwiROmWyHuF2yhfMtl3W3xnNInSiXuiQoHvLMj6OPHXqOJEX2E1ysbLKwQuxX7kJOpbZSP4dAJR5urGrh0KLX17Skn/xe/+GWn9Lt93glPanraWUJRdF2mzLwx+8xkWeSL8yNM8ct7CnMK5q8BHlNFSd3c9qPy/pr3T855DUXCMHYNE5qQP8BECjAdiujJPQUOBrKBTgpspXSHtary7G/rxXmEK+E8riCLEmG6AsLagYFmV1jj1COvOUGVIG2lD2g086lnBoAxO3hVsqq3VP+YV2ARuPCaZgnwPh6zOS6x7y4+xTOWXCiqiBgYFJ4VsDzJX4I5boss6l8Z4d1NuQBS8VJipgLMNwsJ+dxWeOGAwn5RLHfyzHRGMqbu/xSnrYF8r8Atb01xcnfAWwRoh1t/WzZXLPEzf+zx9y++0lXsa9jny2zJdUS6EVAoYFfRdcaji9U6lMfThuTPD4ajNqaSacj26fruBp0owBegrI23lPitrycMc7QdXKWaFsgYfd6GoOBa2D9RZheKl7nQ6eBJd2Sx87avqW+oVmBS92kD7T6VsaHboLi2u4J27R1SW6Vd+aXGhjXP48xjcHHO/GAWiShEP8laRqiCeVezCUFoJThWPyH1i4abP+5WKRQPwBuojj5AYbHJhre/rLk++uAfqifZlj7++T5Lc1zW/g6OfY/rsPxmqP4O34lB37yfVBulM2Bk19hQcffaYd5e9fSfOCPsex+2PwuXecNetND+vFZ8a8HzW78jwG783HzM1e+lcZZb9lZX74LFuSLLalvvsOulw23T2t/WyTuKQ9GPe8lWNIHG/dXAYdz8aR+KKi2fGi5OTdunK3FPqp0su6xSeDZ119QpeCafAq6MLA7+tuzyKGkRREnrjtQYYd49Yn8G8SlHx+z7nObhrYG93r+3s7La9/YMov9whJTyli1JGz0dR45k1nj0iHrqDZGFhHP5ovtJPlDXkq4LeMShRxVRgA19V8aZim7xiWBOvqJ99bZ/aEunKw8/Ny3Mx+C94JV6o7JFui7aq3cGBIB/BR0nX/YRODf7fLxYwL9AqeJR+HdQOEuvQ81b7cGttpX338nnKOtzfaR/e/QStX7fh3HRbW56PAUCj7fnJUVb5uyNxeWmcMxeWiTmbBZzJuOS4Ar26W2NuWLjks+w0A6Yxyi1C2+CXfaYRCQKN8i/jO2Na6EBjGPfuLHGc05Aljhjv6CebbZs8L0MjnrDRvaEr/uXlwlY8Cu0Il4BHXlh8y7ZmngCuagzUyOqB7brY+vqrr7KL5Oef37Qff/ihuZvGscM85ml7jInjccbR0In0kdXorlrvVrzz23euVpfPW7ZlWieNBUaNjhmrfA4uhaaohwaH0L73Rvhe7n0PbGyTY1F2l6g4pL3CxbmMSvoeTnEdybvs+KAM8/esIFfj2+/uesyYCP7JGB33RJuMqV6pdcY8nnuek3jsfVbR87304Hkp4a3w0+zE4be0cHl23C6Itrs3sAonr45b1i/u1ojFxwEu/+RL4WEagsIv3Omj+7taQS4Ny9esw+HZdds7PGkfdWEFHzmh/09Pz9vxicbhckXm1M+2xECeMRHY8UAD22hhsc60oV6Gnh8Kp/QX9xq2LCuw5Soc7YvhoHbfyQ/NS/iFH1OgLgbdffTTjz+11z+9oc4HwHs6fMpGWn/5orAVdhpeA3PnMfJ2yrAjetw18JMo1nfhi9sALpe65v8v75PW8djxsOPZeSROmqaedbnU78dff1HQ4/Okf/yGa/hJ4WZV07Gz8NY2Cldjr6C3LhnXwRXHFd1xSi/STxa1iB/gpQZJ4RxaAr80dJhP+Brl9YZJg/TsWGEFhLd5y6ucD0lv7iIJ3fGN5RjkBbpoyxlgZ2ftmLHJsasfO52r2e8WYVvkFRSS78RH+81QsHDMFgbF43u89l0PucCIfD7D7jN8+7Re5QmRKcAp6cy2ZIzje8uUThxjep6QuRlpTRN+SBkGaTZjEPnmO2GXuvm80gReUHvmEdDeA7Qm37Dd0y48Eh8JF+cnmT/YP46JMXjwjcYRv7GZnkGyAu9L4yiLTGu3FPWbRy6Rto+h0b1jeLVjqM0fwI8cL60n/DJjpzQYOOvSzx2hVR+TuztInFAGEkb2+2cDiXSkuXdiIJmESZiESZiESZiESZiEXyj8l4t/Zo6tsFUCl1eFPCequUdocSJbzytdTdBrot7HCA0KELl+GdWh1CpKhSRXD7mizBVnKrCcMPu95UU56GpKrgpjKrGcaCcf0piZinSFm3JTUdvodenigdgmKeVxr+z9rJSg2sQSXMpAokCsUFuCcQnI9dt0CZZL/fk/P3txKM/4T+FOYcoUFpDvLChpLLNgaZkK+QoPEfIQ8Nxe73Pdbuzu7cf1SQ4VR8gIHC3NOiKcKMgMZqbaCMFCpZM+6D20VqWORpW4kaA8V5TGpRSCoVWZme6EsxmEFsQolS66TRmvlp9hy7+5U+lUBgrfV90V+EpQFO7C6vGFwarRNvOIQNkJa7ZXGCokxgATmPd4pfIAeCShMOkUONzYvlqlW4pfbrp+sf0aQhS6NZD0roou2/UlQtqlPuIVxkvANESQ7gTS1Is62t8lrN1EEeg7hWyvCuM+D16DM+Kmz23qZefDX2WpfSychZHCs/2pYsFV77YjgY9KnVbtjXKYsvOKp0Kv8KauD8KWOkoH46Vlyl5J3c0gilwNgJcqeYQF3z9opKGdvLd/BKKCZxTqrtA9P+e7MvakRpSjgeni7CTpVIJ7LaMS/U0ZMeBQocAN4Vz4qNy1firHalU9uEt5UdSCnypVxcGcV6IbrtFqGxM9OHp5ZbmNV3TJVWeaqEAZDMmXb0MDHd/gv+CJ8BfIvfKn5yE9/kVRwTdtGjgiQPsuDSMU1LvfXzz3tvKq592l3tc//uvK8T31SPp8+5f3CcFTwe31czT06cIL5DnUV7gFdql/RZ+TsMOVKiMheFL8xz4pg6/nztTuEs/EUQHkqtjeNY/PTGNalVGhG/KQh5abmaVO2VvKiD7Ka8vgpeJbg4krOUfhzdJKFDjkoRJFRaF8VUOEbrd07aby6fT0pJ0eHrbjg4MoNaVFFTLy0IwZ/gmrDkbyv7QNXPaqEbxXAvtbOrEtuo1TwSVuCi9tBlWP8yhWPX8n56Qc6V6uXKa4U0yDsJQ1O5hv7qDr+eyjgWRhkbaXctOxQcWOClvrqIK4VvJqJCnlsEaI3u1W+B/9VO3Rp7vGipniY/JNDST02T3w50elk/ZoV/i+D+R46erPuMR/efx476XDB783yHfLCCu/ckeQNNQp50gq7TiWfP3iWfu7v/oN9A+c9neIH6JEdKfh0oKGR3kybb48C82ur623VV3ojccxBquAFFdt7xx4IQ8QF2bmVFLOFf3OMl7NueLeHUuM21F4loFEg5TGU/3aD8yP74WrBpL19XV4xLhd0k/Ft90VUPMI+1jjiWOh47TGb/E5534Ep+DVtNfdWbZTY0SMcETrFzc60IT37qhxpfmrVy/bN998nYPa3/78c/vhh+/bn/74J8q+oLyZNmbstE5bW1vAYS0wyCp36h3Dke6r4loQHiZ8gJcGImlb3m/97FPhb93sPn/7rpTjPAcu9pmKTmEqTfmBbSzjk2e6aFjXsM14D67Ikx23MwZzL07FYBqYAQvxizKdO6UuzAk8N8jdjyove14iHdSYWjQRZT1X61T8x7MOaq4gT9c4YD+IaxqrVFqq1D47PmDMOAot1a5X5yvl7shMiu9QV+r1OMciypdOGIdOzk5TP3d7xohGebZV13gaHOKC7/qBdDX30djjPMirxoyM5baT6svXMvej3JAJ9+5AEQdXVlcDT6gh+OUcwj6p4MIHx09gCK+Q71jPGI6J/bkj4oUZy78udKu1t9f+9Kc/tx++/wEceps8TD8eL4dfaciTFwlx+9ezHOR7vXEkNM+/9EkX+2fBnXz5/yWY3ktuu+9zX+O9ba8nhD6/xzRfpCfyOuExPaEv27SJ3T0Z55p6VoLgi/zH3chd9YNbttXxsnaRaQAZhlYcc7x3Z5a83f72/CRhnPnNqMakBDKzvPBXf/K7xo+a8wlL83a+m7mcPEVYQ3NG6ccynPs7JjhuaLg/IWbMhN51xeu4KCXUdzXGyUf8Vrqq8adgKB74XjgH1h1MOigl9um48d9neFEGICFUmprr2h7PbKlFIl+O/+JiDC0+I2RhD1mJy9JLn611cP7lA3mLtGDdhFt4i4l4R67BU+fIGjsyH+DqLmaAmbycK2vQF7ZD+Ig7+eQ193xH4rR9ifKX6de0i+8eyEd6lc7d8a6rwCPmAwenRU/uvn1gnNVAEkMjY0nmi7aTNpm/Lvb6sV/Y2MYYy5xn9mmgW+dBGkgse2IgmYRJmIRJmIRJmIRJmIRfLPyXS993d0yK/ccENX/9fRf7CX8msAhOTnZ7gaAPChP19LMwFaFHBQJR1z0KOypalnQZ5YpzYtxkRDAw/74c8sj3Kt0qV89lUFF8c+u5EwpiFXW3FZdTV/r7vogSTGWYefAvgoY1U+nmb/OzrCjOyU8BxeiEPTECTtduUqctfpnv+bNOxNQqjfV3tdG6O9k3RMEVBYKr8RX0hiV0IuC47kvhQeFOtzb6Hb/wsESEBFf6DpCdBtO6HfCsjQuEmHPyvaC8a4Sbe2Cmm5RBm0J+0h3IYECeFN0bOxC/cs7FEEEk/sF5qYCk66TR2INFq19sb+pNnW2v/akAbB0VnA32gQ0t4dBn1f8aYGyfyqCk79K61nNGDSBlRNDiWoYCYWbLzU84GSlb5VcOVNUwosIRIc+6CVffk84dEekv4g1RZUi5yrpplzcq/u8baBE3InZBuRnhhhLjNkeY89OrfaSxwPZSgUSV+Aryq6vLwW/hcztz02ZHwHZhAJBJNktec/Qpv6eB490UdUyk7GnaOg1uAKK7KQVz289v3okjcSUhDKmPfWPzhaOQQtxt0/e8u+Mdn3nezGB60IZE76fv+coV6bTz5PikXSCg3rmbxHZrHIIGAityQlql5NpJdHEF7G4fsoNoemZI+QixNOT2dorvajX9LWXeEUMcfk+UVkpZQE3FZfpFYdmrLrKGs9M59HlxONvGwGIRoXdpadhWV4ZtebmL4ObS0lxb6l1xjebawmjQxl7nNcao6Jpuw4HutlRgUPK0sKIeAY4COJfc0yLgqsKlN2YEqL7ucDJ465X+TRRPEytt0X53zafe1+8+HdkTLUPF0Oeyktz//UcMhLgJfwDuZPyIS+nW/s7ExMe8uvyisAG+vbJH2jF+LotgfuQd/gnsY+C61vhZB8+WYbjciPSuRPztLgyVRr43bfJJVbq6UAdpVmVVFMOupCeqGPYsEK/jpXHtBIqBa55+KmOiSo18y9V73QnFhZ2GDOp0eu6ZSmel7LzUHR5RBaV0at1pxwU8z/NzKu15O6S+n3Z22/uPn6J8uQCvzfP04qwdntAWjTGkU6ElXxfnr+T55KlrPbnNeLxCXVdo0xgYC0/x3RXinv80As7z4Dw8A3x3N9Y9tJE+VnEM4kWpk2uHS+K9kd/l6q2e6z7N77y3n4w1NtHbGTPAWvhpjCTcV2eCHwbhXzck7+5NY+j6PdH79JNjh66EgDf1nIXmssKWcc0dWY6b21vb7Z/95rv2z3/3Hf1/2E6P99rFyW5cQC0tzLWpe5VijCm3V2048wB9jhN1UyNOxjhl3zBu5uyAe3CMeAud3+kSEXqcoVzdC2kgEWdiRImxhufwfZV/7igbBY+WsqNMfFIJt729DT9dg2BqDJRydPkXRRvjnbzaZyrZ5+Y0+MBTqZPKPg+MFy7SiDvZrGt27fBc2qrdVhd5Lr92x5qGEeOrly/a27c/tz/9+U/t97//hyjPNQxubm4Bs822RXQXjYZC6X3I/MM5ySr4n8Ub4H0WI6wst/W11ZzHpAFGWtSAo3s85xr+tq9UWMqndOW1x3guTsRQRL85zoi7MXTQd+KUrqzKlY54qsHNxQ3gJXgfIx60XrhaY5s7Rc7OL6GZS+B22g6Jn3b329EpdZH3My/SnZZut3S7aHQMyFgIrsZFVRSYtIHnTCDokkHe2R+3pNPA6O6XO94fH8E/zs/4hnHTg5f5vs0Mkp80d3qhGzDqpyGd97rB8l63WMZDxqcj4tXNQxutrLb5EXRJug/Uef+Q+h+ft/P7QTtlDDo9v07drcO1pOJijrl56sMchfrRpMDLXYa6X1QRq3st4eeuDuFs0HBRPE/FuHMK8agbH5krimMqqxezY03lvsYRFwM8BL7H8Jr37z60H398XecbfdhpN/Add5mNqP9wuBCjsXh7eHjMt/ajdaL/KEsFf80LUx1Cx8uBb79DrKPw/ygaTFt/4nz/vH7zD9rpx2P5QnhLF8Ir5EdcE/lzLKokfGzZX+b5RbreCFDvO3bEfT8e+Y1lWb5lBFfBeZ/bduskLwj9Qz8aG80qBhLw3TmJ+WiY1yjrPCGLHsyBjLMYiTS9ay3nqC44ibuzPKfvu/RWRMOgrhx17aYx5HAffNrdrTkR+KpR0RiDvfMVWlRtqe9vM47WQhz5hgzbaw8T22W5vsp47j/rxIPi6QEGsEjKAhvvIivwnffJN98SyUAeIOyEW+Yf9gdpMr7w3BCZgcxi7ON6A1z81rqLtxZm2bq4EubKShqMqnxhJp7XQqKZuMkV/+FNzKW5SRrPGrENlmk/yTPlsw/EaepjfuPRPPM5z4uhTcoFwNvd7ZATPH05uL/vAgXm3OQE64afQKtxmyiPkKfIdyhH95pZ1ERfaUwxBF9MS1mGzGnsK+vql3S47ZwYSCZhEiZhEiZhEiZhEibhFwueQVICQvcgU/+/DJnq+1/uesGgfpUxwwm1wgH3eVrKl0y0naDzO0JWJvylFFTxo9ItqxYRcjWcOHH2me81WPRGFpUGJYT4G0HBVahEhY2KTLavztr5WW2vV0DTSBCBhn8Rfij7/7Nltst8zFshyNpb/y50De3TJJ8ubV4TaxV8leHrrO56FGJokwKOaRWGeFf5lBJOAeH4pNxM6MZGxdE9mSi8zM4gMM1qUJpJnFXprvLq5hJYAFOECY0i+tGPYmqM4D8c8e1cykCCibCZ8qhvfAoTZwfAfx74IiQKo7jFsT288y9tTPRR326rjmBIu6I054Gx2qki6C8NJAq6lhkc4L7P34xsu8q55O8HpEnJXVkKZtapFI32yRfvue8NJ+Yf3ED4clVs8IX+81rugmgX31ivWsVXq6NLoVI7kSzDlY6uzPfe9qh4TFs0bAz1IOBq+2HqOj073Qbce2i0rlM8yN+zWvq/NMc22D/URZj7VCUckCsYCsukJPDcgy2TKPJ1KSLm6MNZhE/dUPg8NEbkJu2yzfdE6+4qYhU3lwijKtlU1KgYUiHtitxbBNQmPLsuMPauu1Qcmb5Wb6qA1LgWFVr6qMft3AMz3auoxFRBq0ubKEl51hvKBuBWH4fG+VphugAMRwjf5d5msS2vjLP6d4VrdkQtjduCcB2q+KqVyjEkkmdgRiVmNE75zAqlhoWDwaekkaaKroKj/W9pLen8roteDLnSB/7vPbgYAHmbvuMvP+uZgZy+yO+LrPobkqbX/Z74+D7fUU9ivzq36shzo3lWwlwTeRbDa0fHRvE0q8xVQNC3Kmqz06hTRqjwzvXiohSzXokqwU3vt9Xf5lfttRzhJ/6r+Op5s8qdcolYSvA6GB5+431nNJmF9qWp2rWhAtO+K0WeQJEGpVf5jVdXnmvQsZ7ZzUSMIYXoe2k3xpaLs3YKPz85PSWtK36v8t35BXgOfpehwrFkkJ0Bo5HnESzYHIJw9bBodzRolJ5LuRVVjlV7p6hv4Uv1hcHvNZz52+fBQeFC7Ps9CkuuGjDSh/Z4jLzSpcbEm+QlJuQMpsf+Na2P8391sv/1+QZXqX1w3GuNJ8LXfOwv4WhfrK+vtVcvX7W//tW37TdfPWt7uzvtYO9TOzr8lIUHA+jl4vwAPIC3UZ+FYR0krhJOVze2x6KjiAc3cg6T+ECd025oeyaGS/pUXgSN53wdK9XVV7i4OyHjt/gAvDUyu8tkYbzcNre26JuVnIGhkc16T8HvNIzt7u7Sr64wdheFCjrbaXnUi1AQaMAY2FNWlG7gigo1g/d1Bsx1FKkaO776+qucQbJNuW9ev25//OMf2u///T+A77cx4GxsbKb9wrF2n9Z8Ibhp/2XcET8+KyKdl9SOA+ov/tMG76P47PpepJGuNcifgauF8zUmyYvFa1tUOMYXvM98hihWiLLifY9joRe+kz7MQ1rXyCOfPzs9byfHp1FcCscYUzoXZh52bj4OFUUfhb/uiNIYE/eN4jvt8pq8Se/VdNZGeJ4cH8TdWeF+pa063oMr1ylXerQsDRfS4/7BYZ7HkAP9Hh4dtxN+e86Juyw0NH7c2c0Ok0vdRT7MtstbldaMleRvVAEsvUq3/+/2zqy7rttIo+B0SYoUJ8maJTuOI9vLzlu7f0dn9W/vdFY7KzElWZItDuJwOVPM3l8dkFKS1a9+uaCgcy4OhkKhUEBVYZhfqCNInft57J0KWJWrWTlP3eRfjuvhN9RTA8fhQe0si4EEHPan8W13d564ej39jD/p2PFzD1y+fv2mvYBmXm6+bO/evm3u3JS+Fxmb5HmOKRpgwoOsF/gUFjIPP635brXpjasy/n/3b74nqMJrHLYdaTfhxltGSpF++N7HFd8r+GMYbrKzzhX/I18fyK9o0nx6WWYjLUqXCcN3Ph4eyG/xXwbGOtZRnpHdXdBr+iZ/7jpdgx84xlsf28QjuDSiOEe1fo4z4UkUWkp1ypG+jG8/Is8YwcB/joDUcL6/T9i42tg6DIaB6s/KHdbH8kgPD5TPyQsNt18XRiS9wp9INS997Ra9GXcTJlqBVZjSJimz5qzdgKI3z/ghrnRh/wzdmS6+jO46Pgef0ielpD8JmfGKxjLCJJ/gXO/YxV+VL18sP+t4IxzCe1mLjnocF7skPbgWQnmvC19iICFsGd52e9G7SQqPGkg8Ystyl2+v1nGb9OujM+UP+f9sjoitsX/EXFYDbPFm2ytGG96rfTR2O7coWcGw3saFM+IkNWPexEAycRM3cRM3cRM3cRM3cb+V+9NgIGF2OrjM+of3cv3XdbATcD2TXBUBtYKO5yBQmCDf+W14lCxMnpOUybYTbotRSIhAPO/RE3Xkiys4FYRVCJhvhHgm2SWYKYgkm8AcAUIFAJP+g4PddrC3G4VHCVg1MReYxMVXmqpolK6kjwPWCECpacUxLv+Gz1XfCKf8Vb6VRxQ4+sAyKFUQNhT4FDoMEwcK/yazTgpJChXmc4Cw50XI73591/Z5vyK+wpLKtyUET5VdMX7MllJ/fHSYFdkxAAHD8upGW9+4kwt3l5bWSrFAvgqgx2OP4QGPFwhGVCarzsgHaCIwitPUW8DSbOaIG+obIYlvqd+s9VRhUsKduFfpoqDWhZ5KSh6kU2GYXUfxfimckkE9+X3Fw+gKepZhNIXZnDWfsrXyDDSFixAKPOJQo5HHeKlgMa7KLWFVMFPws24amlRoLXtcSo7bUbnlZc2kQ3hXSevRQbu7O6EZnQaS1Jf8R7dm28KtMq4Ig21mHq7AEw+WKezWJxDaxhrvENQV/CPv8S3KVOuMh7qiJg2uwdkUNCJNWyerqRJCY4OrWy1TAbIuWDe6AvagRKPOKpKlnyhtPG6Mtk79eaooUpFw6srKk+Mo3Ewj5sVT4bmUY+lbKhsj1CIwB1T7R7W78JSCTaNfKcH9XnmpDFQJUHiIsgbcJB1pVEipOFGBvbxSR3Bt3Nlo9x8+bnfv3oV2N9rKynqt3L5VxyHFaOoqdfhA8Q7ym7Pu1ectJ1TD098V1umyaDMKneHbTX+2YmKy6udf/w11RbEd3IB3cV9KEnCvrxYm3ZB28FX2kLd5XKeRnxjU01V50tZ1/DwFIf9dh/d66nvfrLgVX5zbN0MbaUOV83jauMMf2oAu3u/u5rgbd5gYJp3bzj6lEcPS7uGx1b8sxL6jckZeVspt7/OoOxyWbE/7UtqVMLyXfXtRvO1oPHl6V2aGjoFX2CzL47SE1zrbTjqraH3tkypipOdu1FFhpHJ4e3srBhJRarmjkZesl+Et9/fMLVQ5wddM4JaGosQd6qySVzxq4KSSwbWAmMR0whgVF3GK9srL44omypCqgVAeJPwqdq5UUlGGR0C1XPSdXCinxp/yjh/mzQcdYVVUfSsa5p1YtkPS89s+V2NptbM86v79e+3r58/bV188bQ/WV9rbN2/au623tPcvfL9NH/7Q9nbe5ug9+emyK7wdk+DXuXckY9Ms7X4RZbBGYnFgv5VHuqMuBjDKnr4CNj1wivsa54Gb9pInhlbAsxd/29cXl+jL9Om1tVVohPFoapYxzN0ra22W/u1K5Fc//wxdquxUYX7SFkaz2dFkPOvreBoaEefWHdp09Xjwi8tYQFt7/Jx9YJZ+//jR4/bZvbttBVrc3NxsP/74Y/vfP/9P6MojkryzQjr3GKVffvml7Wx7Mfxh5hoqv703w9/Sim0cgwnluALeMWTjzp3sPvFSanEkDxXGKCZVWILPS9rLHQl1Abs7XNydWPMbaUX6NH+9751/2Ke9Z8b5hGkc383buvtuP8hOEvI9BG/yffuvu1aq/ejL4EKjhQ3ZL4evXSoaswdDJjD24340dtgnzFdiE8cajrx/xKMZa6zX0OKQDtzEFd/BmXxDBTjfLfdn2rOO/GLeQX47Ozs5nodMgkvz2uG39ZbOjmlGjwQ1/6wqHxZ2iFf5h7wlYwvlSoeZU4FH+2vnI9JmjM3kIa/rxovwAPsx+VmuR8V5Z4l5iGu/O+5p2HDnrneOeKzW5uYL+tHbdkY+tuW8x15Kj8BnXMdTca5BuuZ2GpWKZ/Ty/K237376P0/K/vfO8Ju48cN/nxhIeFYftAS7xqe8pecv7+hxKpsKTzz/rtOUNy4piudQhvUyvPBf97qkn/PMOJG5VtFu5n/ilzYLT2bO6txSOrJfiRHpbgWetRCc0QegM/ORli1bms89JcSzXGmy6PI4NTCufEx6UmGvYcS2ti2Eo+QHj1pTXqj+aHjhgPTw4xy1hmxgf7I+lpe6EyP9gXjGD+1QZ+utM8xsqn0LX2kPnvxLuGmsU5VHTrZT4jhHdMGKhnmPHKs+mTkAZdYIUTRj+1kPca7RUzpP/wXvKUgYyD+7TvHitGDWmMp8lzSOD0yTDA1c7hx0Hh53VfM6cRzDBvk5T4yBhM+WvbyI55n6OF8EZnFtvZbpC9vp03vt2H4rPQLf5QxtKm1AB1fkmx1wpDsn7/Br8QJExi/+U4Y3eZt8OzQnTrVyu7AINzGQTNzETdzETdzETdzETdxv5v5r5Sdn1JkEKxhE8RZhICJTJubOaEtAUBCsVVk6FSUVpQQ1XYQMhJNS+BLOrNx0Tt7Nhxlxwj0Sy3BTO2n2IugcvYVAqvDimfAqo/tKL8tX0FDB5Sr3wIrAAjhMtM0XoYKYRMsRLU7Svewzx7kcjNsYYUoFoMLNaF4luSsWayWU8EcZQp66m5XQpaTu3jpahoJGBNfUmbIjjIkL4/CNUONGSEmexDGUsAibCqAqDoBFYUSl4IuXr9rW1jbCxgfCrxroaKu3p9v9eyvtyaM7bWPDI4s8DgQhaf5DO7s4aDu7P7cThKCzS3eVnESo97iyW0sqNefa/EihWSPDWfvgzhPiXYInxBZw4eoyBRLaU2GMNojghqCmS+sLP168ZRePbQ/cCsRRoinwDnUQ3wq1CoIXZwhHvHt0VnY+4IKr4EQ6Q8AmjXmrMhQG8cTX4FZYSlEoSoVD+isaNDtXeJdiWChpBwXr6VkES2lqKjtqvvn2u/bdH//Yvv7mG3C2mPYgq/bg0aOcQb+8shKFjisdvQxaJZbHnxwejaOQnfWulvsrbWl9uS0s3WrTi6M2NZoJ7k41MGWHCTRyC6HPb4vQytxUu6DtTsH5OQLp2SWCcUNgB8+uzr4gjUeoWckpJFmPKHKVnkLtCBhI3qZsExVP4GiaOs4gNM5Q6RHf5sG1+5FG1GWetF7cvzBHe1P/CL7iGJyoqFU5cQrNn5/SdqfT9IFzhN2T9n533N7v0S8OVHa5qhLaP1doVUkAHpvKIPuUSjFwJol4xBclewfKtEqCKEx5529OOp65anOzl8CgMkQFxGWbnaFeM54l7mpNvxHu9+nzNoLG5xdUYDf6+DTttdA+u7vanj69337/hy/b77582p49u9/W173LZKEt3ALP4gY8udJcurQx6/idueqrRJB+yxArVRi/2ly687t933f7u++Jr2JTvOE0YmmYlKa7clCc5ntFKScNpq/7zSz7xyFuvQbG7owfR3inaf67jkPKqiPpe5n+DgzAohLJ+uTPMhKX5PjAY9+Qh0EzOaLozN0i8rTqZ/JflR4qRVU8qVzKBbc8o4zKb+89UdFa959EWRo/7ERJfH6fEof8j+jnPsd6wg5Is0//iSeeK8nH5H10etLGKqF515/Ax0/le8DqvUtH+LFeBbCKLL67I0pFkYoc6dAnHbTNzauEW2oLi4wR8xpGluCZI1DgBcAaWDQcu4tJhahnnWskWQDuQRGMi5IYmmke2SauC9H80xgIPYemyuhbBknpJt2W3wPHop+Kbx1BoUvHC/NSkRXn0xW9aU/7kPzYBtPdPPt3293jBcku/Mi7NfRF19JlGck1SD18cK/95w8/tIf0m9O9rfaXv/yZvv1ru700l2OupuBUx4fbzbPnvStlDr70+PHD9tVXv28PPrtfxsm1NXAj76RPUJ/5Wxq9BiMyTMldJFHIwVtnpvDiKPUUJqG0bRxLVM4Vj5OmVdKPoRlXe2sMOTiCY5K/fPvD9Bzv4mWK9r1sHsfm/QHuOqsdJGXMkt4Mlw7dBeMOqRigKEvsqvA82N+LocCj5TRyC4OGQBcc/N+PP7YXLzbb69evo/xzTqHx2nHK/qCRY31jva2seDSbK6rraCDb3P7pJc8ef/l+733b3dlt2zvb8bnrgPKET3qy7n2MtN6aby54GiZhSC92Uo+/st6hDNrap7/dHeFv0zr/yBwEfOfuFehX2pauplVEauyjHaTz7MqYmWMMbPQh+jV926O13E1yfOZCCvuP4ZfAS79kHrS3f5hnxkkoxDuwPDbLBRce31W7OxjH3ZECgOMzxjryP72Yantjxo5DPM8xgfuMHTt79veztnNw1Hb2eT+uy9ffH9N+pLmcHjHmzbVD4u+O5ROM4TMLbYY+ezk9T/nwauoQZbHjCHV1F1IMn/RbFa/iwPqDFPDFeD/g0D4jjuVb3t8mDdgW9KTQafWZOt5IsjS+/b7vIJEPbr3ban//+2b761//lt0jB8wTnVte8V1jXxnoNdy4Kh5cgKcYkSnfPmE/MA4NDCzlddmFYbtTJv9w/td9sQXf0+/7U1oxHT5PfocW+e4spzv7UBzP7Hrgp18zpuCpqh8rn+QxM8Qz30qXGJY5ePNI2BBfXHeYXKjhU6xX/SrNObxPXOaYOucu4gpe4i6RZEhU5+s6s58HV+5ck3fJdzTyntMGNk76ivDzvNn9QF+wr/OenQjE9en45twxcwDzppyK4w4Kd5Q57pkv3yhYnuodTJfDTgphDY8mj8xVB94Vg4p5Eid1zJ9OvBpsOE8Ca4yl3zumBpZK2+cg4Y3EjwGAP9tR3uZdHeLOuM5d7euOFcITQ18AJi7zando9p3Z0oPlh/bAl5Bp9BM+4R8f7gcGx4pzF8owvnu8FRJOdnMLxwyIGvHd9rJMv7vj3kUhzj+XNXBRpvNQPmc31ht4p7uNhduZ+u57eflxO/QsPPsrbT7DWFy8iLIJPqEdcm8e+Wu0CbzUK3iBtwu7dQneUhewTf09Bti5l+ETA8nETdzETdzETdzETdzE/WbuTys/1aSdSateYaULA87Xu+vf9U7knfgnXkVVpogzrCa/9UHhTOGjlEmmMY5C0U2cKCWZPCsYOIF3taUrPrMiTcV1BIQ6huJasFBYC4Dlp5r5a9yxfI0pFzE8qCj2ctjTkxKGFA70KjFKgNHQU/WOoEZ2rtDqAm7wkb8qyTqkxPwoHHTBqse5Fq0I0Ae/CSlBoYQeBXhXqXrcx2n7+99+altb70AYAoLCDFLL2sqoPXhwB38374uLKpEUoBB9rlQiHQxnj4tLj7tQsQcOFzSOgEcNGLOUqRSJkOgRXcTMMV4x6AxQdeWxcOoMtV6FF/Bp+/G0LsZzR4GK6QjO1F1cunJUodG2dzeClz8GN+QVfPS8kTCLxvTSh98L/zphiII4cQu/vX0qv4L5RkguZYjpbHOF9PX1jfbd99+3P3z1VXv85HFgE37b9dGjx1GMudLZ481U/qrocJeI9YnBhOdocb4tbiy00S2VNl46vNBmFFjJ40rFKs+Z+bkKoz2mEYAVntVugi1egFN4Q0ZRjQbywgdPKp66nSPYUp7CrXFAYFb9TRNRZUGOKyNjlffGsz959NYc6WuF4WzdKaDgTxwLsG/ZZlm9p3L5zEtsz9vJsSs7z2Jk1KhYKCfdNPmoBFVZBV1GIXnqKueLKGyjaNcoqTKBPGP0C1y2n+k/AMsH6AI41TvrqUBoDz+a86nSCZwRl2oEV0CWdxVkHluzsrKcY3nu3vUi5Y22ur7W7vB+795nbWV1ra2vrtO26/CI4Vg+6ZvC5A/Sne3me/VjadpVmoVw6bb6tCgSBnmOQnvRjhE9niJKYL31Iry8mSTpp8/hW9L7PoTrEpTnR6HG8Te4s8BO3/Wpl1Xx+1NYrFeeH8XJ9/6eP/IhL43W4kIc1Ep/w2xr6IFwV/fWUVNl0Mwlqio1fD+ty98/9jGe8CxjYhlUjonnXSJH/PaOEf0YmtEInftHeHdFe474Ip58WCWs6VRQe6yPPOtfvfwdOIOXUqyooJQ+VJL67o4RjxL0TgAvBvdYLb9rLFdZLA/wtzvp5AUqWU0n/NJ0lI8qa/D2QZUz/kWRiA8vkaYGnKdPp8lUdBmv+m3dq1QGEptCBU9PU2EmtE08970y8Tm0NunzMji/5WHnDQx1fBBjhGMjeZbRuJRzHk335PGj9sMP/9FWF0dtf+t1e7G52c5Ox211hb5BOlcPnx7tpt2zGxF+9sXnz3JHx7JHYKmIhueJr04L3i9SK/VVylPXjMuMOY4rUQhX/QILXidtyYfztF68q8hTSe+qbxcojL1XRr5BnA9Ts1nAID8+Ykyue2XOYtCP8pK6a/zIjo4YSMahv1rxz3hNWvGvYlyluDsGaqfUTuriKv/tre329u2bHOO1s7Md/u0OKMda29jjgJ48fdoePnwYY7n37jjX0JBSRpOVvHfeYD+6AO+9j2go1HAjjHrfLVf6934s6d061ZhZ/c9jIP0dBw4LVy34ltd05b9EIE+Tr5eRbqDL0KZK0ZoLucgjO1ZIY73FqbzcOjreeS+Q2ckH6uir6o/GtezaEVBH4ghv3R3krq3T4Nr+qNFEY4n39uwdjOM1tnhP0OH4uO3uuXNRw+YZ5dHmhOfOlBgZwB104/zklLp7b5B3lUzH8DHPbM1dLPJfaa36d2Di2XmecIp/cRN+pqfyhaXqC/IvDb7OPdJHiV8GbugWXtHnBqYwvfHcNapx5NWrn9vLly/bmze/5N4mjSDJOTRe8NgO8gfbTj4ZAxaueAhtBI/psFm+cfOdPMrV7+4GCsANfT5PWhXvU/5Uz/I66/xxWHy+lJMegpUh86RLvOqv+f3Pzu//9O3mdy/HdtBgoiveZX6WJY1lcYLtBa/o47EGVrMQX441SQlvzPIL8nLetba6mvlpdvtAL7ajcwz7tqUH52YytGeqNuC4KjtUNI7+lXGD9PBa5yfyCZNZbvpW+IZtKw+3jmZhuhonzd/65X8+5o90frguzrHUcNKnrfUmGGBxvDLv8OoBR4HD8gwDT+LS2EUvfCetsNi//WbZvktT4rNwLSzSgMYQZ+81Drk7Uvg0QhzBB43jzrvTo0PGAfglOK3jtop3Mf1qc/YJ8rV/Z0yGX3m81gjYNCAvuOss8F3F6Pjrm7fM2YCD784Z9+k38gT7d/qHxsv5W+HZ9grvIar7kwZDdnBe9bMfXrcrdcr4bu2sM3w/9yTySf40MZBM3MRN3MRN3MRN3MRN3G/m/nvtRU1amaz3v8xhMzGPqJB4H7ua5BJzEA7ikkWF9V0DPY9S1JVA0eNEMBlc8kueTpzrmIWHjx41LwtWkeNWbr9HwccE2gm/ApFCjBN1J/3twynl1mrO7o2vUaRfFljb7L3c+DCKjlLSF6yWnh0xvlsXfyefmuSXI3SAvz8/9kOM6/+tl8JBkvFbtFRdS/BUYFBxohJpc/OntrWz1U49KxjByCNHVlcXry+VXV5aiOIqQuhgODL92cUMQkkJQReXKk9c9TvXbiG43F4ajEwKZ8BnHI0jubAVdwN34b58wWp4/5WVr8Yd2sx7N3Qdx7X6tRSwhkVxCN4qf3MoOqhU5jqUKSziA6cS4MYZ17+C49ojhvV3BTte6n3QRZiHu5A+u3u3PX/+vD1+/CjHqnhOtc5v9+/fz1FAHjUTOoA2hEcaitKUP3E8B/4vZ8+hvakoy3IJMUKk+NSQF+VrlCQqsKYjiGu48OlvFYqjmVKwjKbn2sjb9C1JmBEkgysVdlSj56E2tuopahRVO97EUeWLNBn6kPZddWvlDddgo/GmK4d8N9x7TbzEPe0CzswvBi4Vn3rq4e4Tj3ep3VpX7f3uds77PlGpPKxItL+ceZGzwi+wq4yoFgW2aSDUIGK5Cs4dL7zbd/ObpxcD+24/8KJfFU7elXJ0rHHNVde0w2gxdxho5Lr/4HH73Zdftm+//bY9e/ZFe/r089wx4DFOKpDNC3QlH4XyIs9ShFHRlCk+A2KUux2fBWspesWzTpoq3id+dXn3T/T7e3g3j/Kivz76v2E373n9KC5++B2gcYFtcD3tv7iP0uc9igTbX95SbR9PPVRUGKfqfJOf9Y1CBryoFFKJlNXu52X88qnCSxzeeNrntI6h60aSrlSJoQR/vRMFHyPK8DuGlZPit31nmd5ypJ8cBSb9pw8XjKmP9Yuv46vcDZddhKN5fruiWyO6d5/ULod+v4j1L0Vx8SDpTuNJaJA+4m9X+1vHaZW0xA8+bTtx6e/uh/L5L3AJnvQq/gwagqN40vgRpR7v0/Amy9MYYb+S9nSXZx4TY9qb/Pzvuu195Bvl8qeyUcOIPMi8YiQhL+8gGVK3u3fvtM8/f9a+//77XL6+9+vrKHgd/5ZuucNARfAxZY/Du+R3G2sr9KFn8L8H4B6KoHyVva6a95gr2+1mkYIrgh1bKR+cj2bgh/jgbcBR2or39B/Az+6Q8C/KJl8V5tLBETxkn74uHYTmGJ9sB8fvC+CwzIVF7yYoRaewu5NJw4PHu/ju0U7BF15MGaeOezqKsUJDyd5wfJM8ff/9+9wrcZB7KQ5SH+8P0Vot73AMeP718/bFF/CUJ09yXJlGWI0lCXv2tD1i/nFn4w7jx0rwp0JXi7Ar1b3A3J0lOzu7McC4s8TjurI7g7rH0ODuEvkksGqszq5XCQnn2N9pXbruhhiPYhTH4U3idojjzqHsbAodiPva8Whc8RJ+h7O9fM9YzDOKWr6Lk+KP0Kp5Mf6Lk+yeI53faveYhhTvZKn+7+/e9/suDcdSacWnuLVPW55wWVaaiUz9XX0qPwpu6wSM0ozHMoqHHKVIvbJDjjhmYH7OVcKXpBthJ0xXZeCD14Gf4fucs5drnmVkrHFaWrc+Hq/26uUr5lub7cXLF9m1K/3XTl+xUa6Uuh8tBCF7YTIf36PIpow+xti20n53qYtugFdnWIffzxVHvFTcwH4DAs505etb0UR3Zpu8h/zNS99jVJpPMrx2/dvH35N3wm744Cfx8rt4YdocuBPOU2Or81PnTYUP5xzy4qLnK3i+c9DMpZhDafCTjjIm4KUx6VMa6buTa17iIp/qD3GWNzjjSwf9CXh5t1zh6uNkYKFthEtchw75RksEW31MzVjBt17voB5X9am2zdGMpuF7+ujQdtdlGkZ9E5by+nyNtjdP0iY/W2kop+IU/Yc32M/Nl3817lQajaC+i0/xmDD7CHM0205Yzk/GCbNfaCAhh7SVBhL5g2mda8UwTb+S58zDB5wbuwBnirim9xi/9/QV28AyTzWKwkdy9xAd3Pmvd5lcMS6IGY03J/SNLGLD0yCCL6ZSP8u1jxd+xV/RW3AvzlJd5Zjz9g+YEauM87BEZQAAAABJRU5ErkJggg=="/>
          <p:cNvSpPr>
            <a:spLocks noChangeAspect="1" noChangeArrowheads="1"/>
          </p:cNvSpPr>
          <p:nvPr/>
        </p:nvSpPr>
        <p:spPr bwMode="auto">
          <a:xfrm>
            <a:off x="2063553" y="2060848"/>
            <a:ext cx="3140348" cy="31403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sz="2160"/>
          </a:p>
        </p:txBody>
      </p:sp>
      <p:sp>
        <p:nvSpPr>
          <p:cNvPr id="9" name="Titel 2">
            <a:extLst>
              <a:ext uri="{FF2B5EF4-FFF2-40B4-BE49-F238E27FC236}">
                <a16:creationId xmlns:a16="http://schemas.microsoft.com/office/drawing/2014/main" id="{DA344B9C-5671-4C7B-95DB-182798D6B247}"/>
              </a:ext>
            </a:extLst>
          </p:cNvPr>
          <p:cNvSpPr txBox="1">
            <a:spLocks/>
          </p:cNvSpPr>
          <p:nvPr/>
        </p:nvSpPr>
        <p:spPr bwMode="auto">
          <a:xfrm>
            <a:off x="1170654" y="655174"/>
            <a:ext cx="9103584" cy="900000"/>
          </a:xfrm>
          <a:prstGeom prst="rect">
            <a:avLst/>
          </a:prstGeom>
          <a:noFill/>
          <a:ln w="9525">
            <a:noFill/>
            <a:miter lim="800000"/>
            <a:headEnd/>
            <a:tailEnd/>
          </a:ln>
        </p:spPr>
        <p:txBody>
          <a:bodyPr vert="horz" wrap="square" lIns="81043" tIns="40522" rIns="81043" bIns="40522" numCol="1" anchor="t" anchorCtr="0" compatLnSpc="1">
            <a:prstTxWarp prst="textNoShape">
              <a:avLst/>
            </a:prstTxWarp>
            <a:normAutofit/>
          </a:bodyPr>
          <a:lstStyle>
            <a:lvl1pPr algn="l" rtl="0" eaLnBrk="0" fontAlgn="base" hangingPunct="0">
              <a:spcBef>
                <a:spcPct val="0"/>
              </a:spcBef>
              <a:spcAft>
                <a:spcPct val="0"/>
              </a:spcAft>
              <a:defRPr b="1">
                <a:solidFill>
                  <a:srgbClr val="FF0000"/>
                </a:solidFill>
                <a:latin typeface="+mj-lt"/>
                <a:ea typeface="ＭＳ Ｐゴシック" pitchFamily="63" charset="-128"/>
                <a:cs typeface="ＭＳ Ｐゴシック" pitchFamily="63" charset="-128"/>
              </a:defRPr>
            </a:lvl1pPr>
            <a:lvl2pPr algn="l" rtl="0" eaLnBrk="0" fontAlgn="base" hangingPunct="0">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2pPr>
            <a:lvl3pPr algn="l" rtl="0" eaLnBrk="0" fontAlgn="base" hangingPunct="0">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3pPr>
            <a:lvl4pPr algn="l" rtl="0" eaLnBrk="0" fontAlgn="base" hangingPunct="0">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4pPr>
            <a:lvl5pPr algn="l" rtl="0" eaLnBrk="0" fontAlgn="base" hangingPunct="0">
              <a:spcBef>
                <a:spcPct val="0"/>
              </a:spcBef>
              <a:spcAft>
                <a:spcPct val="0"/>
              </a:spcAft>
              <a:defRPr b="1">
                <a:solidFill>
                  <a:srgbClr val="FF0000"/>
                </a:solidFill>
                <a:latin typeface="Arial" pitchFamily="63" charset="0"/>
                <a:ea typeface="ＭＳ Ｐゴシック" pitchFamily="63" charset="-128"/>
                <a:cs typeface="ＭＳ Ｐゴシック" pitchFamily="63" charset="-128"/>
              </a:defRPr>
            </a:lvl5pPr>
            <a:lvl6pPr marL="405216" algn="l" rtl="0" eaLnBrk="1" fontAlgn="base" hangingPunct="1">
              <a:spcBef>
                <a:spcPct val="0"/>
              </a:spcBef>
              <a:spcAft>
                <a:spcPct val="0"/>
              </a:spcAft>
              <a:defRPr sz="2100" b="1">
                <a:solidFill>
                  <a:schemeClr val="tx2"/>
                </a:solidFill>
                <a:latin typeface="Arial" pitchFamily="63" charset="0"/>
              </a:defRPr>
            </a:lvl6pPr>
            <a:lvl7pPr marL="810433" algn="l" rtl="0" eaLnBrk="1" fontAlgn="base" hangingPunct="1">
              <a:spcBef>
                <a:spcPct val="0"/>
              </a:spcBef>
              <a:spcAft>
                <a:spcPct val="0"/>
              </a:spcAft>
              <a:defRPr sz="2100" b="1">
                <a:solidFill>
                  <a:schemeClr val="tx2"/>
                </a:solidFill>
                <a:latin typeface="Arial" pitchFamily="63" charset="0"/>
              </a:defRPr>
            </a:lvl7pPr>
            <a:lvl8pPr marL="1215649" algn="l" rtl="0" eaLnBrk="1" fontAlgn="base" hangingPunct="1">
              <a:spcBef>
                <a:spcPct val="0"/>
              </a:spcBef>
              <a:spcAft>
                <a:spcPct val="0"/>
              </a:spcAft>
              <a:defRPr sz="2100" b="1">
                <a:solidFill>
                  <a:schemeClr val="tx2"/>
                </a:solidFill>
                <a:latin typeface="Arial" pitchFamily="63" charset="0"/>
              </a:defRPr>
            </a:lvl8pPr>
            <a:lvl9pPr marL="1620865" algn="l" rtl="0" eaLnBrk="1" fontAlgn="base" hangingPunct="1">
              <a:spcBef>
                <a:spcPct val="0"/>
              </a:spcBef>
              <a:spcAft>
                <a:spcPct val="0"/>
              </a:spcAft>
              <a:defRPr sz="2100" b="1">
                <a:solidFill>
                  <a:schemeClr val="tx2"/>
                </a:solidFill>
                <a:latin typeface="Arial" pitchFamily="63" charset="0"/>
              </a:defRPr>
            </a:lvl9pPr>
          </a:lstStyle>
          <a:p>
            <a:pPr>
              <a:spcAft>
                <a:spcPts val="600"/>
              </a:spcAft>
            </a:pPr>
            <a:r>
              <a:rPr lang="de-DE" sz="2160" kern="0" dirty="0"/>
              <a:t>Weiterbildung – </a:t>
            </a:r>
            <a:r>
              <a:rPr lang="de-DE" sz="2160" dirty="0" err="1"/>
              <a:t>Fahrzeugrestaurator:in</a:t>
            </a:r>
            <a:r>
              <a:rPr lang="de-DE" sz="2160" dirty="0"/>
              <a:t> mit eidg. Fachausweis Fachrichtung Automobiltechnik</a:t>
            </a:r>
          </a:p>
          <a:p>
            <a:pPr>
              <a:spcAft>
                <a:spcPts val="600"/>
              </a:spcAft>
            </a:pPr>
            <a:endParaRPr lang="de-DE" sz="2160" kern="0" dirty="0"/>
          </a:p>
        </p:txBody>
      </p:sp>
      <p:sp>
        <p:nvSpPr>
          <p:cNvPr id="4" name="Inhaltsplatzhalter 3">
            <a:extLst>
              <a:ext uri="{FF2B5EF4-FFF2-40B4-BE49-F238E27FC236}">
                <a16:creationId xmlns:a16="http://schemas.microsoft.com/office/drawing/2014/main" id="{EC519465-1A77-4DFB-A3A5-B0991E527284}"/>
              </a:ext>
            </a:extLst>
          </p:cNvPr>
          <p:cNvSpPr>
            <a:spLocks noGrp="1"/>
          </p:cNvSpPr>
          <p:nvPr>
            <p:ph idx="1"/>
          </p:nvPr>
        </p:nvSpPr>
        <p:spPr>
          <a:xfrm>
            <a:off x="1178656" y="1739901"/>
            <a:ext cx="9103583" cy="757412"/>
          </a:xfrm>
        </p:spPr>
        <p:txBody>
          <a:bodyPr>
            <a:normAutofit fontScale="55000" lnSpcReduction="20000"/>
          </a:bodyPr>
          <a:lstStyle/>
          <a:p>
            <a:r>
              <a:rPr lang="de-CH" dirty="0"/>
              <a:t>Fahrzeugrestauratorinnen und Fahrzeugrestauratoren sind spezialisierte, erfahrene Berufsleute für die Instandhaltung, Pflege sowie für die Erhaltung, Konservierung, Restaurierung, Reparatur, Renovierung und Rekonstruktion von </a:t>
            </a:r>
            <a:r>
              <a:rPr lang="de-CH" dirty="0" err="1"/>
              <a:t>Carrosserien</a:t>
            </a:r>
            <a:r>
              <a:rPr lang="de-CH" dirty="0"/>
              <a:t> und Lacken an historischen Fahrzeugen.</a:t>
            </a:r>
          </a:p>
        </p:txBody>
      </p:sp>
      <p:sp>
        <p:nvSpPr>
          <p:cNvPr id="11" name="Rechteck 10">
            <a:extLst>
              <a:ext uri="{FF2B5EF4-FFF2-40B4-BE49-F238E27FC236}">
                <a16:creationId xmlns:a16="http://schemas.microsoft.com/office/drawing/2014/main" id="{9222EC2A-2536-42C3-B25C-E95F425B7D14}"/>
              </a:ext>
            </a:extLst>
          </p:cNvPr>
          <p:cNvSpPr/>
          <p:nvPr/>
        </p:nvSpPr>
        <p:spPr>
          <a:xfrm>
            <a:off x="1178656" y="2776832"/>
            <a:ext cx="9095581" cy="2246769"/>
          </a:xfrm>
          <a:prstGeom prst="rect">
            <a:avLst/>
          </a:prstGeom>
        </p:spPr>
        <p:txBody>
          <a:bodyPr wrap="square">
            <a:spAutoFit/>
          </a:bodyPr>
          <a:lstStyle/>
          <a:p>
            <a:pPr marL="285738" indent="-285738">
              <a:buFont typeface="Arial" panose="020B0604020202020204" pitchFamily="34" charset="0"/>
              <a:buChar char="•"/>
            </a:pPr>
            <a:r>
              <a:rPr lang="de-CH" sz="1400" dirty="0">
                <a:latin typeface="Arial" panose="020B0604020202020204" pitchFamily="34" charset="0"/>
                <a:ea typeface="Times New Roman" panose="02020603050405020304" pitchFamily="18" charset="0"/>
                <a:cs typeface="Times New Roman" panose="02020603050405020304" pitchFamily="18" charset="0"/>
              </a:rPr>
              <a:t>planen und arbeiten weitgehend eigenverantwortlich und selbständig</a:t>
            </a:r>
          </a:p>
          <a:p>
            <a:pPr marL="285738" indent="-285738">
              <a:buFont typeface="Arial" panose="020B0604020202020204" pitchFamily="34" charset="0"/>
              <a:buChar char="•"/>
            </a:pPr>
            <a:r>
              <a:rPr lang="de-CH" sz="1400" dirty="0">
                <a:latin typeface="Arial" panose="020B0604020202020204" pitchFamily="34" charset="0"/>
                <a:cs typeface="Times New Roman" panose="02020603050405020304" pitchFamily="18" charset="0"/>
              </a:rPr>
              <a:t>Leiten die Werkstatt oder werden in der Geschäftsführung eingesetzt</a:t>
            </a:r>
          </a:p>
          <a:p>
            <a:pPr marL="285738" indent="-285738">
              <a:buFont typeface="Arial" panose="020B0604020202020204" pitchFamily="34" charset="0"/>
              <a:buChar char="•"/>
            </a:pPr>
            <a:r>
              <a:rPr lang="de-CH" sz="1400" dirty="0"/>
              <a:t>hohe Kundenorientierung, Kommunikationsfähigkeit und Flexibilität </a:t>
            </a:r>
          </a:p>
          <a:p>
            <a:pPr marL="285738" indent="-285738">
              <a:buFont typeface="Arial" panose="020B0604020202020204" pitchFamily="34" charset="0"/>
              <a:buChar char="•"/>
            </a:pPr>
            <a:r>
              <a:rPr lang="de-CH" sz="1400" dirty="0"/>
              <a:t>für die ganze Auftragsabwicklung verantwortlich </a:t>
            </a:r>
          </a:p>
          <a:p>
            <a:pPr marL="285738" indent="-285738">
              <a:buFont typeface="Arial" panose="020B0604020202020204" pitchFamily="34" charset="0"/>
              <a:buChar char="•"/>
            </a:pPr>
            <a:r>
              <a:rPr lang="de-CH" sz="1400" dirty="0"/>
              <a:t>um lösungs- und kostenorientierte Beratung bemüht</a:t>
            </a:r>
          </a:p>
          <a:p>
            <a:br>
              <a:rPr lang="de-CH" sz="1400" dirty="0"/>
            </a:br>
            <a:endParaRPr lang="de-CH" sz="1400" dirty="0"/>
          </a:p>
          <a:p>
            <a:r>
              <a:rPr lang="de-CH" sz="1400" b="1" dirty="0"/>
              <a:t>Dieser Lehrgang bietet das Umfeld für zielorientiertes Lernen in der historischen Fahrzeugtechnik und bereitet Sie, unter Berücksichtigung Ihrer individuellen Bedürfnisse, auf die eidgenössische Berufsprüfung vor. </a:t>
            </a:r>
          </a:p>
          <a:p>
            <a:pPr marL="285738" indent="-285738">
              <a:buFont typeface="Arial" panose="020B0604020202020204" pitchFamily="34" charset="0"/>
              <a:buChar char="•"/>
            </a:pPr>
            <a:endParaRPr lang="de-CH" sz="1400" dirty="0"/>
          </a:p>
        </p:txBody>
      </p:sp>
      <p:pic>
        <p:nvPicPr>
          <p:cNvPr id="8" name="Picture 2" descr="Webseite - Kostenlose multimedia Icons">
            <a:extLst>
              <a:ext uri="{FF2B5EF4-FFF2-40B4-BE49-F238E27FC236}">
                <a16:creationId xmlns:a16="http://schemas.microsoft.com/office/drawing/2014/main" id="{A29DAD3F-2B95-479E-A070-0D0B99393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3645" y="5107122"/>
            <a:ext cx="1132044" cy="1132044"/>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descr="Ein Bild, das Fahrzeug, Landfahrzeug, Rad, Gebäude enthält.">
            <a:extLst>
              <a:ext uri="{FF2B5EF4-FFF2-40B4-BE49-F238E27FC236}">
                <a16:creationId xmlns:a16="http://schemas.microsoft.com/office/drawing/2014/main" id="{5B59AABF-5254-E26F-D9CC-18804C4B66EB}"/>
              </a:ext>
            </a:extLst>
          </p:cNvPr>
          <p:cNvPicPr>
            <a:picLocks noChangeAspect="1"/>
          </p:cNvPicPr>
          <p:nvPr/>
        </p:nvPicPr>
        <p:blipFill>
          <a:blip r:embed="rId6" cstate="print">
            <a:extLst>
              <a:ext uri="{28A0092B-C50C-407E-A947-70E740481C1C}">
                <a14:useLocalDpi xmlns:a14="http://schemas.microsoft.com/office/drawing/2010/main" val="0"/>
              </a:ext>
            </a:extLst>
          </a:blip>
          <a:srcRect r="-1" b="21554"/>
          <a:stretch/>
        </p:blipFill>
        <p:spPr>
          <a:xfrm>
            <a:off x="7142652" y="4934710"/>
            <a:ext cx="2841781" cy="1476868"/>
          </a:xfrm>
          <a:prstGeom prst="rect">
            <a:avLst/>
          </a:prstGeom>
        </p:spPr>
      </p:pic>
    </p:spTree>
    <p:extLst>
      <p:ext uri="{BB962C8B-B14F-4D97-AF65-F5344CB8AC3E}">
        <p14:creationId xmlns:p14="http://schemas.microsoft.com/office/powerpoint/2010/main" val="39129389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70653" y="1532968"/>
            <a:ext cx="10196333" cy="4228850"/>
          </a:xfrm>
          <a:prstGeom prst="rect">
            <a:avLst/>
          </a:prstGeom>
          <a:noFill/>
        </p:spPr>
        <p:txBody>
          <a:bodyPr wrap="square" rtlCol="0">
            <a:spAutoFit/>
          </a:bodyPr>
          <a:lstStyle/>
          <a:p>
            <a:pPr defTabSz="761940">
              <a:defRPr/>
            </a:pPr>
            <a:r>
              <a:rPr lang="de-CH" sz="1680" b="1" dirty="0">
                <a:solidFill>
                  <a:srgbClr val="000000"/>
                </a:solidFill>
              </a:rPr>
              <a:t>Automobiltechnik: 					48 Kurstage an 7h		Ort: </a:t>
            </a:r>
          </a:p>
          <a:p>
            <a:pPr defTabSz="761940">
              <a:defRPr/>
            </a:pPr>
            <a:endParaRPr lang="de-CH" sz="1680" b="1" u="sng" dirty="0">
              <a:solidFill>
                <a:srgbClr val="000000"/>
              </a:solidFill>
            </a:endParaRPr>
          </a:p>
          <a:p>
            <a:pPr defTabSz="761940">
              <a:defRPr/>
            </a:pPr>
            <a:r>
              <a:rPr lang="de-CH" sz="1680" dirty="0">
                <a:solidFill>
                  <a:prstClr val="black"/>
                </a:solidFill>
              </a:rPr>
              <a:t>Modul 1		Projekte: 				Theorie 42h</a:t>
            </a:r>
          </a:p>
          <a:p>
            <a:pPr defTabSz="761940">
              <a:defRPr/>
            </a:pPr>
            <a:r>
              <a:rPr lang="de-CH" sz="1680" dirty="0">
                <a:solidFill>
                  <a:prstClr val="black"/>
                </a:solidFill>
              </a:rPr>
              <a:t>Modul 2		Autoelektrik: 	         			Theorie 28h / Praxis 56h	                Thun</a:t>
            </a:r>
          </a:p>
          <a:p>
            <a:pPr defTabSz="761940">
              <a:defRPr/>
            </a:pPr>
            <a:r>
              <a:rPr lang="de-CH" sz="1680" dirty="0">
                <a:solidFill>
                  <a:prstClr val="black"/>
                </a:solidFill>
              </a:rPr>
              <a:t>Modul 3		Motor: 		         			Theorie 28h / Praxis 56h	                Liestal</a:t>
            </a:r>
          </a:p>
          <a:p>
            <a:pPr defTabSz="761940">
              <a:defRPr/>
            </a:pPr>
            <a:r>
              <a:rPr lang="de-CH" sz="1680" dirty="0">
                <a:solidFill>
                  <a:prstClr val="black"/>
                </a:solidFill>
              </a:rPr>
              <a:t>Modul 4		Antrieb:		         			Theorie 21h / Praxis 45,5h	                Weinfelden</a:t>
            </a:r>
          </a:p>
          <a:p>
            <a:pPr defTabSz="523876">
              <a:defRPr/>
            </a:pPr>
            <a:r>
              <a:rPr lang="de-CH" sz="1680" dirty="0">
                <a:solidFill>
                  <a:prstClr val="black"/>
                </a:solidFill>
              </a:rPr>
              <a:t>Modul 5	          Aufbau und Fahrwerk:			              Theorie 21h / Praxis 38,5h		Weinfelden</a:t>
            </a:r>
          </a:p>
          <a:p>
            <a:pPr defTabSz="761940">
              <a:defRPr/>
            </a:pPr>
            <a:endParaRPr lang="de-CH" sz="1680" dirty="0">
              <a:solidFill>
                <a:prstClr val="black"/>
              </a:solidFill>
            </a:endParaRPr>
          </a:p>
          <a:p>
            <a:pPr defTabSz="761940">
              <a:defRPr/>
            </a:pPr>
            <a:r>
              <a:rPr lang="de-CH" sz="1680" b="1" dirty="0">
                <a:solidFill>
                  <a:srgbClr val="000000"/>
                </a:solidFill>
              </a:rPr>
              <a:t>Restaurierungsberatung: 				16 Tage an 7h					</a:t>
            </a:r>
          </a:p>
          <a:p>
            <a:pPr defTabSz="761940">
              <a:defRPr/>
            </a:pPr>
            <a:endParaRPr lang="de-CH" sz="1680" dirty="0">
              <a:solidFill>
                <a:prstClr val="black"/>
              </a:solidFill>
            </a:endParaRPr>
          </a:p>
          <a:p>
            <a:pPr algn="just" defTabSz="525780">
              <a:defRPr/>
            </a:pPr>
            <a:r>
              <a:rPr lang="de-CH" sz="1680" dirty="0">
                <a:solidFill>
                  <a:prstClr val="black"/>
                </a:solidFill>
              </a:rPr>
              <a:t>Modul A	</a:t>
            </a:r>
            <a:r>
              <a:rPr lang="de-CH" sz="1680" dirty="0"/>
              <a:t> Betreuen von Kunden hist. Fahrzeuge</a:t>
            </a:r>
            <a:r>
              <a:rPr lang="de-CH" sz="1680" dirty="0">
                <a:solidFill>
                  <a:prstClr val="black"/>
                </a:solidFill>
              </a:rPr>
              <a:t>:	             Theorie 40h				</a:t>
            </a:r>
            <a:r>
              <a:rPr lang="de-CH" sz="1680" dirty="0">
                <a:solidFill>
                  <a:srgbClr val="000000"/>
                </a:solidFill>
              </a:rPr>
              <a:t>Baden</a:t>
            </a:r>
            <a:endParaRPr lang="de-CH" sz="1680" dirty="0">
              <a:solidFill>
                <a:prstClr val="black"/>
              </a:solidFill>
            </a:endParaRPr>
          </a:p>
          <a:p>
            <a:pPr defTabSz="525780">
              <a:defRPr/>
            </a:pPr>
            <a:r>
              <a:rPr lang="de-CH" sz="1680" dirty="0">
                <a:solidFill>
                  <a:prstClr val="black"/>
                </a:solidFill>
              </a:rPr>
              <a:t>Modul B	 Festlegen </a:t>
            </a:r>
            <a:r>
              <a:rPr lang="de-CH" sz="1680" dirty="0"/>
              <a:t>des Restaurierungsaufwands	             </a:t>
            </a:r>
            <a:r>
              <a:rPr lang="de-CH" sz="1680" dirty="0">
                <a:solidFill>
                  <a:prstClr val="black"/>
                </a:solidFill>
              </a:rPr>
              <a:t>Theorie 32h				</a:t>
            </a:r>
            <a:r>
              <a:rPr lang="de-CH" sz="1680" dirty="0">
                <a:solidFill>
                  <a:srgbClr val="000000"/>
                </a:solidFill>
              </a:rPr>
              <a:t>Baden</a:t>
            </a:r>
            <a:endParaRPr lang="de-CH" sz="1680" dirty="0">
              <a:solidFill>
                <a:prstClr val="black"/>
              </a:solidFill>
            </a:endParaRPr>
          </a:p>
          <a:p>
            <a:pPr defTabSz="525780">
              <a:tabLst>
                <a:tab pos="1080136" algn="l"/>
              </a:tabLst>
              <a:defRPr/>
            </a:pPr>
            <a:r>
              <a:rPr lang="de-CH" sz="1680" dirty="0">
                <a:solidFill>
                  <a:prstClr val="black"/>
                </a:solidFill>
              </a:rPr>
              <a:t>Modul C	 </a:t>
            </a:r>
            <a:r>
              <a:rPr lang="de-CH" sz="1680" dirty="0"/>
              <a:t>Abwickeln des Kundenauftrags			  </a:t>
            </a:r>
            <a:r>
              <a:rPr lang="de-CH" sz="1680" dirty="0">
                <a:solidFill>
                  <a:prstClr val="black"/>
                </a:solidFill>
              </a:rPr>
              <a:t>Theorie 40h				</a:t>
            </a:r>
            <a:r>
              <a:rPr lang="de-CH" sz="1680" dirty="0">
                <a:solidFill>
                  <a:srgbClr val="000000"/>
                </a:solidFill>
              </a:rPr>
              <a:t>Baden</a:t>
            </a:r>
            <a:endParaRPr lang="de-CH" sz="1680" dirty="0">
              <a:solidFill>
                <a:prstClr val="black"/>
              </a:solidFill>
            </a:endParaRPr>
          </a:p>
          <a:p>
            <a:pPr defTabSz="541020">
              <a:tabLst>
                <a:tab pos="1080136" algn="l"/>
              </a:tabLst>
              <a:defRPr/>
            </a:pPr>
            <a:br>
              <a:rPr lang="de-CH" sz="1680" dirty="0">
                <a:solidFill>
                  <a:prstClr val="black"/>
                </a:solidFill>
              </a:rPr>
            </a:br>
            <a:r>
              <a:rPr lang="de-DE" sz="1680" b="1" dirty="0">
                <a:ea typeface="ＭＳ Ｐゴシック" pitchFamily="63" charset="-128"/>
                <a:cs typeface="ＭＳ Ｐゴシック" pitchFamily="63" charset="-128"/>
              </a:rPr>
              <a:t>Berufsprüfung und Zertifikatsprüfung								     	      </a:t>
            </a:r>
            <a:r>
              <a:rPr lang="de-DE" sz="1680" dirty="0">
                <a:ea typeface="ＭＳ Ｐゴシック" pitchFamily="63" charset="-128"/>
                <a:cs typeface="ＭＳ Ｐゴシック" pitchFamily="63" charset="-128"/>
              </a:rPr>
              <a:t>Bern</a:t>
            </a:r>
            <a:endParaRPr lang="de-CH" sz="1680" dirty="0">
              <a:solidFill>
                <a:prstClr val="black"/>
              </a:solidFill>
            </a:endParaRPr>
          </a:p>
          <a:p>
            <a:pPr defTabSz="541020">
              <a:tabLst>
                <a:tab pos="1080136" algn="l"/>
              </a:tabLst>
              <a:defRPr/>
            </a:pPr>
            <a:endParaRPr lang="de-CH" sz="1680" dirty="0">
              <a:solidFill>
                <a:prstClr val="black"/>
              </a:solidFill>
            </a:endParaRPr>
          </a:p>
        </p:txBody>
      </p:sp>
      <p:pic>
        <p:nvPicPr>
          <p:cNvPr id="3" name="Grafik 2"/>
          <p:cNvPicPr>
            <a:picLocks noChangeAspect="1"/>
          </p:cNvPicPr>
          <p:nvPr/>
        </p:nvPicPr>
        <p:blipFill rotWithShape="1">
          <a:blip r:embed="rId3"/>
          <a:srcRect l="70868" b="82312"/>
          <a:stretch/>
        </p:blipFill>
        <p:spPr>
          <a:xfrm>
            <a:off x="8686898" y="5589241"/>
            <a:ext cx="2220061" cy="957068"/>
          </a:xfrm>
          <a:prstGeom prst="rect">
            <a:avLst/>
          </a:prstGeom>
        </p:spPr>
      </p:pic>
      <p:sp>
        <p:nvSpPr>
          <p:cNvPr id="2" name="Titel 1">
            <a:extLst>
              <a:ext uri="{FF2B5EF4-FFF2-40B4-BE49-F238E27FC236}">
                <a16:creationId xmlns:a16="http://schemas.microsoft.com/office/drawing/2014/main" id="{1BCA2A38-1B36-4ACD-8D50-7D9D5810A5E5}"/>
              </a:ext>
            </a:extLst>
          </p:cNvPr>
          <p:cNvSpPr>
            <a:spLocks noGrp="1"/>
          </p:cNvSpPr>
          <p:nvPr>
            <p:ph type="title"/>
          </p:nvPr>
        </p:nvSpPr>
        <p:spPr>
          <a:xfrm>
            <a:off x="1115077" y="311691"/>
            <a:ext cx="11076923" cy="900000"/>
          </a:xfrm>
        </p:spPr>
        <p:txBody>
          <a:bodyPr>
            <a:noAutofit/>
          </a:bodyPr>
          <a:lstStyle/>
          <a:p>
            <a:r>
              <a:rPr lang="de-DE" sz="3200" dirty="0"/>
              <a:t>Weiterbildung – </a:t>
            </a:r>
            <a:r>
              <a:rPr lang="de-DE" sz="3200" dirty="0" err="1"/>
              <a:t>Fahrzeugrestaurator:in</a:t>
            </a:r>
            <a:r>
              <a:rPr lang="de-DE" sz="3200" dirty="0"/>
              <a:t> mit eidg. Fachausweis Fachrichtung Automobiltechnik</a:t>
            </a:r>
            <a:endParaRPr lang="de-CH" sz="3200" dirty="0"/>
          </a:p>
        </p:txBody>
      </p:sp>
      <p:pic>
        <p:nvPicPr>
          <p:cNvPr id="4" name="Picture 4" descr="Mercedes-Benz 300 SL Gullwing (1955): Alu und NSL | AUTO MOTOR UND SPORT">
            <a:extLst>
              <a:ext uri="{FF2B5EF4-FFF2-40B4-BE49-F238E27FC236}">
                <a16:creationId xmlns:a16="http://schemas.microsoft.com/office/drawing/2014/main" id="{5D3A341F-96A4-2142-38F4-DDE4B9DCB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041" y="5484862"/>
            <a:ext cx="2088046" cy="117321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2" descr="VW Golf I GTI (1976–1983)">
            <a:extLst>
              <a:ext uri="{FF2B5EF4-FFF2-40B4-BE49-F238E27FC236}">
                <a16:creationId xmlns:a16="http://schemas.microsoft.com/office/drawing/2014/main" id="{728E7022-4704-2A38-EB16-76BB8268D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087" y="5484862"/>
            <a:ext cx="2088046" cy="116930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D28EA19-18C1-157E-C6E1-13360B19A0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1133" y="5480952"/>
            <a:ext cx="2894950" cy="11732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6154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F6B03-2B3F-9709-7D6D-9365141A9F5A}"/>
            </a:ext>
          </a:extLst>
        </p:cNvPr>
        <p:cNvGrpSpPr/>
        <p:nvPr/>
      </p:nvGrpSpPr>
      <p:grpSpPr>
        <a:xfrm>
          <a:off x="0" y="0"/>
          <a:ext cx="0" cy="0"/>
          <a:chOff x="0" y="0"/>
          <a:chExt cx="0" cy="0"/>
        </a:xfrm>
      </p:grpSpPr>
      <p:pic>
        <p:nvPicPr>
          <p:cNvPr id="5122" name="Grafik 1">
            <a:extLst>
              <a:ext uri="{FF2B5EF4-FFF2-40B4-BE49-F238E27FC236}">
                <a16:creationId xmlns:a16="http://schemas.microsoft.com/office/drawing/2014/main" id="{97EA335A-8A4C-66E4-7467-D0F4E04E8A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0EC51062-F896-6CA2-0BDA-ECB23257B716}"/>
              </a:ext>
            </a:extLst>
          </p:cNvPr>
          <p:cNvSpPr txBox="1"/>
          <p:nvPr/>
        </p:nvSpPr>
        <p:spPr>
          <a:xfrm>
            <a:off x="744537" y="970464"/>
            <a:ext cx="3886200" cy="369332"/>
          </a:xfrm>
          <a:prstGeom prst="rect">
            <a:avLst/>
          </a:prstGeom>
          <a:noFill/>
        </p:spPr>
        <p:txBody>
          <a:bodyPr wrap="square" rtlCol="0">
            <a:spAutoFit/>
          </a:bodyPr>
          <a:lstStyle/>
          <a:p>
            <a:r>
              <a:rPr lang="de-CH" b="1" dirty="0"/>
              <a:t>Aktuelle Lehrstellensituation</a:t>
            </a:r>
          </a:p>
        </p:txBody>
      </p:sp>
      <p:sp>
        <p:nvSpPr>
          <p:cNvPr id="5" name="Textfeld 4">
            <a:extLst>
              <a:ext uri="{FF2B5EF4-FFF2-40B4-BE49-F238E27FC236}">
                <a16:creationId xmlns:a16="http://schemas.microsoft.com/office/drawing/2014/main" id="{C5FF5985-1BCD-FCB5-263C-9CEB621049DC}"/>
              </a:ext>
            </a:extLst>
          </p:cNvPr>
          <p:cNvSpPr txBox="1"/>
          <p:nvPr/>
        </p:nvSpPr>
        <p:spPr>
          <a:xfrm>
            <a:off x="962025" y="1638300"/>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Mehr Schulabgänger als in der Vergangenheit -&gt; Geburtenstärkere Jahrgänge</a:t>
            </a:r>
          </a:p>
        </p:txBody>
      </p:sp>
      <p:sp>
        <p:nvSpPr>
          <p:cNvPr id="3" name="Textfeld 2">
            <a:extLst>
              <a:ext uri="{FF2B5EF4-FFF2-40B4-BE49-F238E27FC236}">
                <a16:creationId xmlns:a16="http://schemas.microsoft.com/office/drawing/2014/main" id="{C6DC19E5-5A86-1024-6E03-D585A816D76C}"/>
              </a:ext>
            </a:extLst>
          </p:cNvPr>
          <p:cNvSpPr txBox="1"/>
          <p:nvPr/>
        </p:nvSpPr>
        <p:spPr>
          <a:xfrm>
            <a:off x="962025" y="2036207"/>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b="1" dirty="0"/>
              <a:t>Viele Lehrstellen bleiben nach wie vor unbesetzt</a:t>
            </a:r>
          </a:p>
        </p:txBody>
      </p:sp>
      <p:sp>
        <p:nvSpPr>
          <p:cNvPr id="4" name="Textfeld 3">
            <a:extLst>
              <a:ext uri="{FF2B5EF4-FFF2-40B4-BE49-F238E27FC236}">
                <a16:creationId xmlns:a16="http://schemas.microsoft.com/office/drawing/2014/main" id="{7F635EC3-D56A-3B8F-F60F-797FD4DF2D52}"/>
              </a:ext>
            </a:extLst>
          </p:cNvPr>
          <p:cNvSpPr txBox="1"/>
          <p:nvPr/>
        </p:nvSpPr>
        <p:spPr>
          <a:xfrm>
            <a:off x="962025" y="2434114"/>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54% der Schüler machen eine Lehre</a:t>
            </a:r>
          </a:p>
        </p:txBody>
      </p:sp>
      <p:sp>
        <p:nvSpPr>
          <p:cNvPr id="6" name="Textfeld 5">
            <a:extLst>
              <a:ext uri="{FF2B5EF4-FFF2-40B4-BE49-F238E27FC236}">
                <a16:creationId xmlns:a16="http://schemas.microsoft.com/office/drawing/2014/main" id="{F518E286-B0EA-F8D3-22C7-39E0D59AC820}"/>
              </a:ext>
            </a:extLst>
          </p:cNvPr>
          <p:cNvSpPr txBox="1"/>
          <p:nvPr/>
        </p:nvSpPr>
        <p:spPr>
          <a:xfrm>
            <a:off x="962025" y="2832021"/>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29% der Schüler gehen ans Gymnasium </a:t>
            </a:r>
          </a:p>
        </p:txBody>
      </p:sp>
      <p:sp>
        <p:nvSpPr>
          <p:cNvPr id="7" name="Textfeld 6">
            <a:extLst>
              <a:ext uri="{FF2B5EF4-FFF2-40B4-BE49-F238E27FC236}">
                <a16:creationId xmlns:a16="http://schemas.microsoft.com/office/drawing/2014/main" id="{F6F85F14-1A24-A64A-3951-21B20B0F78F2}"/>
              </a:ext>
            </a:extLst>
          </p:cNvPr>
          <p:cNvSpPr txBox="1"/>
          <p:nvPr/>
        </p:nvSpPr>
        <p:spPr>
          <a:xfrm>
            <a:off x="962025" y="3677603"/>
            <a:ext cx="10801350" cy="369332"/>
          </a:xfrm>
          <a:prstGeom prst="rect">
            <a:avLst/>
          </a:prstGeom>
          <a:noFill/>
        </p:spPr>
        <p:txBody>
          <a:bodyPr wrap="square" rtlCol="0">
            <a:spAutoFit/>
          </a:bodyPr>
          <a:lstStyle/>
          <a:p>
            <a:pPr marL="285750" indent="-285750">
              <a:buFont typeface="Arial" panose="020B0604020202020204" pitchFamily="34" charset="0"/>
              <a:buChar char="•"/>
            </a:pPr>
            <a:r>
              <a:rPr lang="de-CH" dirty="0">
                <a:solidFill>
                  <a:schemeClr val="bg1">
                    <a:lumMod val="65000"/>
                  </a:schemeClr>
                </a:solidFill>
              </a:rPr>
              <a:t>Vertragsauflösungen im Jahr 2024 auf Höchstwert von 10.4%  -&gt; </a:t>
            </a:r>
            <a:r>
              <a:rPr lang="de-CH" b="1" dirty="0">
                <a:solidFill>
                  <a:schemeClr val="bg1">
                    <a:lumMod val="65000"/>
                  </a:schemeClr>
                </a:solidFill>
              </a:rPr>
              <a:t>Automobil-Fachmann 21% </a:t>
            </a:r>
          </a:p>
        </p:txBody>
      </p:sp>
      <p:sp>
        <p:nvSpPr>
          <p:cNvPr id="8" name="Textfeld 7">
            <a:extLst>
              <a:ext uri="{FF2B5EF4-FFF2-40B4-BE49-F238E27FC236}">
                <a16:creationId xmlns:a16="http://schemas.microsoft.com/office/drawing/2014/main" id="{69FE65A6-5B4B-2C43-9311-527954CC3C53}"/>
              </a:ext>
            </a:extLst>
          </p:cNvPr>
          <p:cNvSpPr txBox="1"/>
          <p:nvPr/>
        </p:nvSpPr>
        <p:spPr>
          <a:xfrm>
            <a:off x="962025" y="4120992"/>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err="1">
                <a:solidFill>
                  <a:schemeClr val="bg1">
                    <a:lumMod val="65000"/>
                  </a:schemeClr>
                </a:solidFill>
              </a:rPr>
              <a:t>Bestehenquote</a:t>
            </a:r>
            <a:r>
              <a:rPr lang="de-CH" dirty="0">
                <a:solidFill>
                  <a:schemeClr val="bg1">
                    <a:lumMod val="65000"/>
                  </a:schemeClr>
                </a:solidFill>
              </a:rPr>
              <a:t> alle Berufe ist stabil bei 92%  -&gt; </a:t>
            </a:r>
            <a:r>
              <a:rPr lang="de-CH" b="1" dirty="0">
                <a:solidFill>
                  <a:schemeClr val="bg1">
                    <a:lumMod val="65000"/>
                  </a:schemeClr>
                </a:solidFill>
              </a:rPr>
              <a:t>Automobil-Fachmann 83%  </a:t>
            </a:r>
          </a:p>
        </p:txBody>
      </p:sp>
      <p:sp>
        <p:nvSpPr>
          <p:cNvPr id="9" name="Textfeld 8">
            <a:extLst>
              <a:ext uri="{FF2B5EF4-FFF2-40B4-BE49-F238E27FC236}">
                <a16:creationId xmlns:a16="http://schemas.microsoft.com/office/drawing/2014/main" id="{16295ED8-EBA0-2346-04B7-B7857E626719}"/>
              </a:ext>
            </a:extLst>
          </p:cNvPr>
          <p:cNvSpPr txBox="1"/>
          <p:nvPr/>
        </p:nvSpPr>
        <p:spPr>
          <a:xfrm>
            <a:off x="962025" y="4537949"/>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Zweitausbildungen im Berufsfeld Automobil</a:t>
            </a:r>
          </a:p>
        </p:txBody>
      </p:sp>
      <p:sp>
        <p:nvSpPr>
          <p:cNvPr id="10" name="Textfeld 9">
            <a:extLst>
              <a:ext uri="{FF2B5EF4-FFF2-40B4-BE49-F238E27FC236}">
                <a16:creationId xmlns:a16="http://schemas.microsoft.com/office/drawing/2014/main" id="{BA21F4A7-33CB-AE52-2F88-85E6480996D3}"/>
              </a:ext>
            </a:extLst>
          </p:cNvPr>
          <p:cNvSpPr txBox="1"/>
          <p:nvPr/>
        </p:nvSpPr>
        <p:spPr>
          <a:xfrm>
            <a:off x="962025" y="3251121"/>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ca. 14% absolvieren ein Brückenangebot/Zwischenlösung </a:t>
            </a:r>
          </a:p>
        </p:txBody>
      </p:sp>
    </p:spTree>
    <p:extLst>
      <p:ext uri="{BB962C8B-B14F-4D97-AF65-F5344CB8AC3E}">
        <p14:creationId xmlns:p14="http://schemas.microsoft.com/office/powerpoint/2010/main" val="410324096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466797" y="5848470"/>
            <a:ext cx="2765107" cy="387798"/>
          </a:xfrm>
          <a:prstGeom prst="rect">
            <a:avLst/>
          </a:prstGeom>
          <a:noFill/>
        </p:spPr>
        <p:txBody>
          <a:bodyPr wrap="square" rtlCol="0">
            <a:spAutoFit/>
          </a:bodyPr>
          <a:lstStyle/>
          <a:p>
            <a:r>
              <a:rPr lang="de-CH" sz="1920" b="1" dirty="0">
                <a:hlinkClick r:id="rId3"/>
              </a:rPr>
              <a:t>www.roadranger.ch</a:t>
            </a:r>
            <a:endParaRPr lang="de-CH" sz="1920" b="1" dirty="0"/>
          </a:p>
        </p:txBody>
      </p:sp>
      <p:pic>
        <p:nvPicPr>
          <p:cNvPr id="13" name="Grafik 12">
            <a:extLst>
              <a:ext uri="{FF2B5EF4-FFF2-40B4-BE49-F238E27FC236}">
                <a16:creationId xmlns:a16="http://schemas.microsoft.com/office/drawing/2014/main" id="{78C29A4F-29E1-4E60-8884-407291170AE6}"/>
              </a:ext>
            </a:extLst>
          </p:cNvPr>
          <p:cNvPicPr>
            <a:picLocks noChangeAspect="1"/>
          </p:cNvPicPr>
          <p:nvPr/>
        </p:nvPicPr>
        <p:blipFill>
          <a:blip r:embed="rId4"/>
          <a:stretch>
            <a:fillRect/>
          </a:stretch>
        </p:blipFill>
        <p:spPr>
          <a:xfrm>
            <a:off x="6068889" y="5455569"/>
            <a:ext cx="4903670" cy="1075366"/>
          </a:xfrm>
          <a:prstGeom prst="rect">
            <a:avLst/>
          </a:prstGeom>
        </p:spPr>
      </p:pic>
      <p:sp>
        <p:nvSpPr>
          <p:cNvPr id="14" name="Textfeld 13">
            <a:extLst>
              <a:ext uri="{FF2B5EF4-FFF2-40B4-BE49-F238E27FC236}">
                <a16:creationId xmlns:a16="http://schemas.microsoft.com/office/drawing/2014/main" id="{FC0F0105-B2CB-4905-9C69-DE5479F140DD}"/>
              </a:ext>
            </a:extLst>
          </p:cNvPr>
          <p:cNvSpPr txBox="1"/>
          <p:nvPr/>
        </p:nvSpPr>
        <p:spPr>
          <a:xfrm>
            <a:off x="1170654" y="1355169"/>
            <a:ext cx="9880693" cy="4339650"/>
          </a:xfrm>
          <a:prstGeom prst="rect">
            <a:avLst/>
          </a:prstGeom>
          <a:noFill/>
        </p:spPr>
        <p:txBody>
          <a:bodyPr wrap="square" rtlCol="0">
            <a:spAutoFit/>
          </a:bodyPr>
          <a:lstStyle/>
          <a:p>
            <a:r>
              <a:rPr lang="de-CH" sz="2160" dirty="0"/>
              <a:t>Strassenhelfer und Strassenhelferinnensind in der Lage:</a:t>
            </a:r>
            <a:br>
              <a:rPr lang="de-CH" sz="2160" dirty="0"/>
            </a:br>
            <a:endParaRPr lang="de-CH" sz="2160" dirty="0"/>
          </a:p>
          <a:p>
            <a:pPr marL="342900" indent="-342900">
              <a:buFont typeface="Arial" panose="020B0604020202020204" pitchFamily="34" charset="0"/>
              <a:buChar char="•"/>
            </a:pPr>
            <a:r>
              <a:rPr lang="de-CH" sz="2160" dirty="0"/>
              <a:t>am jeweiligen Ereignisort die Situation in Bezug auf Gefahren und mögliche weitere Schäden, insbesondere auf die Sicherheit der anwesenden Personen und Güter, sowie die Gefährdung der Umwelt richtig einzuschätzen und die notwendigen Massnahmen einzuleiten</a:t>
            </a:r>
            <a:br>
              <a:rPr lang="de-CH" sz="2160" dirty="0"/>
            </a:br>
            <a:endParaRPr lang="de-CH" sz="2160" dirty="0"/>
          </a:p>
          <a:p>
            <a:pPr marL="342900" indent="-342900">
              <a:buFont typeface="Arial" panose="020B0604020202020204" pitchFamily="34" charset="0"/>
              <a:buChar char="•"/>
            </a:pPr>
            <a:r>
              <a:rPr lang="de-CH" sz="2160" dirty="0"/>
              <a:t>in Absprache mit ihren Kunden und Kundinnen, den Versicherungen und den jeweiligen Auftraggebenden das Vorgehen festzulegen</a:t>
            </a:r>
            <a:br>
              <a:rPr lang="de-CH" sz="2160" dirty="0"/>
            </a:br>
            <a:endParaRPr lang="de-CH" sz="2160" dirty="0"/>
          </a:p>
          <a:p>
            <a:pPr marL="342900" indent="-342900">
              <a:buFont typeface="Arial" panose="020B0604020202020204" pitchFamily="34" charset="0"/>
              <a:buChar char="•"/>
            </a:pPr>
            <a:r>
              <a:rPr lang="de-CH" sz="2160" dirty="0"/>
              <a:t>ihre Kunden und Kundinnen in allen Fragen, die mit der Panne oder dem Unfall zu tun haben, zu beraten und sie bei ihrer Weiterfahrt zu unterstützen</a:t>
            </a:r>
          </a:p>
          <a:p>
            <a:endParaRPr lang="de-CH" sz="1680" dirty="0"/>
          </a:p>
        </p:txBody>
      </p:sp>
      <p:pic>
        <p:nvPicPr>
          <p:cNvPr id="7" name="Picture 2" descr="Webseite - Kostenlose multimedia Icons">
            <a:extLst>
              <a:ext uri="{FF2B5EF4-FFF2-40B4-BE49-F238E27FC236}">
                <a16:creationId xmlns:a16="http://schemas.microsoft.com/office/drawing/2014/main" id="{0A04FDD5-ED7D-4A96-A138-1B4F75D212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3472" y="5657213"/>
            <a:ext cx="882934" cy="88293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65D84A9-678E-4D58-A1EF-C6895E5B1336}"/>
              </a:ext>
            </a:extLst>
          </p:cNvPr>
          <p:cNvSpPr>
            <a:spLocks noGrp="1"/>
          </p:cNvSpPr>
          <p:nvPr>
            <p:ph type="title"/>
          </p:nvPr>
        </p:nvSpPr>
        <p:spPr>
          <a:xfrm>
            <a:off x="1170654" y="224955"/>
            <a:ext cx="11076923" cy="900000"/>
          </a:xfrm>
        </p:spPr>
        <p:txBody>
          <a:bodyPr>
            <a:noAutofit/>
          </a:bodyPr>
          <a:lstStyle/>
          <a:p>
            <a:r>
              <a:rPr lang="de-DE" sz="3200" dirty="0"/>
              <a:t>Weiterbildung – </a:t>
            </a:r>
            <a:r>
              <a:rPr lang="de-CH" sz="3200" dirty="0" err="1"/>
              <a:t>Strassenhelfer:in</a:t>
            </a:r>
            <a:r>
              <a:rPr lang="de-CH" sz="3200" dirty="0"/>
              <a:t> </a:t>
            </a:r>
            <a:r>
              <a:rPr lang="de-DE" sz="3200" dirty="0"/>
              <a:t>mit eidg. Fachausweis Fachrichtung Automobiltechnik</a:t>
            </a:r>
            <a:endParaRPr lang="de-CH" sz="3200" dirty="0"/>
          </a:p>
        </p:txBody>
      </p:sp>
    </p:spTree>
    <p:extLst>
      <p:ext uri="{BB962C8B-B14F-4D97-AF65-F5344CB8AC3E}">
        <p14:creationId xmlns:p14="http://schemas.microsoft.com/office/powerpoint/2010/main" val="4121652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A26CA-DAAC-4FB0-96BE-D5189958B4AC}"/>
              </a:ext>
            </a:extLst>
          </p:cNvPr>
          <p:cNvSpPr>
            <a:spLocks noGrp="1"/>
          </p:cNvSpPr>
          <p:nvPr>
            <p:ph type="title"/>
          </p:nvPr>
        </p:nvSpPr>
        <p:spPr>
          <a:xfrm>
            <a:off x="1218213" y="241707"/>
            <a:ext cx="11076923" cy="900000"/>
          </a:xfrm>
        </p:spPr>
        <p:txBody>
          <a:bodyPr>
            <a:normAutofit/>
          </a:bodyPr>
          <a:lstStyle/>
          <a:p>
            <a:r>
              <a:rPr lang="de-DE" sz="3200" dirty="0"/>
              <a:t>Weiterbildung – </a:t>
            </a:r>
            <a:r>
              <a:rPr lang="de-CH" sz="3200" dirty="0" err="1"/>
              <a:t>Strassenhelfer:in</a:t>
            </a:r>
            <a:r>
              <a:rPr lang="de-CH" sz="3200" dirty="0"/>
              <a:t> </a:t>
            </a:r>
            <a:r>
              <a:rPr lang="de-DE" sz="3200" dirty="0"/>
              <a:t>mit eidg. Fachausweis</a:t>
            </a:r>
            <a:endParaRPr lang="de-CH" sz="3200" dirty="0"/>
          </a:p>
        </p:txBody>
      </p:sp>
      <p:pic>
        <p:nvPicPr>
          <p:cNvPr id="3" name="Grafik 2">
            <a:extLst>
              <a:ext uri="{FF2B5EF4-FFF2-40B4-BE49-F238E27FC236}">
                <a16:creationId xmlns:a16="http://schemas.microsoft.com/office/drawing/2014/main" id="{E9D454F8-A7C5-4334-A3BD-FABF45D39140}"/>
              </a:ext>
            </a:extLst>
          </p:cNvPr>
          <p:cNvPicPr>
            <a:picLocks noChangeAspect="1"/>
          </p:cNvPicPr>
          <p:nvPr/>
        </p:nvPicPr>
        <p:blipFill>
          <a:blip r:embed="rId3"/>
          <a:stretch>
            <a:fillRect/>
          </a:stretch>
        </p:blipFill>
        <p:spPr>
          <a:xfrm>
            <a:off x="1144258" y="1355170"/>
            <a:ext cx="10136318" cy="5415124"/>
          </a:xfrm>
          <a:prstGeom prst="rect">
            <a:avLst/>
          </a:prstGeom>
        </p:spPr>
      </p:pic>
    </p:spTree>
    <p:extLst>
      <p:ext uri="{BB962C8B-B14F-4D97-AF65-F5344CB8AC3E}">
        <p14:creationId xmlns:p14="http://schemas.microsoft.com/office/powerpoint/2010/main" val="738303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bwMode="auto">
          <a:xfrm>
            <a:off x="1170653" y="1355170"/>
            <a:ext cx="4481117" cy="3522869"/>
          </a:xfrm>
          <a:prstGeom prst="rect">
            <a:avLst/>
          </a:prstGeom>
          <a:noFill/>
          <a:ln>
            <a:noFill/>
          </a:ln>
        </p:spPr>
        <p:txBody>
          <a:bodyPr vert="horz" wrap="square" lIns="67536" tIns="33768" rIns="67536" bIns="33768" numCol="1" rtlCol="0" anchor="t" anchorCtr="0" compatLnSpc="1">
            <a:prstTxWarp prst="textNoShape">
              <a:avLst/>
            </a:prstTxWarp>
            <a:noAutofit/>
          </a:bodyPr>
          <a:lstStyle/>
          <a:p>
            <a:r>
              <a:rPr lang="de-CH" sz="1680" b="1" dirty="0">
                <a:solidFill>
                  <a:srgbClr val="000000"/>
                </a:solidFill>
              </a:rPr>
              <a:t>Fähigkeiten / Aufgaben</a:t>
            </a:r>
            <a:br>
              <a:rPr lang="de-CH" sz="1680" b="1" dirty="0">
                <a:solidFill>
                  <a:srgbClr val="000000"/>
                </a:solidFill>
              </a:rPr>
            </a:br>
            <a:endParaRPr lang="de-CH" sz="1680" b="1" dirty="0">
              <a:solidFill>
                <a:srgbClr val="000000"/>
              </a:solidFill>
            </a:endParaRPr>
          </a:p>
          <a:p>
            <a:pPr marL="238105" indent="-238105">
              <a:spcBef>
                <a:spcPts val="500"/>
              </a:spcBef>
              <a:buFont typeface="Arial" panose="020B0604020202020204" pitchFamily="34" charset="0"/>
              <a:buChar char="•"/>
            </a:pPr>
            <a:r>
              <a:rPr lang="de-CH" sz="1680" dirty="0">
                <a:solidFill>
                  <a:srgbClr val="000000"/>
                </a:solidFill>
              </a:rPr>
              <a:t>Führung der Bereiche Verkauf, Kundendienst, Werkstatt, Ersatzteillager, Finanzen, Administration und Personal</a:t>
            </a:r>
          </a:p>
          <a:p>
            <a:pPr marL="238105" indent="-238105">
              <a:spcBef>
                <a:spcPts val="500"/>
              </a:spcBef>
              <a:buFont typeface="Arial" panose="020B0604020202020204" pitchFamily="34" charset="0"/>
              <a:buChar char="•"/>
            </a:pPr>
            <a:r>
              <a:rPr lang="de-CH" sz="1680" dirty="0">
                <a:solidFill>
                  <a:srgbClr val="000000"/>
                </a:solidFill>
              </a:rPr>
              <a:t>Unternehmerisches denken und handeln</a:t>
            </a:r>
          </a:p>
          <a:p>
            <a:pPr marL="238105" indent="-238105">
              <a:spcBef>
                <a:spcPts val="500"/>
              </a:spcBef>
              <a:buFont typeface="Arial" panose="020B0604020202020204" pitchFamily="34" charset="0"/>
              <a:buChar char="•"/>
            </a:pPr>
            <a:r>
              <a:rPr lang="de-CH" sz="1680" dirty="0">
                <a:solidFill>
                  <a:srgbClr val="000000"/>
                </a:solidFill>
              </a:rPr>
              <a:t>Marktpotential erkennen</a:t>
            </a:r>
          </a:p>
          <a:p>
            <a:pPr marL="238105" indent="-238105">
              <a:spcBef>
                <a:spcPts val="500"/>
              </a:spcBef>
              <a:buFont typeface="Arial" panose="020B0604020202020204" pitchFamily="34" charset="0"/>
              <a:buChar char="•"/>
            </a:pPr>
            <a:r>
              <a:rPr lang="de-CH" sz="1680" dirty="0">
                <a:solidFill>
                  <a:srgbClr val="000000"/>
                </a:solidFill>
              </a:rPr>
              <a:t>Strategien entwickeln und umsetzen</a:t>
            </a:r>
          </a:p>
          <a:p>
            <a:pPr marL="238105" indent="-238105">
              <a:spcBef>
                <a:spcPts val="500"/>
              </a:spcBef>
              <a:buFont typeface="Arial" panose="020B0604020202020204" pitchFamily="34" charset="0"/>
              <a:buChar char="•"/>
            </a:pPr>
            <a:r>
              <a:rPr lang="de-CH" sz="1680" dirty="0">
                <a:solidFill>
                  <a:srgbClr val="000000"/>
                </a:solidFill>
              </a:rPr>
              <a:t>Struktur und Organisation für erfolgreiches Sales und Aftersales Geschäft sicherstellen</a:t>
            </a:r>
          </a:p>
          <a:p>
            <a:pPr marL="238105" indent="-238105">
              <a:spcBef>
                <a:spcPts val="500"/>
              </a:spcBef>
              <a:buFont typeface="Arial" panose="020B0604020202020204" pitchFamily="34" charset="0"/>
              <a:buChar char="•"/>
            </a:pPr>
            <a:r>
              <a:rPr lang="de-CH" sz="1680" dirty="0">
                <a:solidFill>
                  <a:srgbClr val="000000"/>
                </a:solidFill>
              </a:rPr>
              <a:t>Mitarbeiter- sowie Kundenzufriedenheit und Qualität</a:t>
            </a:r>
          </a:p>
          <a:p>
            <a:pPr marL="238105" indent="-238105">
              <a:spcBef>
                <a:spcPts val="500"/>
              </a:spcBef>
              <a:buFont typeface="Arial" panose="020B0604020202020204" pitchFamily="34" charset="0"/>
              <a:buChar char="•"/>
            </a:pPr>
            <a:r>
              <a:rPr lang="de-CH" sz="1680" dirty="0">
                <a:solidFill>
                  <a:srgbClr val="000000"/>
                </a:solidFill>
              </a:rPr>
              <a:t>Gesamt Budget- und Ergebnisverantwortung</a:t>
            </a:r>
          </a:p>
          <a:p>
            <a:pPr marL="238105" indent="-238105">
              <a:spcBef>
                <a:spcPts val="500"/>
              </a:spcBef>
              <a:buFont typeface="Wingdings" panose="05000000000000000000" pitchFamily="2" charset="2"/>
              <a:buChar char="Ø"/>
            </a:pPr>
            <a:endParaRPr lang="de-CH" sz="1680" dirty="0">
              <a:solidFill>
                <a:srgbClr val="000000"/>
              </a:solidFill>
            </a:endParaRPr>
          </a:p>
          <a:p>
            <a:pPr>
              <a:spcBef>
                <a:spcPts val="500"/>
              </a:spcBef>
            </a:pPr>
            <a:r>
              <a:rPr lang="de-CH" sz="1680" b="1" dirty="0">
                <a:solidFill>
                  <a:srgbClr val="000000"/>
                </a:solidFill>
              </a:rPr>
              <a:t>Führungsaufgabe / Unternehmer</a:t>
            </a:r>
          </a:p>
          <a:p>
            <a:pPr>
              <a:spcBef>
                <a:spcPts val="709"/>
              </a:spcBef>
            </a:pPr>
            <a:endParaRPr lang="de-DE" sz="1680" dirty="0">
              <a:solidFill>
                <a:srgbClr val="000000"/>
              </a:solidFill>
              <a:ea typeface="ＭＳ Ｐゴシック" pitchFamily="63" charset="-128"/>
              <a:cs typeface="ＭＳ Ｐゴシック" pitchFamily="63" charset="-128"/>
            </a:endParaRPr>
          </a:p>
        </p:txBody>
      </p:sp>
      <p:pic>
        <p:nvPicPr>
          <p:cNvPr id="7" name="Grafik 6">
            <a:extLst>
              <a:ext uri="{FF2B5EF4-FFF2-40B4-BE49-F238E27FC236}">
                <a16:creationId xmlns:a16="http://schemas.microsoft.com/office/drawing/2014/main" id="{551027C6-14FA-47C7-93B0-5151C0F130E5}"/>
              </a:ext>
            </a:extLst>
          </p:cNvPr>
          <p:cNvPicPr>
            <a:picLocks noChangeAspect="1"/>
          </p:cNvPicPr>
          <p:nvPr/>
        </p:nvPicPr>
        <p:blipFill rotWithShape="1">
          <a:blip r:embed="rId3"/>
          <a:srcRect l="12415" r="8674"/>
          <a:stretch/>
        </p:blipFill>
        <p:spPr>
          <a:xfrm>
            <a:off x="6873686" y="1555174"/>
            <a:ext cx="3719364" cy="4068456"/>
          </a:xfrm>
          <a:prstGeom prst="rect">
            <a:avLst/>
          </a:prstGeom>
        </p:spPr>
      </p:pic>
      <p:sp>
        <p:nvSpPr>
          <p:cNvPr id="2" name="Titel 1">
            <a:extLst>
              <a:ext uri="{FF2B5EF4-FFF2-40B4-BE49-F238E27FC236}">
                <a16:creationId xmlns:a16="http://schemas.microsoft.com/office/drawing/2014/main" id="{E5AC19B6-616C-47C5-8201-1FF64C81152C}"/>
              </a:ext>
            </a:extLst>
          </p:cNvPr>
          <p:cNvSpPr>
            <a:spLocks noGrp="1"/>
          </p:cNvSpPr>
          <p:nvPr>
            <p:ph type="title"/>
          </p:nvPr>
        </p:nvSpPr>
        <p:spPr>
          <a:xfrm>
            <a:off x="1111385" y="162193"/>
            <a:ext cx="9969230" cy="900000"/>
          </a:xfrm>
        </p:spPr>
        <p:txBody>
          <a:bodyPr>
            <a:noAutofit/>
          </a:bodyPr>
          <a:lstStyle/>
          <a:p>
            <a:r>
              <a:rPr lang="de-DE" sz="3200" dirty="0"/>
              <a:t>Weiterbildung – </a:t>
            </a:r>
            <a:r>
              <a:rPr lang="de-DE" sz="3200" dirty="0" err="1"/>
              <a:t>Diplomierte:r</a:t>
            </a:r>
            <a:r>
              <a:rPr lang="de-DE" sz="3200" dirty="0"/>
              <a:t> </a:t>
            </a:r>
            <a:r>
              <a:rPr lang="de-DE" sz="3200" dirty="0" err="1"/>
              <a:t>Betriebswirt:in</a:t>
            </a:r>
            <a:r>
              <a:rPr lang="de-DE" sz="3200" dirty="0"/>
              <a:t> im Automobilgewerbe </a:t>
            </a:r>
            <a:endParaRPr lang="de-CH" sz="3200" dirty="0"/>
          </a:p>
        </p:txBody>
      </p:sp>
    </p:spTree>
    <p:extLst>
      <p:ext uri="{BB962C8B-B14F-4D97-AF65-F5344CB8AC3E}">
        <p14:creationId xmlns:p14="http://schemas.microsoft.com/office/powerpoint/2010/main" val="497340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Rectangle 2"/>
          <p:cNvSpPr>
            <a:spLocks noChangeArrowheads="1"/>
          </p:cNvSpPr>
          <p:nvPr/>
        </p:nvSpPr>
        <p:spPr bwMode="auto">
          <a:xfrm>
            <a:off x="5406049" y="2192075"/>
            <a:ext cx="1806086" cy="38395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lIns="51054" tIns="25528" rIns="51054" bIns="25528">
            <a:spAutoFit/>
          </a:bodyPr>
          <a:lstStyle/>
          <a:p>
            <a:endParaRPr lang="de-DE" sz="2160"/>
          </a:p>
        </p:txBody>
      </p:sp>
      <p:sp>
        <p:nvSpPr>
          <p:cNvPr id="7" name="Textfeld 6">
            <a:extLst>
              <a:ext uri="{FF2B5EF4-FFF2-40B4-BE49-F238E27FC236}">
                <a16:creationId xmlns:a16="http://schemas.microsoft.com/office/drawing/2014/main" id="{A9F2E669-3009-4B1C-908E-4D7AD5E26AC4}"/>
              </a:ext>
            </a:extLst>
          </p:cNvPr>
          <p:cNvSpPr txBox="1"/>
          <p:nvPr/>
        </p:nvSpPr>
        <p:spPr>
          <a:xfrm>
            <a:off x="1124963" y="1358082"/>
            <a:ext cx="7656034" cy="683264"/>
          </a:xfrm>
          <a:prstGeom prst="rect">
            <a:avLst/>
          </a:prstGeom>
          <a:noFill/>
        </p:spPr>
        <p:txBody>
          <a:bodyPr wrap="square" rtlCol="0">
            <a:spAutoFit/>
          </a:bodyPr>
          <a:lstStyle/>
          <a:p>
            <a:r>
              <a:rPr lang="de-CH" sz="2160" b="1" dirty="0"/>
              <a:t>Kompetenzbereiche im Überblick / Module</a:t>
            </a:r>
          </a:p>
          <a:p>
            <a:r>
              <a:rPr lang="de-CH" sz="1680" dirty="0"/>
              <a:t>Die Weiterbildung umfasst 9 Module</a:t>
            </a:r>
          </a:p>
        </p:txBody>
      </p:sp>
      <p:pic>
        <p:nvPicPr>
          <p:cNvPr id="3" name="Grafik 2">
            <a:extLst>
              <a:ext uri="{FF2B5EF4-FFF2-40B4-BE49-F238E27FC236}">
                <a16:creationId xmlns:a16="http://schemas.microsoft.com/office/drawing/2014/main" id="{1B24458A-F392-4EEA-A0AB-3AD778545985}"/>
              </a:ext>
            </a:extLst>
          </p:cNvPr>
          <p:cNvPicPr>
            <a:picLocks noChangeAspect="1"/>
          </p:cNvPicPr>
          <p:nvPr/>
        </p:nvPicPr>
        <p:blipFill>
          <a:blip r:embed="rId3"/>
          <a:stretch>
            <a:fillRect/>
          </a:stretch>
        </p:blipFill>
        <p:spPr>
          <a:xfrm>
            <a:off x="1196590" y="2072707"/>
            <a:ext cx="5849916" cy="4553448"/>
          </a:xfrm>
          <a:prstGeom prst="rect">
            <a:avLst/>
          </a:prstGeom>
        </p:spPr>
      </p:pic>
      <p:sp>
        <p:nvSpPr>
          <p:cNvPr id="2" name="Rechteck 1">
            <a:extLst>
              <a:ext uri="{FF2B5EF4-FFF2-40B4-BE49-F238E27FC236}">
                <a16:creationId xmlns:a16="http://schemas.microsoft.com/office/drawing/2014/main" id="{4F0BCF52-4F13-4D34-B11D-1FD78248EF90}"/>
              </a:ext>
            </a:extLst>
          </p:cNvPr>
          <p:cNvSpPr/>
          <p:nvPr/>
        </p:nvSpPr>
        <p:spPr>
          <a:xfrm>
            <a:off x="7910602" y="6107698"/>
            <a:ext cx="3386882" cy="307777"/>
          </a:xfrm>
          <a:prstGeom prst="rect">
            <a:avLst/>
          </a:prstGeom>
        </p:spPr>
        <p:txBody>
          <a:bodyPr wrap="square">
            <a:spAutoFit/>
          </a:bodyPr>
          <a:lstStyle/>
          <a:p>
            <a:r>
              <a:rPr lang="de-CH" sz="1400" b="1" dirty="0">
                <a:hlinkClick r:id="rId4"/>
              </a:rPr>
              <a:t>www.autoberufe.ch/de/node/23609</a:t>
            </a:r>
            <a:endParaRPr lang="de-CH" sz="1400" b="1" dirty="0"/>
          </a:p>
        </p:txBody>
      </p:sp>
      <p:sp>
        <p:nvSpPr>
          <p:cNvPr id="4" name="Titel 3">
            <a:extLst>
              <a:ext uri="{FF2B5EF4-FFF2-40B4-BE49-F238E27FC236}">
                <a16:creationId xmlns:a16="http://schemas.microsoft.com/office/drawing/2014/main" id="{0C828292-8190-4023-9A89-CAA9E0B1C29F}"/>
              </a:ext>
            </a:extLst>
          </p:cNvPr>
          <p:cNvSpPr>
            <a:spLocks noGrp="1"/>
          </p:cNvSpPr>
          <p:nvPr>
            <p:ph type="title"/>
          </p:nvPr>
        </p:nvSpPr>
        <p:spPr>
          <a:xfrm>
            <a:off x="1124963" y="272294"/>
            <a:ext cx="9969230" cy="900000"/>
          </a:xfrm>
        </p:spPr>
        <p:txBody>
          <a:bodyPr>
            <a:noAutofit/>
          </a:bodyPr>
          <a:lstStyle/>
          <a:p>
            <a:r>
              <a:rPr lang="de-DE" sz="3200" dirty="0"/>
              <a:t>Weiterbildung – </a:t>
            </a:r>
            <a:r>
              <a:rPr lang="de-DE" sz="3200" dirty="0" err="1"/>
              <a:t>Diplomierte:r</a:t>
            </a:r>
            <a:r>
              <a:rPr lang="de-DE" sz="3200" dirty="0"/>
              <a:t> </a:t>
            </a:r>
            <a:r>
              <a:rPr lang="de-DE" sz="3200" dirty="0" err="1"/>
              <a:t>Betriebswirt:in</a:t>
            </a:r>
            <a:r>
              <a:rPr lang="de-DE" sz="3200" dirty="0"/>
              <a:t> im Automobilgewerbe </a:t>
            </a:r>
            <a:endParaRPr lang="de-CH" sz="3200" dirty="0"/>
          </a:p>
        </p:txBody>
      </p:sp>
      <p:pic>
        <p:nvPicPr>
          <p:cNvPr id="8" name="Picture 2" descr="Webseite - Kostenlose multimedia Icons">
            <a:extLst>
              <a:ext uri="{FF2B5EF4-FFF2-40B4-BE49-F238E27FC236}">
                <a16:creationId xmlns:a16="http://schemas.microsoft.com/office/drawing/2014/main" id="{664606AA-9E39-4372-A607-A9EE10EC17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7011" y="4968135"/>
            <a:ext cx="1139563" cy="113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146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Inhaltsplatzhalter 1"/>
          <p:cNvSpPr>
            <a:spLocks noGrp="1"/>
          </p:cNvSpPr>
          <p:nvPr>
            <p:ph idx="12"/>
          </p:nvPr>
        </p:nvSpPr>
        <p:spPr>
          <a:xfrm>
            <a:off x="1170654" y="2010342"/>
            <a:ext cx="8307692" cy="4455085"/>
          </a:xfrm>
        </p:spPr>
        <p:txBody>
          <a:bodyPr>
            <a:normAutofit lnSpcReduction="10000"/>
          </a:bodyPr>
          <a:lstStyle/>
          <a:p>
            <a:pPr marL="0" indent="0">
              <a:buNone/>
            </a:pPr>
            <a:r>
              <a:rPr lang="de-CH" altLang="de-DE" sz="1920" dirty="0">
                <a:ea typeface="ＭＳ Ｐゴシック" panose="020B0600070205080204" pitchFamily="34" charset="-128"/>
              </a:rPr>
              <a:t>Seit Januar 2018 werden Absolventen/-innen von Kursen, die auf eine eidg. Prüfung vorbereiten, vom Bund finanziell unterstützt.</a:t>
            </a:r>
          </a:p>
          <a:p>
            <a:pPr marL="0" indent="0">
              <a:buNone/>
            </a:pPr>
            <a:r>
              <a:rPr lang="de-CH" altLang="de-DE" sz="1920" b="1" dirty="0">
                <a:ea typeface="ＭＳ Ｐゴシック" panose="020B0600070205080204" pitchFamily="34" charset="-128"/>
              </a:rPr>
              <a:t>Voraussetzungen</a:t>
            </a:r>
            <a:r>
              <a:rPr lang="de-CH" altLang="de-DE" sz="1920" dirty="0">
                <a:ea typeface="ＭＳ Ｐゴシック" panose="020B0600070205080204" pitchFamily="34" charset="-128"/>
              </a:rPr>
              <a:t>:</a:t>
            </a:r>
          </a:p>
          <a:p>
            <a:r>
              <a:rPr lang="de-CH" sz="1920" dirty="0"/>
              <a:t>Sie haben einen vorbereitenden Kurs auf eine eidgenössische Prüfung absolviert.</a:t>
            </a:r>
          </a:p>
          <a:p>
            <a:r>
              <a:rPr lang="de-CH" sz="1920" dirty="0"/>
              <a:t>Sie haben die Kursgebühren bezahlt. </a:t>
            </a:r>
          </a:p>
          <a:p>
            <a:r>
              <a:rPr lang="de-CH" sz="1920" dirty="0"/>
              <a:t>Die Rechnung(en) und die Zahlungsbestätigung(en) der Kursanbieter lauten auf Ihren Namen. </a:t>
            </a:r>
            <a:r>
              <a:rPr lang="de-CH" sz="1920" i="1" dirty="0"/>
              <a:t>(Nachweis)</a:t>
            </a:r>
          </a:p>
          <a:p>
            <a:r>
              <a:rPr lang="de-CH" sz="1920" dirty="0"/>
              <a:t>Sie haben die eidgenössische Prüfung absolviert. </a:t>
            </a:r>
            <a:r>
              <a:rPr lang="de-CH" sz="1920" i="1" dirty="0"/>
              <a:t>Sie können die Bundesbeiträge erst beantragen, nachdem Sie die eidgenössische Prüfung absolviert haben. Der Anspruch besteht unabhängig vom Prüfungserfolg</a:t>
            </a:r>
            <a:r>
              <a:rPr lang="de-CH" sz="1920" dirty="0"/>
              <a:t>. </a:t>
            </a:r>
          </a:p>
          <a:p>
            <a:r>
              <a:rPr lang="de-CH" sz="1920" dirty="0"/>
              <a:t>Sie wohnen in der Schweiz.</a:t>
            </a:r>
          </a:p>
          <a:p>
            <a:pPr marL="0" indent="0">
              <a:buNone/>
            </a:pPr>
            <a:r>
              <a:rPr lang="de-CH" sz="1920" b="1" dirty="0">
                <a:sym typeface="Wingdings" panose="05000000000000000000" pitchFamily="2" charset="2"/>
              </a:rPr>
              <a:t></a:t>
            </a:r>
            <a:r>
              <a:rPr lang="de-CH" sz="1920" b="1" dirty="0"/>
              <a:t> Wenn Sie die Voraussetzungen erfüllen, erstattet Ihnen der Bund 50 Prozent der anrechenbaren Kursgebühren zurück.</a:t>
            </a:r>
          </a:p>
          <a:p>
            <a:pPr marL="0" indent="0">
              <a:buNone/>
            </a:pPr>
            <a:endParaRPr lang="de-CH" altLang="de-DE" dirty="0">
              <a:ea typeface="ＭＳ Ｐゴシック" panose="020B0600070205080204" pitchFamily="34" charset="-128"/>
            </a:endParaRPr>
          </a:p>
          <a:p>
            <a:pPr marL="0" indent="0">
              <a:buNone/>
            </a:pPr>
            <a:endParaRPr lang="de-CH" altLang="de-DE" dirty="0">
              <a:ea typeface="ＭＳ Ｐゴシック" panose="020B0600070205080204" pitchFamily="34" charset="-128"/>
            </a:endParaRPr>
          </a:p>
          <a:p>
            <a:pPr marL="282886" indent="-282886"/>
            <a:endParaRPr lang="de-CH" altLang="de-DE" dirty="0">
              <a:ea typeface="ＭＳ Ｐゴシック" panose="020B0600070205080204" pitchFamily="34" charset="-128"/>
            </a:endParaRPr>
          </a:p>
        </p:txBody>
      </p:sp>
      <p:sp>
        <p:nvSpPr>
          <p:cNvPr id="17411" name="Titel 2"/>
          <p:cNvSpPr>
            <a:spLocks noGrp="1"/>
          </p:cNvSpPr>
          <p:nvPr>
            <p:ph type="title"/>
          </p:nvPr>
        </p:nvSpPr>
        <p:spPr>
          <a:xfrm>
            <a:off x="1043433" y="585556"/>
            <a:ext cx="9969230" cy="900000"/>
          </a:xfrm>
          <a:ln/>
        </p:spPr>
        <p:txBody>
          <a:bodyPr>
            <a:normAutofit/>
          </a:bodyPr>
          <a:lstStyle/>
          <a:p>
            <a:pPr eaLnBrk="1" hangingPunct="1"/>
            <a:r>
              <a:rPr lang="de-CH" altLang="de-DE" sz="3200" dirty="0">
                <a:ea typeface="ＭＳ Ｐゴシック" panose="020B0600070205080204" pitchFamily="34" charset="-128"/>
              </a:rPr>
              <a:t>Bilde dich weiter – der Bund unterstützt dich dabei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45E97-162C-4C28-8E86-3A9DE3083C58}"/>
            </a:ext>
          </a:extLst>
        </p:cNvPr>
        <p:cNvGrpSpPr/>
        <p:nvPr/>
      </p:nvGrpSpPr>
      <p:grpSpPr>
        <a:xfrm>
          <a:off x="0" y="0"/>
          <a:ext cx="0" cy="0"/>
          <a:chOff x="0" y="0"/>
          <a:chExt cx="0" cy="0"/>
        </a:xfrm>
      </p:grpSpPr>
      <p:sp>
        <p:nvSpPr>
          <p:cNvPr id="17410" name="Inhaltsplatzhalter 1">
            <a:extLst>
              <a:ext uri="{FF2B5EF4-FFF2-40B4-BE49-F238E27FC236}">
                <a16:creationId xmlns:a16="http://schemas.microsoft.com/office/drawing/2014/main" id="{31F8D259-47F4-408D-4CEE-DA13764E79F9}"/>
              </a:ext>
            </a:extLst>
          </p:cNvPr>
          <p:cNvSpPr>
            <a:spLocks noGrp="1"/>
          </p:cNvSpPr>
          <p:nvPr>
            <p:ph idx="12"/>
          </p:nvPr>
        </p:nvSpPr>
        <p:spPr>
          <a:xfrm>
            <a:off x="1031314" y="3256181"/>
            <a:ext cx="8307692" cy="432048"/>
          </a:xfrm>
        </p:spPr>
        <p:txBody>
          <a:bodyPr/>
          <a:lstStyle/>
          <a:p>
            <a:pPr marL="0" indent="0">
              <a:buNone/>
            </a:pPr>
            <a:r>
              <a:rPr lang="de-CH" sz="1920" b="1" dirty="0">
                <a:sym typeface="Wingdings" panose="05000000000000000000" pitchFamily="2" charset="2"/>
              </a:rPr>
              <a:t></a:t>
            </a:r>
            <a:r>
              <a:rPr lang="de-CH" sz="1920" b="1" dirty="0"/>
              <a:t> Fachtechnischer Abschluss ist das Z1 oder Z2 oder Z3 oder Z4 AA</a:t>
            </a:r>
            <a:endParaRPr lang="de-CH" altLang="de-DE" dirty="0">
              <a:ea typeface="ＭＳ Ｐゴシック" panose="020B0600070205080204" pitchFamily="34" charset="-128"/>
            </a:endParaRPr>
          </a:p>
          <a:p>
            <a:pPr marL="282886" indent="-282886"/>
            <a:endParaRPr lang="de-CH" altLang="de-DE" dirty="0">
              <a:ea typeface="ＭＳ Ｐゴシック" panose="020B0600070205080204" pitchFamily="34" charset="-128"/>
            </a:endParaRPr>
          </a:p>
        </p:txBody>
      </p:sp>
      <p:sp>
        <p:nvSpPr>
          <p:cNvPr id="17411" name="Titel 2">
            <a:extLst>
              <a:ext uri="{FF2B5EF4-FFF2-40B4-BE49-F238E27FC236}">
                <a16:creationId xmlns:a16="http://schemas.microsoft.com/office/drawing/2014/main" id="{2973599F-E05C-5CD3-6FA2-631F84B218A3}"/>
              </a:ext>
            </a:extLst>
          </p:cNvPr>
          <p:cNvSpPr>
            <a:spLocks noGrp="1"/>
          </p:cNvSpPr>
          <p:nvPr>
            <p:ph type="title"/>
          </p:nvPr>
        </p:nvSpPr>
        <p:spPr>
          <a:xfrm>
            <a:off x="1111385" y="254352"/>
            <a:ext cx="9969230" cy="900000"/>
          </a:xfrm>
          <a:ln/>
        </p:spPr>
        <p:txBody>
          <a:bodyPr>
            <a:normAutofit/>
          </a:bodyPr>
          <a:lstStyle/>
          <a:p>
            <a:pPr eaLnBrk="1" hangingPunct="1"/>
            <a:r>
              <a:rPr lang="de-DE" altLang="de-DE" sz="3200" dirty="0">
                <a:ea typeface="ＭＳ Ｐゴシック" panose="020B0600070205080204" pitchFamily="34" charset="-128"/>
              </a:rPr>
              <a:t>Bildungsbewilligung für </a:t>
            </a:r>
            <a:r>
              <a:rPr lang="de-DE" altLang="de-DE" sz="3200" dirty="0" err="1">
                <a:ea typeface="ＭＳ Ｐゴシック" panose="020B0600070205080204" pitchFamily="34" charset="-128"/>
              </a:rPr>
              <a:t>Automobil-Mechatroniker:in</a:t>
            </a:r>
            <a:endParaRPr lang="de-CH" altLang="de-DE" sz="3200" dirty="0">
              <a:ea typeface="ＭＳ Ｐゴシック" panose="020B0600070205080204" pitchFamily="34" charset="-128"/>
            </a:endParaRPr>
          </a:p>
        </p:txBody>
      </p:sp>
      <p:pic>
        <p:nvPicPr>
          <p:cNvPr id="1026" name="Picture 2" descr="Automobil-Mechatroniker/-in EFZ Fachrichtung «Personenwagen»">
            <a:extLst>
              <a:ext uri="{FF2B5EF4-FFF2-40B4-BE49-F238E27FC236}">
                <a16:creationId xmlns:a16="http://schemas.microsoft.com/office/drawing/2014/main" id="{94B335D7-0B5A-A9E3-7AC4-60834BFAB2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4378" y="878432"/>
            <a:ext cx="1920085" cy="27364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2900D3F-3436-0B8A-D1C2-270D40CBAB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2688" y="3845647"/>
            <a:ext cx="1931776" cy="2753124"/>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9816D3ED-3CE9-1E69-DB9E-8EA30510713D}"/>
              </a:ext>
            </a:extLst>
          </p:cNvPr>
          <p:cNvPicPr>
            <a:picLocks noChangeAspect="1"/>
          </p:cNvPicPr>
          <p:nvPr/>
        </p:nvPicPr>
        <p:blipFill>
          <a:blip r:embed="rId5"/>
          <a:srcRect t="11936"/>
          <a:stretch/>
        </p:blipFill>
        <p:spPr>
          <a:xfrm>
            <a:off x="1031313" y="1126083"/>
            <a:ext cx="7510558" cy="2204682"/>
          </a:xfrm>
          <a:prstGeom prst="rect">
            <a:avLst/>
          </a:prstGeom>
        </p:spPr>
      </p:pic>
      <p:sp>
        <p:nvSpPr>
          <p:cNvPr id="4" name="Inhaltsplatzhalter 1">
            <a:extLst>
              <a:ext uri="{FF2B5EF4-FFF2-40B4-BE49-F238E27FC236}">
                <a16:creationId xmlns:a16="http://schemas.microsoft.com/office/drawing/2014/main" id="{002C4F00-4DC3-1C0F-19D3-F1F590C54582}"/>
              </a:ext>
            </a:extLst>
          </p:cNvPr>
          <p:cNvSpPr txBox="1">
            <a:spLocks/>
          </p:cNvSpPr>
          <p:nvPr/>
        </p:nvSpPr>
        <p:spPr bwMode="auto">
          <a:xfrm>
            <a:off x="997834" y="3752496"/>
            <a:ext cx="8307692" cy="291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252" tIns="48626" rIns="97252" bIns="48626" numCol="1" anchor="t" anchorCtr="0" compatLnSpc="1">
            <a:prstTxWarp prst="textNoShape">
              <a:avLst/>
            </a:prstTxWarp>
          </a:bodyPr>
          <a:lstStyle>
            <a:lvl1pPr marL="315168" indent="-315168" algn="l" rtl="0" eaLnBrk="1" fontAlgn="base" hangingPunct="1">
              <a:spcBef>
                <a:spcPts val="851"/>
              </a:spcBef>
              <a:spcAft>
                <a:spcPct val="0"/>
              </a:spcAft>
              <a:buFont typeface="Arial" pitchFamily="34" charset="0"/>
              <a:buChar char="•"/>
              <a:defRPr sz="1400">
                <a:solidFill>
                  <a:schemeClr val="tx1"/>
                </a:solidFill>
                <a:latin typeface="+mn-lt"/>
                <a:ea typeface="ＭＳ Ｐゴシック" pitchFamily="63" charset="-128"/>
                <a:cs typeface="ＭＳ Ｐゴシック" pitchFamily="63" charset="-128"/>
              </a:defRPr>
            </a:lvl1pPr>
            <a:lvl2pPr marL="319068" indent="-319068" algn="l" rtl="0" eaLnBrk="1" fontAlgn="base" hangingPunct="1">
              <a:spcBef>
                <a:spcPct val="20000"/>
              </a:spcBef>
              <a:spcAft>
                <a:spcPct val="0"/>
              </a:spcAft>
              <a:buFont typeface="Arial" pitchFamily="34" charset="0"/>
              <a:buChar char="&gt;"/>
              <a:defRPr sz="1400">
                <a:solidFill>
                  <a:schemeClr val="tx1"/>
                </a:solidFill>
                <a:latin typeface="+mn-lt"/>
                <a:ea typeface="ＭＳ Ｐゴシック" pitchFamily="63" charset="-128"/>
              </a:defRPr>
            </a:lvl2pPr>
            <a:lvl3pPr marL="319068" indent="-319068" algn="l" rtl="0" eaLnBrk="1" fontAlgn="base" hangingPunct="1">
              <a:spcBef>
                <a:spcPct val="20000"/>
              </a:spcBef>
              <a:spcAft>
                <a:spcPct val="0"/>
              </a:spcAft>
              <a:buFont typeface="Arial" pitchFamily="34" charset="0"/>
              <a:buChar char="&gt;"/>
              <a:defRPr sz="1400">
                <a:solidFill>
                  <a:schemeClr val="tx1"/>
                </a:solidFill>
                <a:latin typeface="+mn-lt"/>
                <a:ea typeface="ＭＳ Ｐゴシック" pitchFamily="63" charset="-128"/>
              </a:defRPr>
            </a:lvl3pPr>
            <a:lvl4pPr marL="319068" indent="-319068" algn="l" rtl="0" eaLnBrk="1" fontAlgn="base" hangingPunct="1">
              <a:spcBef>
                <a:spcPct val="20000"/>
              </a:spcBef>
              <a:spcAft>
                <a:spcPct val="0"/>
              </a:spcAft>
              <a:buFont typeface="Arial" pitchFamily="34" charset="0"/>
              <a:buChar char="&gt;"/>
              <a:defRPr sz="1400">
                <a:solidFill>
                  <a:schemeClr val="tx1"/>
                </a:solidFill>
                <a:latin typeface="+mn-lt"/>
                <a:ea typeface="ＭＳ Ｐゴシック" pitchFamily="63" charset="-128"/>
              </a:defRPr>
            </a:lvl4pPr>
            <a:lvl5pPr marL="319068" indent="-319068" algn="l" rtl="0" eaLnBrk="1" fontAlgn="base" hangingPunct="1">
              <a:spcBef>
                <a:spcPct val="20000"/>
              </a:spcBef>
              <a:spcAft>
                <a:spcPct val="0"/>
              </a:spcAft>
              <a:buFont typeface="Arial" pitchFamily="34" charset="0"/>
              <a:buChar char="&gt;"/>
              <a:defRPr sz="1400">
                <a:solidFill>
                  <a:schemeClr val="tx1"/>
                </a:solidFill>
                <a:latin typeface="+mn-lt"/>
                <a:ea typeface="ＭＳ Ｐゴシック" pitchFamily="63" charset="-128"/>
              </a:defRPr>
            </a:lvl5pPr>
            <a:lvl6pPr marL="2228690" indent="-270144" algn="l" rtl="0" eaLnBrk="1" fontAlgn="base" hangingPunct="1">
              <a:spcBef>
                <a:spcPct val="20000"/>
              </a:spcBef>
              <a:spcAft>
                <a:spcPct val="0"/>
              </a:spcAft>
              <a:buFont typeface="Arial" pitchFamily="63" charset="0"/>
              <a:buChar char="&gt;"/>
              <a:defRPr sz="1400">
                <a:solidFill>
                  <a:schemeClr val="tx1"/>
                </a:solidFill>
                <a:latin typeface="+mn-lt"/>
                <a:ea typeface="ＭＳ Ｐゴシック" pitchFamily="63" charset="-128"/>
              </a:defRPr>
            </a:lvl6pPr>
            <a:lvl7pPr marL="2633906" indent="-270144" algn="l" rtl="0" eaLnBrk="1" fontAlgn="base" hangingPunct="1">
              <a:spcBef>
                <a:spcPct val="20000"/>
              </a:spcBef>
              <a:spcAft>
                <a:spcPct val="0"/>
              </a:spcAft>
              <a:buFont typeface="Arial" pitchFamily="63" charset="0"/>
              <a:buChar char="&gt;"/>
              <a:defRPr sz="1400">
                <a:solidFill>
                  <a:schemeClr val="tx1"/>
                </a:solidFill>
                <a:latin typeface="+mn-lt"/>
                <a:ea typeface="ＭＳ Ｐゴシック" pitchFamily="63" charset="-128"/>
              </a:defRPr>
            </a:lvl7pPr>
            <a:lvl8pPr marL="3039123" indent="-270144" algn="l" rtl="0" eaLnBrk="1" fontAlgn="base" hangingPunct="1">
              <a:spcBef>
                <a:spcPct val="20000"/>
              </a:spcBef>
              <a:spcAft>
                <a:spcPct val="0"/>
              </a:spcAft>
              <a:buFont typeface="Arial" pitchFamily="63" charset="0"/>
              <a:buChar char="&gt;"/>
              <a:defRPr sz="1400">
                <a:solidFill>
                  <a:schemeClr val="tx1"/>
                </a:solidFill>
                <a:latin typeface="+mn-lt"/>
                <a:ea typeface="ＭＳ Ｐゴシック" pitchFamily="63" charset="-128"/>
              </a:defRPr>
            </a:lvl8pPr>
            <a:lvl9pPr marL="3444339" indent="-270144" algn="l" rtl="0" eaLnBrk="1" fontAlgn="base" hangingPunct="1">
              <a:spcBef>
                <a:spcPct val="20000"/>
              </a:spcBef>
              <a:spcAft>
                <a:spcPct val="0"/>
              </a:spcAft>
              <a:buFont typeface="Arial" pitchFamily="63" charset="0"/>
              <a:buChar char="&gt;"/>
              <a:defRPr sz="1400">
                <a:solidFill>
                  <a:schemeClr val="tx1"/>
                </a:solidFill>
                <a:latin typeface="+mn-lt"/>
                <a:ea typeface="ＭＳ Ｐゴシック" pitchFamily="63" charset="-128"/>
              </a:defRPr>
            </a:lvl9pPr>
          </a:lstStyle>
          <a:p>
            <a:pPr marL="0" indent="0">
              <a:buNone/>
            </a:pPr>
            <a:r>
              <a:rPr lang="de-DE" altLang="de-DE" sz="1920" b="1" kern="0" dirty="0" err="1">
                <a:ea typeface="ＭＳ Ｐゴシック" panose="020B0600070205080204" pitchFamily="34" charset="-128"/>
              </a:rPr>
              <a:t>Didaktikmodul</a:t>
            </a:r>
            <a:r>
              <a:rPr lang="de-DE" altLang="de-DE" sz="1920" b="1" kern="0" dirty="0">
                <a:ea typeface="ＭＳ Ｐゴシック" panose="020B0600070205080204" pitchFamily="34" charset="-128"/>
              </a:rPr>
              <a:t>: Kurs 1 Tag (bei allen Berufen mit Abschluss in der Grundbildung obligatorisch)</a:t>
            </a:r>
          </a:p>
          <a:p>
            <a:r>
              <a:rPr lang="de-CH" sz="2160" dirty="0">
                <a:highlight>
                  <a:srgbClr val="CDE2E5"/>
                </a:highlight>
                <a:latin typeface="Arial" panose="020B0604020202020204" pitchFamily="34" charset="0"/>
                <a:ea typeface="Calibri" panose="020F0502020204030204" pitchFamily="34" charset="0"/>
              </a:rPr>
              <a:t>Die Instrumente der neuen </a:t>
            </a:r>
            <a:r>
              <a:rPr lang="de-CH" sz="2160" dirty="0" err="1">
                <a:highlight>
                  <a:srgbClr val="CDE2E5"/>
                </a:highlight>
                <a:latin typeface="Arial" panose="020B0604020202020204" pitchFamily="34" charset="0"/>
                <a:ea typeface="Calibri" panose="020F0502020204030204" pitchFamily="34" charset="0"/>
              </a:rPr>
              <a:t>BiVo</a:t>
            </a:r>
            <a:r>
              <a:rPr lang="de-CH" sz="2160" dirty="0">
                <a:highlight>
                  <a:srgbClr val="CDE2E5"/>
                </a:highlight>
                <a:latin typeface="Arial" panose="020B0604020202020204" pitchFamily="34" charset="0"/>
                <a:ea typeface="Calibri" panose="020F0502020204030204" pitchFamily="34" charset="0"/>
              </a:rPr>
              <a:t> kompetent einsetzen</a:t>
            </a:r>
          </a:p>
          <a:p>
            <a:r>
              <a:rPr lang="de-CH" altLang="de-DE" sz="1920" kern="0" dirty="0">
                <a:highlight>
                  <a:srgbClr val="CDE2E5"/>
                </a:highlight>
                <a:ea typeface="ＭＳ Ｐゴシック" panose="020B0600070205080204" pitchFamily="34" charset="-128"/>
              </a:rPr>
              <a:t>Lernende selektieren</a:t>
            </a:r>
          </a:p>
          <a:p>
            <a:r>
              <a:rPr lang="de-DE" altLang="de-DE" sz="1920" kern="0" dirty="0">
                <a:highlight>
                  <a:srgbClr val="CDE2E5"/>
                </a:highlight>
                <a:ea typeface="ＭＳ Ｐゴシック" panose="020B0600070205080204" pitchFamily="34" charset="-128"/>
              </a:rPr>
              <a:t>Junge Erwachsene führen und Krisen überwinden</a:t>
            </a:r>
            <a:endParaRPr lang="de-CH" altLang="de-DE" sz="1920" kern="0" dirty="0">
              <a:highlight>
                <a:srgbClr val="CDE2E5"/>
              </a:highlight>
              <a:ea typeface="ＭＳ Ｐゴシック" panose="020B0600070205080204" pitchFamily="34" charset="-128"/>
            </a:endParaRPr>
          </a:p>
          <a:p>
            <a:r>
              <a:rPr lang="de-CH" altLang="de-DE" sz="1920" i="1" kern="0" dirty="0">
                <a:solidFill>
                  <a:srgbClr val="7E8692"/>
                </a:solidFill>
                <a:ea typeface="ＭＳ Ｐゴシック" panose="020B0600070205080204" pitchFamily="34" charset="-128"/>
              </a:rPr>
              <a:t>Erfolgreiches Lernen im Betrieb </a:t>
            </a:r>
          </a:p>
          <a:p>
            <a:r>
              <a:rPr lang="de-CH" altLang="de-DE" sz="1920" i="1" kern="0" dirty="0">
                <a:solidFill>
                  <a:srgbClr val="7E8692"/>
                </a:solidFill>
                <a:ea typeface="ＭＳ Ｐゴシック" panose="020B0600070205080204" pitchFamily="34" charset="-128"/>
              </a:rPr>
              <a:t>Ausbildungsverantwortung als Team wahrnehmen</a:t>
            </a:r>
          </a:p>
        </p:txBody>
      </p:sp>
    </p:spTree>
    <p:extLst>
      <p:ext uri="{BB962C8B-B14F-4D97-AF65-F5344CB8AC3E}">
        <p14:creationId xmlns:p14="http://schemas.microsoft.com/office/powerpoint/2010/main" val="640368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13B76-4B05-D818-EEE3-C3051F538555}"/>
            </a:ext>
          </a:extLst>
        </p:cNvPr>
        <p:cNvGrpSpPr/>
        <p:nvPr/>
      </p:nvGrpSpPr>
      <p:grpSpPr>
        <a:xfrm>
          <a:off x="0" y="0"/>
          <a:ext cx="0" cy="0"/>
          <a:chOff x="0" y="0"/>
          <a:chExt cx="0" cy="0"/>
        </a:xfrm>
      </p:grpSpPr>
      <p:sp>
        <p:nvSpPr>
          <p:cNvPr id="17410" name="Inhaltsplatzhalter 1">
            <a:extLst>
              <a:ext uri="{FF2B5EF4-FFF2-40B4-BE49-F238E27FC236}">
                <a16:creationId xmlns:a16="http://schemas.microsoft.com/office/drawing/2014/main" id="{54F77A08-45E6-2263-8913-F2BEA4952CE7}"/>
              </a:ext>
            </a:extLst>
          </p:cNvPr>
          <p:cNvSpPr>
            <a:spLocks noGrp="1"/>
          </p:cNvSpPr>
          <p:nvPr>
            <p:ph idx="12"/>
          </p:nvPr>
        </p:nvSpPr>
        <p:spPr>
          <a:xfrm>
            <a:off x="997834" y="2651313"/>
            <a:ext cx="8307692" cy="1887478"/>
          </a:xfrm>
        </p:spPr>
        <p:txBody>
          <a:bodyPr>
            <a:normAutofit lnSpcReduction="10000"/>
          </a:bodyPr>
          <a:lstStyle/>
          <a:p>
            <a:pPr marL="0" indent="0">
              <a:buNone/>
            </a:pPr>
            <a:r>
              <a:rPr lang="de-CH" sz="1920" b="1" dirty="0">
                <a:sym typeface="Wingdings" panose="05000000000000000000" pitchFamily="2" charset="2"/>
              </a:rPr>
              <a:t>Ausnahmen: (befristete Bildungsbewilligung)</a:t>
            </a:r>
          </a:p>
          <a:p>
            <a:pPr marL="0" indent="0">
              <a:buNone/>
            </a:pPr>
            <a:r>
              <a:rPr lang="de-CH" sz="1920" dirty="0"/>
              <a:t>Bei Verkürzter Grundbildung vom AF zum AM im gleichen Betrieb</a:t>
            </a:r>
          </a:p>
          <a:p>
            <a:r>
              <a:rPr lang="de-CH" sz="1920" dirty="0"/>
              <a:t>Reicht eine fachtechnische Weiterbildung beim Importeur oder auch technische Weiterbildung (Bosch, </a:t>
            </a:r>
            <a:r>
              <a:rPr lang="de-CH" sz="1920" dirty="0" err="1"/>
              <a:t>Technomag</a:t>
            </a:r>
            <a:r>
              <a:rPr lang="de-CH" sz="1920" dirty="0"/>
              <a:t>, Derendinger, Hostettler usw.) gesamthaft 8 Tage als Vorgabe</a:t>
            </a:r>
            <a:endParaRPr lang="de-CH" altLang="de-DE" dirty="0">
              <a:ea typeface="ＭＳ Ｐゴシック" panose="020B0600070205080204" pitchFamily="34" charset="-128"/>
            </a:endParaRPr>
          </a:p>
          <a:p>
            <a:pPr marL="282886" indent="-282886"/>
            <a:r>
              <a:rPr lang="de-CH" altLang="de-DE">
                <a:ea typeface="ＭＳ Ｐゴシック" panose="020B0600070205080204" pitchFamily="34" charset="-128"/>
              </a:rPr>
              <a:t>2</a:t>
            </a:r>
            <a:endParaRPr lang="de-CH" altLang="de-DE" dirty="0">
              <a:ea typeface="ＭＳ Ｐゴシック" panose="020B0600070205080204" pitchFamily="34" charset="-128"/>
            </a:endParaRPr>
          </a:p>
        </p:txBody>
      </p:sp>
      <p:sp>
        <p:nvSpPr>
          <p:cNvPr id="17411" name="Titel 2">
            <a:extLst>
              <a:ext uri="{FF2B5EF4-FFF2-40B4-BE49-F238E27FC236}">
                <a16:creationId xmlns:a16="http://schemas.microsoft.com/office/drawing/2014/main" id="{4130B437-C924-1739-18D8-6E07C2B1D8DC}"/>
              </a:ext>
            </a:extLst>
          </p:cNvPr>
          <p:cNvSpPr>
            <a:spLocks noGrp="1"/>
          </p:cNvSpPr>
          <p:nvPr>
            <p:ph type="title"/>
          </p:nvPr>
        </p:nvSpPr>
        <p:spPr>
          <a:xfrm>
            <a:off x="854407" y="334615"/>
            <a:ext cx="9969230" cy="612390"/>
          </a:xfrm>
          <a:ln/>
        </p:spPr>
        <p:txBody>
          <a:bodyPr>
            <a:normAutofit/>
          </a:bodyPr>
          <a:lstStyle/>
          <a:p>
            <a:pPr eaLnBrk="1" hangingPunct="1"/>
            <a:r>
              <a:rPr lang="de-DE" altLang="de-DE" sz="3200" dirty="0">
                <a:ea typeface="ＭＳ Ｐゴシック" panose="020B0600070205080204" pitchFamily="34" charset="-128"/>
              </a:rPr>
              <a:t>Bildungsbewilligung für </a:t>
            </a:r>
            <a:r>
              <a:rPr lang="de-DE" altLang="de-DE" sz="3200" dirty="0" err="1">
                <a:ea typeface="ＭＳ Ｐゴシック" panose="020B0600070205080204" pitchFamily="34" charset="-128"/>
              </a:rPr>
              <a:t>Automobil-Mechatroniker:in</a:t>
            </a:r>
            <a:endParaRPr lang="de-CH" altLang="de-DE" sz="3200" dirty="0">
              <a:ea typeface="ＭＳ Ｐゴシック" panose="020B0600070205080204" pitchFamily="34" charset="-128"/>
            </a:endParaRPr>
          </a:p>
        </p:txBody>
      </p:sp>
      <p:pic>
        <p:nvPicPr>
          <p:cNvPr id="1026" name="Picture 2" descr="Automobil-Mechatroniker/-in EFZ Fachrichtung «Personenwagen»">
            <a:extLst>
              <a:ext uri="{FF2B5EF4-FFF2-40B4-BE49-F238E27FC236}">
                <a16:creationId xmlns:a16="http://schemas.microsoft.com/office/drawing/2014/main" id="{783169E0-9BFD-61C1-E9B3-2E1507707E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3367" y="427035"/>
            <a:ext cx="2042231" cy="29105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DC86C5-0356-E377-E565-C08369EC62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8346" y="3429997"/>
            <a:ext cx="2042231" cy="291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569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34825-913F-67F2-2807-17768098E524}"/>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9B668E58-EF28-D38E-170D-246AD2C7EDB6}"/>
              </a:ext>
            </a:extLst>
          </p:cNvPr>
          <p:cNvSpPr>
            <a:spLocks noGrp="1"/>
          </p:cNvSpPr>
          <p:nvPr>
            <p:ph type="title"/>
          </p:nvPr>
        </p:nvSpPr>
        <p:spPr>
          <a:xfrm>
            <a:off x="1015399" y="1095941"/>
            <a:ext cx="4925347" cy="861420"/>
          </a:xfrm>
        </p:spPr>
        <p:txBody>
          <a:bodyPr>
            <a:normAutofit fontScale="90000"/>
          </a:bodyPr>
          <a:lstStyle/>
          <a:p>
            <a:r>
              <a:rPr lang="de-CH" sz="2400" dirty="0" err="1"/>
              <a:t>SwissSkills</a:t>
            </a:r>
            <a:r>
              <a:rPr lang="de-CH" sz="2400" dirty="0"/>
              <a:t> 2025 in Bern</a:t>
            </a:r>
            <a:br>
              <a:rPr lang="de-CH" dirty="0"/>
            </a:br>
            <a:br>
              <a:rPr lang="de-CH" dirty="0"/>
            </a:br>
            <a:r>
              <a:rPr lang="de-CH" sz="1920" dirty="0"/>
              <a:t>Interessentenliste für Lehrabgänger 2024</a:t>
            </a:r>
          </a:p>
        </p:txBody>
      </p:sp>
      <p:pic>
        <p:nvPicPr>
          <p:cNvPr id="18" name="Inhaltsplatzhalter 17">
            <a:extLst>
              <a:ext uri="{FF2B5EF4-FFF2-40B4-BE49-F238E27FC236}">
                <a16:creationId xmlns:a16="http://schemas.microsoft.com/office/drawing/2014/main" id="{1BD34C19-2D2E-018B-40F6-2CB490FC43B0}"/>
              </a:ext>
            </a:extLst>
          </p:cNvPr>
          <p:cNvPicPr>
            <a:picLocks noGrp="1" noChangeAspect="1"/>
          </p:cNvPicPr>
          <p:nvPr>
            <p:ph idx="13"/>
          </p:nvPr>
        </p:nvPicPr>
        <p:blipFill>
          <a:blip r:embed="rId2"/>
          <a:stretch>
            <a:fillRect/>
          </a:stretch>
        </p:blipFill>
        <p:spPr>
          <a:xfrm>
            <a:off x="6251257" y="1095942"/>
            <a:ext cx="3919250" cy="5246340"/>
          </a:xfrm>
        </p:spPr>
      </p:pic>
      <p:sp>
        <p:nvSpPr>
          <p:cNvPr id="19" name="Inhaltsplatzhalter 2">
            <a:extLst>
              <a:ext uri="{FF2B5EF4-FFF2-40B4-BE49-F238E27FC236}">
                <a16:creationId xmlns:a16="http://schemas.microsoft.com/office/drawing/2014/main" id="{68F074C3-C08B-50E5-0635-003CBB6D1976}"/>
              </a:ext>
            </a:extLst>
          </p:cNvPr>
          <p:cNvSpPr txBox="1">
            <a:spLocks/>
          </p:cNvSpPr>
          <p:nvPr/>
        </p:nvSpPr>
        <p:spPr>
          <a:xfrm>
            <a:off x="903069" y="2132857"/>
            <a:ext cx="5037679" cy="4063927"/>
          </a:xfrm>
        </p:spPr>
        <p:txBody>
          <a:bodyPr wrap="square" anchor="t">
            <a:normAutofit/>
          </a:bodyPr>
          <a:lstStyle>
            <a:lvl1pPr algn="l" rtl="0" eaLnBrk="1" fontAlgn="base" hangingPunct="1">
              <a:spcBef>
                <a:spcPct val="20000"/>
              </a:spcBef>
              <a:spcAft>
                <a:spcPct val="0"/>
              </a:spcAft>
              <a:buFont typeface="Arial" panose="020B0604020202020204" pitchFamily="34" charset="0"/>
              <a:defRPr sz="1260">
                <a:solidFill>
                  <a:schemeClr val="tx1"/>
                </a:solidFill>
                <a:latin typeface="+mn-lt"/>
                <a:ea typeface="ＭＳ Ｐゴシック" pitchFamily="63" charset="-128"/>
                <a:cs typeface="ＭＳ Ｐゴシック" pitchFamily="63" charset="-128"/>
              </a:defRPr>
            </a:lvl1pPr>
            <a:lvl2pPr marL="607207" indent="-242883" algn="l" rtl="0" eaLnBrk="1" fontAlgn="base" hangingPunct="1">
              <a:spcBef>
                <a:spcPct val="20000"/>
              </a:spcBef>
              <a:spcAft>
                <a:spcPct val="0"/>
              </a:spcAft>
              <a:buFont typeface="Arial" panose="020B0604020202020204" pitchFamily="34" charset="0"/>
              <a:buChar char="&gt;"/>
              <a:defRPr sz="1260">
                <a:solidFill>
                  <a:schemeClr val="tx1"/>
                </a:solidFill>
                <a:latin typeface="+mn-lt"/>
                <a:ea typeface="ＭＳ Ｐゴシック" pitchFamily="63" charset="-128"/>
              </a:defRPr>
            </a:lvl2pPr>
            <a:lvl3pPr marL="971530" indent="-242883" algn="l" rtl="0" eaLnBrk="1" fontAlgn="base" hangingPunct="1">
              <a:spcBef>
                <a:spcPct val="20000"/>
              </a:spcBef>
              <a:spcAft>
                <a:spcPct val="0"/>
              </a:spcAft>
              <a:buFont typeface="Arial" panose="020B0604020202020204" pitchFamily="34" charset="0"/>
              <a:buChar char="&gt;"/>
              <a:defRPr sz="1260">
                <a:solidFill>
                  <a:schemeClr val="tx1"/>
                </a:solidFill>
                <a:latin typeface="+mn-lt"/>
                <a:ea typeface="ＭＳ Ｐゴシック" pitchFamily="63" charset="-128"/>
              </a:defRPr>
            </a:lvl3pPr>
            <a:lvl4pPr marL="1305851" indent="-242883" algn="l" rtl="0" eaLnBrk="1" fontAlgn="base" hangingPunct="1">
              <a:spcBef>
                <a:spcPct val="20000"/>
              </a:spcBef>
              <a:spcAft>
                <a:spcPct val="0"/>
              </a:spcAft>
              <a:buFont typeface="Arial" panose="020B0604020202020204" pitchFamily="34" charset="0"/>
              <a:buChar char="&gt;"/>
              <a:defRPr sz="1260">
                <a:solidFill>
                  <a:schemeClr val="tx1"/>
                </a:solidFill>
                <a:latin typeface="+mn-lt"/>
                <a:ea typeface="ＭＳ Ｐゴシック" pitchFamily="63" charset="-128"/>
              </a:defRPr>
            </a:lvl4pPr>
            <a:lvl5pPr marL="1640173" indent="-242883" algn="l" rtl="0" eaLnBrk="1" fontAlgn="base" hangingPunct="1">
              <a:spcBef>
                <a:spcPct val="20000"/>
              </a:spcBef>
              <a:spcAft>
                <a:spcPct val="0"/>
              </a:spcAft>
              <a:buFont typeface="Arial" panose="020B0604020202020204" pitchFamily="34" charset="0"/>
              <a:buChar char="&gt;"/>
              <a:defRPr sz="1260">
                <a:solidFill>
                  <a:schemeClr val="tx1"/>
                </a:solidFill>
                <a:latin typeface="+mn-lt"/>
                <a:ea typeface="ＭＳ Ｐゴシック" pitchFamily="63" charset="-128"/>
              </a:defRPr>
            </a:lvl5pPr>
            <a:lvl6pPr marL="2005780" indent="-243124" algn="l" rtl="0" eaLnBrk="1" fontAlgn="base" hangingPunct="1">
              <a:spcBef>
                <a:spcPct val="20000"/>
              </a:spcBef>
              <a:spcAft>
                <a:spcPct val="0"/>
              </a:spcAft>
              <a:buFont typeface="Arial" pitchFamily="63" charset="0"/>
              <a:buChar char="&gt;"/>
              <a:defRPr sz="1260">
                <a:solidFill>
                  <a:schemeClr val="tx1"/>
                </a:solidFill>
                <a:latin typeface="+mn-lt"/>
                <a:ea typeface="ＭＳ Ｐゴシック" pitchFamily="63" charset="-128"/>
              </a:defRPr>
            </a:lvl6pPr>
            <a:lvl7pPr marL="2370469" indent="-243124" algn="l" rtl="0" eaLnBrk="1" fontAlgn="base" hangingPunct="1">
              <a:spcBef>
                <a:spcPct val="20000"/>
              </a:spcBef>
              <a:spcAft>
                <a:spcPct val="0"/>
              </a:spcAft>
              <a:buFont typeface="Arial" pitchFamily="63" charset="0"/>
              <a:buChar char="&gt;"/>
              <a:defRPr sz="1260">
                <a:solidFill>
                  <a:schemeClr val="tx1"/>
                </a:solidFill>
                <a:latin typeface="+mn-lt"/>
                <a:ea typeface="ＭＳ Ｐゴシック" pitchFamily="63" charset="-128"/>
              </a:defRPr>
            </a:lvl7pPr>
            <a:lvl8pPr marL="2735157" indent="-243124" algn="l" rtl="0" eaLnBrk="1" fontAlgn="base" hangingPunct="1">
              <a:spcBef>
                <a:spcPct val="20000"/>
              </a:spcBef>
              <a:spcAft>
                <a:spcPct val="0"/>
              </a:spcAft>
              <a:buFont typeface="Arial" pitchFamily="63" charset="0"/>
              <a:buChar char="&gt;"/>
              <a:defRPr sz="1260">
                <a:solidFill>
                  <a:schemeClr val="tx1"/>
                </a:solidFill>
                <a:latin typeface="+mn-lt"/>
                <a:ea typeface="ＭＳ Ｐゴシック" pitchFamily="63" charset="-128"/>
              </a:defRPr>
            </a:lvl8pPr>
            <a:lvl9pPr marL="3099844" indent="-243124" algn="l" rtl="0" eaLnBrk="1" fontAlgn="base" hangingPunct="1">
              <a:spcBef>
                <a:spcPct val="20000"/>
              </a:spcBef>
              <a:spcAft>
                <a:spcPct val="0"/>
              </a:spcAft>
              <a:buFont typeface="Arial" pitchFamily="63" charset="0"/>
              <a:buChar char="&gt;"/>
              <a:defRPr sz="1260">
                <a:solidFill>
                  <a:schemeClr val="tx1"/>
                </a:solidFill>
                <a:latin typeface="+mn-lt"/>
                <a:ea typeface="ＭＳ Ｐゴシック" pitchFamily="63" charset="-128"/>
              </a:defRPr>
            </a:lvl9pPr>
          </a:lstStyle>
          <a:p>
            <a:pPr marL="217165" indent="-217165">
              <a:buFont typeface="Arial" panose="020B0604020202020204" pitchFamily="34" charset="0"/>
              <a:buChar char="•"/>
            </a:pPr>
            <a:r>
              <a:rPr lang="de-CH" sz="1680" b="1" kern="0" dirty="0"/>
              <a:t>Qualifikation SwissSkills</a:t>
            </a:r>
            <a:br>
              <a:rPr lang="de-CH" sz="1680" kern="0" dirty="0"/>
            </a:br>
            <a:r>
              <a:rPr lang="de-CH" sz="1680" kern="0" dirty="0"/>
              <a:t>5. Juli 2025, Mobilcity Bern</a:t>
            </a:r>
            <a:br>
              <a:rPr lang="de-CH" sz="1680" kern="0" dirty="0"/>
            </a:br>
            <a:endParaRPr lang="de-CH" sz="1680" kern="0" dirty="0"/>
          </a:p>
          <a:p>
            <a:pPr marL="217165" indent="-217165">
              <a:buFont typeface="Arial" panose="020B0604020202020204" pitchFamily="34" charset="0"/>
              <a:buChar char="•"/>
            </a:pPr>
            <a:r>
              <a:rPr lang="de-CH" sz="1680" b="1" kern="0" dirty="0"/>
              <a:t>SwissSkills 2025</a:t>
            </a:r>
            <a:r>
              <a:rPr lang="de-CH" sz="1680" kern="0" dirty="0"/>
              <a:t>: </a:t>
            </a:r>
            <a:br>
              <a:rPr lang="de-CH" sz="1680" kern="0" dirty="0"/>
            </a:br>
            <a:r>
              <a:rPr lang="de-CH" sz="1680" kern="0" dirty="0"/>
              <a:t>17. - 21. September 2025, BERNEXPO</a:t>
            </a:r>
            <a:br>
              <a:rPr lang="de-CH" sz="1680" kern="0" dirty="0"/>
            </a:br>
            <a:endParaRPr lang="de-CH" sz="1680" kern="0" dirty="0"/>
          </a:p>
          <a:p>
            <a:pPr marL="217165" indent="-217165">
              <a:buFont typeface="Arial" panose="020B0604020202020204" pitchFamily="34" charset="0"/>
              <a:buChar char="•"/>
            </a:pPr>
            <a:r>
              <a:rPr lang="de-CH" sz="1680" b="1" kern="0" dirty="0"/>
              <a:t>WorldSkills 2026</a:t>
            </a:r>
            <a:br>
              <a:rPr lang="de-CH" sz="1680" b="1" kern="0" dirty="0"/>
            </a:br>
            <a:r>
              <a:rPr lang="de-CH" sz="1680" kern="0" dirty="0"/>
              <a:t>Shanghai, China</a:t>
            </a:r>
            <a:br>
              <a:rPr lang="de-CH" sz="1920" b="1" kern="0" dirty="0"/>
            </a:br>
            <a:endParaRPr lang="de-CH" sz="1920" b="1" kern="0" dirty="0"/>
          </a:p>
          <a:p>
            <a:pPr>
              <a:spcAft>
                <a:spcPts val="360"/>
              </a:spcAft>
            </a:pPr>
            <a:r>
              <a:rPr lang="de-CH" sz="1680" b="1" kern="0" dirty="0"/>
              <a:t>Aufruf:</a:t>
            </a:r>
            <a:endParaRPr lang="de-CH" sz="1680" kern="0" dirty="0"/>
          </a:p>
          <a:p>
            <a:r>
              <a:rPr lang="de-CH" sz="1440" u="sng" dirty="0">
                <a:latin typeface="Arial" panose="020B06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https://www.autoberufe.ch/de/news/news-archiv/wir-suchen-unsere-champions</a:t>
            </a:r>
            <a:endParaRPr lang="de-CH" sz="1440" dirty="0">
              <a:latin typeface="Aptos" panose="020B0004020202020204" pitchFamily="34" charset="0"/>
              <a:ea typeface="Aptos" panose="020B0004020202020204" pitchFamily="34" charset="0"/>
              <a:cs typeface="Aptos" panose="020B0004020202020204" pitchFamily="34" charset="0"/>
            </a:endParaRPr>
          </a:p>
          <a:p>
            <a:endParaRPr lang="de-CH" sz="1512" kern="0" dirty="0"/>
          </a:p>
        </p:txBody>
      </p:sp>
    </p:spTree>
    <p:extLst>
      <p:ext uri="{BB962C8B-B14F-4D97-AF65-F5344CB8AC3E}">
        <p14:creationId xmlns:p14="http://schemas.microsoft.com/office/powerpoint/2010/main" val="9105512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355DAC0-68BD-4965-A38A-A062C7C4D1C0}"/>
              </a:ext>
            </a:extLst>
          </p:cNvPr>
          <p:cNvPicPr>
            <a:picLocks noChangeAspect="1"/>
          </p:cNvPicPr>
          <p:nvPr/>
        </p:nvPicPr>
        <p:blipFill rotWithShape="1">
          <a:blip r:embed="rId2">
            <a:extLst>
              <a:ext uri="{28A0092B-C50C-407E-A947-70E740481C1C}">
                <a14:useLocalDpi xmlns:a14="http://schemas.microsoft.com/office/drawing/2010/main" val="0"/>
              </a:ext>
            </a:extLst>
          </a:blip>
          <a:srcRect b="5900"/>
          <a:stretch/>
        </p:blipFill>
        <p:spPr>
          <a:xfrm>
            <a:off x="1642228" y="502920"/>
            <a:ext cx="8907545" cy="6286500"/>
          </a:xfrm>
          <a:prstGeom prst="rect">
            <a:avLst/>
          </a:prstGeom>
          <a:noFill/>
        </p:spPr>
      </p:pic>
      <p:sp>
        <p:nvSpPr>
          <p:cNvPr id="4" name="Foliennummernplatzhalter 3" hidden="1">
            <a:extLst>
              <a:ext uri="{FF2B5EF4-FFF2-40B4-BE49-F238E27FC236}">
                <a16:creationId xmlns:a16="http://schemas.microsoft.com/office/drawing/2014/main" id="{EFB6A8F2-FB45-410B-A409-C30C766AC983}"/>
              </a:ext>
            </a:extLst>
          </p:cNvPr>
          <p:cNvSpPr>
            <a:spLocks noGrp="1"/>
          </p:cNvSpPr>
          <p:nvPr>
            <p:ph type="sldNum" sz="quarter" idx="4294967295"/>
          </p:nvPr>
        </p:nvSpPr>
        <p:spPr>
          <a:xfrm>
            <a:off x="8866348" y="6482724"/>
            <a:ext cx="1563053" cy="260984"/>
          </a:xfrm>
        </p:spPr>
        <p:txBody>
          <a:bodyPr wrap="square" anchor="t">
            <a:normAutofit/>
          </a:bodyPr>
          <a:lstStyle/>
          <a:p>
            <a:pPr>
              <a:lnSpc>
                <a:spcPct val="90000"/>
              </a:lnSpc>
              <a:spcAft>
                <a:spcPts val="720"/>
              </a:spcAft>
              <a:defRPr/>
            </a:pPr>
            <a:fld id="{EF2D90ED-031E-4928-951E-F54892B53B17}" type="slidenum">
              <a:rPr lang="de-DE" altLang="de-DE" sz="240"/>
              <a:pPr>
                <a:lnSpc>
                  <a:spcPct val="90000"/>
                </a:lnSpc>
                <a:spcAft>
                  <a:spcPts val="720"/>
                </a:spcAft>
                <a:defRPr/>
              </a:pPr>
              <a:t>78</a:t>
            </a:fld>
            <a:endParaRPr lang="de-DE" altLang="de-DE" sz="240"/>
          </a:p>
        </p:txBody>
      </p:sp>
    </p:spTree>
    <p:extLst>
      <p:ext uri="{BB962C8B-B14F-4D97-AF65-F5344CB8AC3E}">
        <p14:creationId xmlns:p14="http://schemas.microsoft.com/office/powerpoint/2010/main" val="1236549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2495C8A-28CA-475F-8015-17919BCDDC2B}"/>
              </a:ext>
            </a:extLst>
          </p:cNvPr>
          <p:cNvSpPr>
            <a:spLocks noGrp="1"/>
          </p:cNvSpPr>
          <p:nvPr>
            <p:ph type="body" idx="10"/>
          </p:nvPr>
        </p:nvSpPr>
        <p:spPr/>
        <p:txBody>
          <a:bodyPr/>
          <a:lstStyle/>
          <a:p>
            <a:r>
              <a:rPr lang="de-CH" dirty="0"/>
              <a:t>Auto Gewerbe Verband Sektion Solothurn </a:t>
            </a:r>
          </a:p>
        </p:txBody>
      </p:sp>
      <p:sp>
        <p:nvSpPr>
          <p:cNvPr id="2" name="AutoShape 2" descr="Welcher Wein passt zu Ihrem Apéro? | Martel Weine St.Gallen und Zürich">
            <a:extLst>
              <a:ext uri="{FF2B5EF4-FFF2-40B4-BE49-F238E27FC236}">
                <a16:creationId xmlns:a16="http://schemas.microsoft.com/office/drawing/2014/main" id="{68936076-8E8C-44D9-9304-AFF6A666D1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4" name="AutoShape 4" descr="Welcher Wein passt zu Ihrem Apéro? | Martel Weine St.Gallen und Zürich">
            <a:extLst>
              <a:ext uri="{FF2B5EF4-FFF2-40B4-BE49-F238E27FC236}">
                <a16:creationId xmlns:a16="http://schemas.microsoft.com/office/drawing/2014/main" id="{B3AFFB6B-A9E4-4BBA-B737-CC2CD4CDF3F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6" descr="Welcher Wein passt zu Ihrem Apéro? | Martel Weine St.Gallen und Zürich">
            <a:extLst>
              <a:ext uri="{FF2B5EF4-FFF2-40B4-BE49-F238E27FC236}">
                <a16:creationId xmlns:a16="http://schemas.microsoft.com/office/drawing/2014/main" id="{A4B5B9C7-0F1B-4773-804E-A48E80F880DB}"/>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6" name="Grafik 5">
            <a:extLst>
              <a:ext uri="{FF2B5EF4-FFF2-40B4-BE49-F238E27FC236}">
                <a16:creationId xmlns:a16="http://schemas.microsoft.com/office/drawing/2014/main" id="{AA0E48A6-02C0-4CA1-88C8-4C6AE327D613}"/>
              </a:ext>
            </a:extLst>
          </p:cNvPr>
          <p:cNvPicPr>
            <a:picLocks noChangeAspect="1"/>
          </p:cNvPicPr>
          <p:nvPr/>
        </p:nvPicPr>
        <p:blipFill>
          <a:blip r:embed="rId2"/>
          <a:stretch>
            <a:fillRect/>
          </a:stretch>
        </p:blipFill>
        <p:spPr>
          <a:xfrm>
            <a:off x="838200" y="1878495"/>
            <a:ext cx="6023114" cy="4015409"/>
          </a:xfrm>
          <a:prstGeom prst="rect">
            <a:avLst/>
          </a:prstGeom>
        </p:spPr>
      </p:pic>
      <p:pic>
        <p:nvPicPr>
          <p:cNvPr id="2056" name="Picture 8" descr="„Herzlichen Dank!“, handschriftlich, schwarz, Vektor, freigestellt">
            <a:extLst>
              <a:ext uri="{FF2B5EF4-FFF2-40B4-BE49-F238E27FC236}">
                <a16:creationId xmlns:a16="http://schemas.microsoft.com/office/drawing/2014/main" id="{ED6D9C3C-63F4-40A9-A9FC-1FCA29C0D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314" y="3581400"/>
            <a:ext cx="4832298" cy="225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145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84CF5-C965-5496-FA81-C76BF42AA81D}"/>
            </a:ext>
          </a:extLst>
        </p:cNvPr>
        <p:cNvGrpSpPr/>
        <p:nvPr/>
      </p:nvGrpSpPr>
      <p:grpSpPr>
        <a:xfrm>
          <a:off x="0" y="0"/>
          <a:ext cx="0" cy="0"/>
          <a:chOff x="0" y="0"/>
          <a:chExt cx="0" cy="0"/>
        </a:xfrm>
      </p:grpSpPr>
      <p:pic>
        <p:nvPicPr>
          <p:cNvPr id="5122" name="Grafik 1">
            <a:extLst>
              <a:ext uri="{FF2B5EF4-FFF2-40B4-BE49-F238E27FC236}">
                <a16:creationId xmlns:a16="http://schemas.microsoft.com/office/drawing/2014/main" id="{20922DB1-B1AA-A72F-49FC-D8BE791921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m 1">
            <a:extLst>
              <a:ext uri="{FF2B5EF4-FFF2-40B4-BE49-F238E27FC236}">
                <a16:creationId xmlns:a16="http://schemas.microsoft.com/office/drawing/2014/main" id="{8ED43D37-BFEC-B72A-585F-00482B75F546}"/>
              </a:ext>
            </a:extLst>
          </p:cNvPr>
          <p:cNvGraphicFramePr>
            <a:graphicFrameLocks/>
          </p:cNvGraphicFramePr>
          <p:nvPr>
            <p:extLst/>
          </p:nvPr>
        </p:nvGraphicFramePr>
        <p:xfrm>
          <a:off x="1743075" y="1990725"/>
          <a:ext cx="78105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a:extLst>
              <a:ext uri="{FF2B5EF4-FFF2-40B4-BE49-F238E27FC236}">
                <a16:creationId xmlns:a16="http://schemas.microsoft.com/office/drawing/2014/main" id="{A16BB87D-5F84-5D10-6DCA-5E1063D9055A}"/>
              </a:ext>
            </a:extLst>
          </p:cNvPr>
          <p:cNvSpPr txBox="1"/>
          <p:nvPr/>
        </p:nvSpPr>
        <p:spPr>
          <a:xfrm>
            <a:off x="744537" y="1094289"/>
            <a:ext cx="3886200" cy="369332"/>
          </a:xfrm>
          <a:prstGeom prst="rect">
            <a:avLst/>
          </a:prstGeom>
          <a:noFill/>
        </p:spPr>
        <p:txBody>
          <a:bodyPr wrap="square" rtlCol="0">
            <a:spAutoFit/>
          </a:bodyPr>
          <a:lstStyle/>
          <a:p>
            <a:r>
              <a:rPr lang="de-CH" b="1" dirty="0"/>
              <a:t>Aktuelle Lehrstellensituation</a:t>
            </a:r>
          </a:p>
        </p:txBody>
      </p:sp>
    </p:spTree>
    <p:extLst>
      <p:ext uri="{BB962C8B-B14F-4D97-AF65-F5344CB8AC3E}">
        <p14:creationId xmlns:p14="http://schemas.microsoft.com/office/powerpoint/2010/main" val="355748272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252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BC745-9786-7C6A-2947-512DAC2B23C0}"/>
            </a:ext>
          </a:extLst>
        </p:cNvPr>
        <p:cNvGrpSpPr/>
        <p:nvPr/>
      </p:nvGrpSpPr>
      <p:grpSpPr>
        <a:xfrm>
          <a:off x="0" y="0"/>
          <a:ext cx="0" cy="0"/>
          <a:chOff x="0" y="0"/>
          <a:chExt cx="0" cy="0"/>
        </a:xfrm>
      </p:grpSpPr>
      <p:pic>
        <p:nvPicPr>
          <p:cNvPr id="5122" name="Grafik 1">
            <a:extLst>
              <a:ext uri="{FF2B5EF4-FFF2-40B4-BE49-F238E27FC236}">
                <a16:creationId xmlns:a16="http://schemas.microsoft.com/office/drawing/2014/main" id="{A7240C5C-CA4C-BB0B-5409-F05AB65F80F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692151"/>
            <a:ext cx="1998663" cy="5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FAEA8602-6A27-D16B-9C9B-9B37CE8E7A6E}"/>
              </a:ext>
            </a:extLst>
          </p:cNvPr>
          <p:cNvSpPr txBox="1"/>
          <p:nvPr/>
        </p:nvSpPr>
        <p:spPr>
          <a:xfrm>
            <a:off x="744537" y="970464"/>
            <a:ext cx="3886200" cy="369332"/>
          </a:xfrm>
          <a:prstGeom prst="rect">
            <a:avLst/>
          </a:prstGeom>
          <a:noFill/>
        </p:spPr>
        <p:txBody>
          <a:bodyPr wrap="square" rtlCol="0">
            <a:spAutoFit/>
          </a:bodyPr>
          <a:lstStyle/>
          <a:p>
            <a:r>
              <a:rPr lang="de-CH" b="1" dirty="0"/>
              <a:t>Aktuelle Lehrstellensituation</a:t>
            </a:r>
          </a:p>
        </p:txBody>
      </p:sp>
      <p:sp>
        <p:nvSpPr>
          <p:cNvPr id="5" name="Textfeld 4">
            <a:extLst>
              <a:ext uri="{FF2B5EF4-FFF2-40B4-BE49-F238E27FC236}">
                <a16:creationId xmlns:a16="http://schemas.microsoft.com/office/drawing/2014/main" id="{65EB2B96-B613-D267-AD99-4A018A1BCE53}"/>
              </a:ext>
            </a:extLst>
          </p:cNvPr>
          <p:cNvSpPr txBox="1"/>
          <p:nvPr/>
        </p:nvSpPr>
        <p:spPr>
          <a:xfrm>
            <a:off x="962025" y="1638300"/>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Mehr Schulabgänger als in der Vergangenheit -&gt; Geburtenstärkere Jahrgänge</a:t>
            </a:r>
          </a:p>
        </p:txBody>
      </p:sp>
      <p:sp>
        <p:nvSpPr>
          <p:cNvPr id="3" name="Textfeld 2">
            <a:extLst>
              <a:ext uri="{FF2B5EF4-FFF2-40B4-BE49-F238E27FC236}">
                <a16:creationId xmlns:a16="http://schemas.microsoft.com/office/drawing/2014/main" id="{0C33F966-5766-6284-5A98-4A4E2FC79F6E}"/>
              </a:ext>
            </a:extLst>
          </p:cNvPr>
          <p:cNvSpPr txBox="1"/>
          <p:nvPr/>
        </p:nvSpPr>
        <p:spPr>
          <a:xfrm>
            <a:off x="962025" y="2036207"/>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Viele Lehrstellen bleiben nach wie vor unbesetzt</a:t>
            </a:r>
          </a:p>
        </p:txBody>
      </p:sp>
      <p:sp>
        <p:nvSpPr>
          <p:cNvPr id="4" name="Textfeld 3">
            <a:extLst>
              <a:ext uri="{FF2B5EF4-FFF2-40B4-BE49-F238E27FC236}">
                <a16:creationId xmlns:a16="http://schemas.microsoft.com/office/drawing/2014/main" id="{2258257E-B0D2-E6E1-DF55-C908021F5497}"/>
              </a:ext>
            </a:extLst>
          </p:cNvPr>
          <p:cNvSpPr txBox="1"/>
          <p:nvPr/>
        </p:nvSpPr>
        <p:spPr>
          <a:xfrm>
            <a:off x="962025" y="2434114"/>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b="1" dirty="0"/>
              <a:t>ca. 54% der Schüler machen eine Lehre</a:t>
            </a:r>
          </a:p>
        </p:txBody>
      </p:sp>
      <p:sp>
        <p:nvSpPr>
          <p:cNvPr id="6" name="Textfeld 5">
            <a:extLst>
              <a:ext uri="{FF2B5EF4-FFF2-40B4-BE49-F238E27FC236}">
                <a16:creationId xmlns:a16="http://schemas.microsoft.com/office/drawing/2014/main" id="{A819B011-A9D7-566C-0AD1-890FBC8FE036}"/>
              </a:ext>
            </a:extLst>
          </p:cNvPr>
          <p:cNvSpPr txBox="1"/>
          <p:nvPr/>
        </p:nvSpPr>
        <p:spPr>
          <a:xfrm>
            <a:off x="962025" y="2832021"/>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b="1" dirty="0"/>
              <a:t>ca. 29% der Schüler gehen ans Gymnasium </a:t>
            </a:r>
          </a:p>
        </p:txBody>
      </p:sp>
      <p:sp>
        <p:nvSpPr>
          <p:cNvPr id="7" name="Textfeld 6">
            <a:extLst>
              <a:ext uri="{FF2B5EF4-FFF2-40B4-BE49-F238E27FC236}">
                <a16:creationId xmlns:a16="http://schemas.microsoft.com/office/drawing/2014/main" id="{6713BBE9-6B0C-4690-E94D-37E1EA922DD4}"/>
              </a:ext>
            </a:extLst>
          </p:cNvPr>
          <p:cNvSpPr txBox="1"/>
          <p:nvPr/>
        </p:nvSpPr>
        <p:spPr>
          <a:xfrm>
            <a:off x="962025" y="3677603"/>
            <a:ext cx="10801350" cy="369332"/>
          </a:xfrm>
          <a:prstGeom prst="rect">
            <a:avLst/>
          </a:prstGeom>
          <a:noFill/>
        </p:spPr>
        <p:txBody>
          <a:bodyPr wrap="square" rtlCol="0">
            <a:spAutoFit/>
          </a:bodyPr>
          <a:lstStyle/>
          <a:p>
            <a:pPr marL="285750" indent="-285750">
              <a:buFont typeface="Arial" panose="020B0604020202020204" pitchFamily="34" charset="0"/>
              <a:buChar char="•"/>
            </a:pPr>
            <a:r>
              <a:rPr lang="de-CH" dirty="0">
                <a:solidFill>
                  <a:schemeClr val="bg1">
                    <a:lumMod val="65000"/>
                  </a:schemeClr>
                </a:solidFill>
              </a:rPr>
              <a:t>Vertragsauflösungen im Jahr 2024 auf Höchstwert von 10.4%  -&gt; </a:t>
            </a:r>
            <a:r>
              <a:rPr lang="de-CH" b="1" dirty="0">
                <a:solidFill>
                  <a:schemeClr val="bg1">
                    <a:lumMod val="65000"/>
                  </a:schemeClr>
                </a:solidFill>
              </a:rPr>
              <a:t>Automobil-Fachmann 21% </a:t>
            </a:r>
          </a:p>
        </p:txBody>
      </p:sp>
      <p:sp>
        <p:nvSpPr>
          <p:cNvPr id="8" name="Textfeld 7">
            <a:extLst>
              <a:ext uri="{FF2B5EF4-FFF2-40B4-BE49-F238E27FC236}">
                <a16:creationId xmlns:a16="http://schemas.microsoft.com/office/drawing/2014/main" id="{F2627E92-81D8-2B85-0742-7E0656854E55}"/>
              </a:ext>
            </a:extLst>
          </p:cNvPr>
          <p:cNvSpPr txBox="1"/>
          <p:nvPr/>
        </p:nvSpPr>
        <p:spPr>
          <a:xfrm>
            <a:off x="962025" y="4120992"/>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err="1">
                <a:solidFill>
                  <a:schemeClr val="bg1">
                    <a:lumMod val="65000"/>
                  </a:schemeClr>
                </a:solidFill>
              </a:rPr>
              <a:t>Bestehenquote</a:t>
            </a:r>
            <a:r>
              <a:rPr lang="de-CH" dirty="0">
                <a:solidFill>
                  <a:schemeClr val="bg1">
                    <a:lumMod val="65000"/>
                  </a:schemeClr>
                </a:solidFill>
              </a:rPr>
              <a:t> alle Berufe ist stabil bei 92%  -&gt; </a:t>
            </a:r>
            <a:r>
              <a:rPr lang="de-CH" b="1" dirty="0">
                <a:solidFill>
                  <a:schemeClr val="bg1">
                    <a:lumMod val="65000"/>
                  </a:schemeClr>
                </a:solidFill>
              </a:rPr>
              <a:t>Automobil-Fachmann 83%  </a:t>
            </a:r>
          </a:p>
        </p:txBody>
      </p:sp>
      <p:sp>
        <p:nvSpPr>
          <p:cNvPr id="9" name="Textfeld 8">
            <a:extLst>
              <a:ext uri="{FF2B5EF4-FFF2-40B4-BE49-F238E27FC236}">
                <a16:creationId xmlns:a16="http://schemas.microsoft.com/office/drawing/2014/main" id="{E70B7BD4-391A-6CE2-5010-2597018300A5}"/>
              </a:ext>
            </a:extLst>
          </p:cNvPr>
          <p:cNvSpPr txBox="1"/>
          <p:nvPr/>
        </p:nvSpPr>
        <p:spPr>
          <a:xfrm>
            <a:off x="962025" y="4537949"/>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dirty="0">
                <a:solidFill>
                  <a:schemeClr val="bg1">
                    <a:lumMod val="65000"/>
                  </a:schemeClr>
                </a:solidFill>
              </a:rPr>
              <a:t>Zweitausbildungen im Berufsfeld Automobil</a:t>
            </a:r>
          </a:p>
        </p:txBody>
      </p:sp>
      <p:sp>
        <p:nvSpPr>
          <p:cNvPr id="10" name="Textfeld 9">
            <a:extLst>
              <a:ext uri="{FF2B5EF4-FFF2-40B4-BE49-F238E27FC236}">
                <a16:creationId xmlns:a16="http://schemas.microsoft.com/office/drawing/2014/main" id="{8C07BFDA-BF81-2DD4-DAD4-D36FD8B4FADA}"/>
              </a:ext>
            </a:extLst>
          </p:cNvPr>
          <p:cNvSpPr txBox="1"/>
          <p:nvPr/>
        </p:nvSpPr>
        <p:spPr>
          <a:xfrm>
            <a:off x="962025" y="3251121"/>
            <a:ext cx="9182100" cy="36933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b="1" dirty="0"/>
              <a:t>ca. 14% absolvieren ein Brückenangebot/Zwischenlösung </a:t>
            </a:r>
          </a:p>
        </p:txBody>
      </p:sp>
    </p:spTree>
    <p:extLst>
      <p:ext uri="{BB962C8B-B14F-4D97-AF65-F5344CB8AC3E}">
        <p14:creationId xmlns:p14="http://schemas.microsoft.com/office/powerpoint/2010/main" val="1978720693"/>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Solothurn">
    <a:majorFont>
      <a:latin typeface="Frutiger LT Com 55 Roman"/>
      <a:ea typeface=""/>
      <a:cs typeface=""/>
    </a:majorFont>
    <a:minorFont>
      <a:latin typeface="Frutiger LT Com 55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Solothurn">
    <a:majorFont>
      <a:latin typeface="Frutiger LT Com 55 Roman"/>
      <a:ea typeface=""/>
      <a:cs typeface=""/>
    </a:majorFont>
    <a:minorFont>
      <a:latin typeface="Frutiger LT Com 55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Solothurn">
    <a:majorFont>
      <a:latin typeface="Frutiger LT Com 55 Roman"/>
      <a:ea typeface=""/>
      <a:cs typeface=""/>
    </a:majorFont>
    <a:minorFont>
      <a:latin typeface="Frutiger LT Com 55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8873AEE2553F84FA0E47DCAAD94CF4E" ma:contentTypeVersion="6" ma:contentTypeDescription="Ein neues Dokument erstellen." ma:contentTypeScope="" ma:versionID="61c261f56072847936c16bcaf63f87aa">
  <xsd:schema xmlns:xsd="http://www.w3.org/2001/XMLSchema" xmlns:xs="http://www.w3.org/2001/XMLSchema" xmlns:p="http://schemas.microsoft.com/office/2006/metadata/properties" xmlns:ns2="d62c4bd8-1a51-49ca-9c6c-6ea33b0e1cd0" xmlns:ns3="http://schemas.microsoft.com/sharepoint/v4" targetNamespace="http://schemas.microsoft.com/office/2006/metadata/properties" ma:root="true" ma:fieldsID="390e63e127fbcd339b987e9ff49f5b77" ns2:_="" ns3:_="">
    <xsd:import namespace="d62c4bd8-1a51-49ca-9c6c-6ea33b0e1cd0"/>
    <xsd:import namespace="http://schemas.microsoft.com/sharepoint/v4"/>
    <xsd:element name="properties">
      <xsd:complexType>
        <xsd:sequence>
          <xsd:element name="documentManagement">
            <xsd:complexType>
              <xsd:all>
                <xsd:element ref="ns2:Hauptprozess" minOccurs="0"/>
                <xsd:element ref="ns2:Prozessowner" minOccurs="0"/>
                <xsd:element ref="ns2:Dokumenttyp" minOccurs="0"/>
                <xsd:element ref="ns2:Archiv" minOccurs="0"/>
                <xsd:element ref="ns2:Dok_x002d_Version"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2c4bd8-1a51-49ca-9c6c-6ea33b0e1cd0" elementFormDefault="qualified">
    <xsd:import namespace="http://schemas.microsoft.com/office/2006/documentManagement/types"/>
    <xsd:import namespace="http://schemas.microsoft.com/office/infopath/2007/PartnerControls"/>
    <xsd:element name="Hauptprozess" ma:index="8" nillable="true" ma:displayName="Hauptprozess" ma:format="Dropdown" ma:internalName="Hauptprozess">
      <xsd:simpleType>
        <xsd:restriction base="dms:Choice">
          <xsd:enumeration value="A1 Management"/>
          <xsd:enumeration value="A2 Managementsystem"/>
          <xsd:enumeration value="A3 Messung Analyse Verbesserung"/>
          <xsd:enumeration value="B1 Personal"/>
          <xsd:enumeration value="B2 Infrastruktur"/>
          <xsd:enumeration value="C1 Kurswesen"/>
          <xsd:enumeration value="C2 AVOR Modellaufbau"/>
          <xsd:enumeration value="C3 Expertentätigkeit Prüfungswesen"/>
          <xsd:enumeration value="D1 Administration"/>
          <xsd:enumeration value="D2 Einkauf"/>
          <xsd:enumeration value="D3 Neue Kurse"/>
          <xsd:enumeration value="D4 Oeffentlichkeitsarbeit"/>
          <xsd:enumeration value="D5 EDV"/>
        </xsd:restriction>
      </xsd:simpleType>
    </xsd:element>
    <xsd:element name="Prozessowner" ma:index="9" nillable="true" ma:displayName="Prozessowner" ma:format="Dropdown" ma:internalName="Prozessowner">
      <xsd:simpleType>
        <xsd:restriction base="dms:Choice">
          <xsd:enumeration value="Delegierter des Vorstandes"/>
          <xsd:enumeration value="Geschäftsführer"/>
          <xsd:enumeration value="Ausbildungsleiter"/>
          <xsd:enumeration value="Kursleiter"/>
        </xsd:restriction>
      </xsd:simpleType>
    </xsd:element>
    <xsd:element name="Dokumenttyp" ma:index="10" nillable="true" ma:displayName="Dokumenttyp" ma:format="Dropdown" ma:internalName="Dokumenttyp">
      <xsd:simpleType>
        <xsd:restriction base="dms:Choice">
          <xsd:enumeration value="1 Prozess"/>
          <xsd:enumeration value="2 Formular"/>
          <xsd:enumeration value="3 Richtlinien"/>
          <xsd:enumeration value="4 Checklisten"/>
          <xsd:enumeration value="5 Bedienungsanleitung"/>
        </xsd:restriction>
      </xsd:simpleType>
    </xsd:element>
    <xsd:element name="Archiv" ma:index="11" nillable="true" ma:displayName="Archiv" ma:default="0" ma:internalName="Archiv">
      <xsd:simpleType>
        <xsd:restriction base="dms:Boolean"/>
      </xsd:simpleType>
    </xsd:element>
    <xsd:element name="Dok_x002d_Version" ma:index="12" nillable="true" ma:displayName="Dok-Version" ma:internalName="Dok_x002d_Ver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rozessowner xmlns="d62c4bd8-1a51-49ca-9c6c-6ea33b0e1cd0">Geschäftsführer</Prozessowner>
    <Dok_x002d_Version xmlns="d62c4bd8-1a51-49ca-9c6c-6ea33b0e1cd0" xsi:nil="true"/>
    <Dokumenttyp xmlns="d62c4bd8-1a51-49ca-9c6c-6ea33b0e1cd0">5 Bedienungsanleitung</Dokumenttyp>
    <Hauptprozess xmlns="d62c4bd8-1a51-49ca-9c6c-6ea33b0e1cd0">D5 EDV</Hauptprozess>
    <Archiv xmlns="d62c4bd8-1a51-49ca-9c6c-6ea33b0e1cd0">false</Archiv>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71D1C6-370C-4175-BD19-9ED7916BCE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2c4bd8-1a51-49ca-9c6c-6ea33b0e1cd0"/>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0ED0A1-A40C-4EEC-AAD4-9818F9CB93AD}">
  <ds:schemaRefs>
    <ds:schemaRef ds:uri="http://schemas.microsoft.com/sharepoint/v4"/>
    <ds:schemaRef ds:uri="http://purl.org/dc/elements/1.1/"/>
    <ds:schemaRef ds:uri="http://schemas.microsoft.com/office/2006/documentManagement/types"/>
    <ds:schemaRef ds:uri="http://schemas.microsoft.com/office/infopath/2007/PartnerControls"/>
    <ds:schemaRef ds:uri="http://purl.org/dc/dcmitype/"/>
    <ds:schemaRef ds:uri="http://www.w3.org/XML/1998/namespace"/>
    <ds:schemaRef ds:uri="d62c4bd8-1a51-49ca-9c6c-6ea33b0e1cd0"/>
    <ds:schemaRef ds:uri="http://purl.org/dc/terms/"/>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EEF0F600-2168-4EB7-8A7D-B20D975052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3388</Words>
  <Application>Microsoft Office PowerPoint</Application>
  <PresentationFormat>Breitbild</PresentationFormat>
  <Paragraphs>533</Paragraphs>
  <Slides>80</Slides>
  <Notes>36</Notes>
  <HiddenSlides>0</HiddenSlides>
  <MMClips>0</MMClips>
  <ScaleCrop>false</ScaleCrop>
  <HeadingPairs>
    <vt:vector size="8" baseType="variant">
      <vt:variant>
        <vt:lpstr>Verwendete Schriftarten</vt:lpstr>
      </vt:variant>
      <vt:variant>
        <vt:i4>12</vt:i4>
      </vt:variant>
      <vt:variant>
        <vt:lpstr>Design</vt:lpstr>
      </vt:variant>
      <vt:variant>
        <vt:i4>2</vt:i4>
      </vt:variant>
      <vt:variant>
        <vt:lpstr>Eingebettete OLE-Server</vt:lpstr>
      </vt:variant>
      <vt:variant>
        <vt:i4>1</vt:i4>
      </vt:variant>
      <vt:variant>
        <vt:lpstr>Folientitel</vt:lpstr>
      </vt:variant>
      <vt:variant>
        <vt:i4>80</vt:i4>
      </vt:variant>
    </vt:vector>
  </HeadingPairs>
  <TitlesOfParts>
    <vt:vector size="95" baseType="lpstr">
      <vt:lpstr>ＭＳ Ｐゴシック</vt:lpstr>
      <vt:lpstr>Adobe Gothic Std B</vt:lpstr>
      <vt:lpstr>Aptos</vt:lpstr>
      <vt:lpstr>Arial</vt:lpstr>
      <vt:lpstr>Calibri</vt:lpstr>
      <vt:lpstr>Calibri Light</vt:lpstr>
      <vt:lpstr>Frutiger 55 Roman</vt:lpstr>
      <vt:lpstr>Frutiger LT Com 55 Roman</vt:lpstr>
      <vt:lpstr>Times</vt:lpstr>
      <vt:lpstr>Times New Roman</vt:lpstr>
      <vt:lpstr>Verdana</vt:lpstr>
      <vt:lpstr>Wingdings</vt:lpstr>
      <vt:lpstr>Office Theme</vt:lpstr>
      <vt:lpstr>Benutzerdefiniertes Design</vt:lpstr>
      <vt:lpstr>Worksheet</vt:lpstr>
      <vt:lpstr> </vt:lpstr>
      <vt:lpstr>PowerPoint-Präsentation</vt:lpstr>
      <vt:lpstr>PowerPoint-Präsentation</vt:lpstr>
      <vt:lpstr>PowerPoint-Präsentation</vt:lpstr>
      <vt:lpstr>PowerPoint-Präsentation</vt:lpstr>
      <vt:lpstr>Anzahl 16-jährige Personen im Kt. SO (Quelle: AFIN Stichtag 31.12.2022)</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Informationen der GIBS Solothurn</vt:lpstr>
      <vt:lpstr>Informationen der GIBS Solothurn</vt:lpstr>
      <vt:lpstr>Lerncoaching</vt:lpstr>
      <vt:lpstr>Lerncoaching</vt:lpstr>
      <vt:lpstr>Lerncoaching</vt:lpstr>
      <vt:lpstr>Klassengrösse, -trennung, -zusammenlegung</vt:lpstr>
      <vt:lpstr>Klassengrösse, -trennung, -zusammenlegung</vt:lpstr>
      <vt:lpstr>Klassengrösse, -trennung, -zusammenlegung</vt:lpstr>
      <vt:lpstr>Fragen?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Allgemeine Informationen</vt:lpstr>
      <vt:lpstr>Unsere Branchen ab dem Jahr 2022</vt:lpstr>
      <vt:lpstr>Das Grundbildungs-Autohaus ab dem Jahr 2022</vt:lpstr>
      <vt:lpstr>PowerPoint-Präsentation</vt:lpstr>
      <vt:lpstr>PowerPoint-Präsentation</vt:lpstr>
      <vt:lpstr>Mindestanforderungen an Betriebe und Berufsbildner*innen</vt:lpstr>
      <vt:lpstr>Mindestsortimentsliste Automobil Sales</vt:lpstr>
      <vt:lpstr>Die betrieblichen Bildungspläne</vt:lpstr>
      <vt:lpstr>PowerPoint-Präsentation</vt:lpstr>
      <vt:lpstr>Statistik Lehrverhältnisse EFZ/EBA</vt:lpstr>
      <vt:lpstr>Wo finde ich die wichtigsten Informationen zu den DH-Berufen?</vt:lpstr>
      <vt:lpstr>PowerPoint-Präsentation</vt:lpstr>
      <vt:lpstr>PowerPoint-Präsentation</vt:lpstr>
      <vt:lpstr>PowerPoint-Präsentation</vt:lpstr>
      <vt:lpstr>Das duale Bildungssystem</vt:lpstr>
      <vt:lpstr>Höhere Berufsbildung (HBB) AGVS</vt:lpstr>
      <vt:lpstr>PowerPoint-Präsentation</vt:lpstr>
      <vt:lpstr>Weiterbildung – Automobil-Diagnostiker:in mit eidg. Fachausweis</vt:lpstr>
      <vt:lpstr>Weiterbildung – Automobil-Werkstattkoordinator:in mit eidg. Fachausweis</vt:lpstr>
      <vt:lpstr>Weiterbildung – Automobil-Werkstattkoordinator:in mit eidg. Fachausweis</vt:lpstr>
      <vt:lpstr>Weiterbildung – Automobil-Serviceberater:in mit eidg. Fachausweis</vt:lpstr>
      <vt:lpstr>Weiterbildung – Automobil-Serviceberater:in mit eidg. Fachausweis</vt:lpstr>
      <vt:lpstr>PowerPoint-Präsentation</vt:lpstr>
      <vt:lpstr>Weiterbildung – Automobil-Verkaufsberater:in mit eidg. Fachausweis</vt:lpstr>
      <vt:lpstr>Weiterbildung – Automobil-Verkaufsberater:in mit eidg. Fachausweis </vt:lpstr>
      <vt:lpstr>PowerPoint-Präsentation</vt:lpstr>
      <vt:lpstr>Weiterbildung – Fahrzeugrestaurator:in mit eidg. Fachausweis Fachrichtung Automobiltechnik</vt:lpstr>
      <vt:lpstr>Weiterbildung – Strassenhelfer:in mit eidg. Fachausweis Fachrichtung Automobiltechnik</vt:lpstr>
      <vt:lpstr>Weiterbildung – Strassenhelfer:in mit eidg. Fachausweis</vt:lpstr>
      <vt:lpstr>Weiterbildung – Diplomierte:r Betriebswirt:in im Automobilgewerbe </vt:lpstr>
      <vt:lpstr>Weiterbildung – Diplomierte:r Betriebswirt:in im Automobilgewerbe </vt:lpstr>
      <vt:lpstr>Bilde dich weiter – der Bund unterstützt dich dabei</vt:lpstr>
      <vt:lpstr>Bildungsbewilligung für Automobil-Mechatroniker:in</vt:lpstr>
      <vt:lpstr>Bildungsbewilligung für Automobil-Mechatroniker:in</vt:lpstr>
      <vt:lpstr>SwissSkills 2025 in Bern  Interessentenliste für Lehrabgänger 2024</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SEPHIR-Schulung Berufsbildner</dc:title>
  <dc:creator>Hanspeter Selb</dc:creator>
  <cp:lastModifiedBy>Thomas Jenni</cp:lastModifiedBy>
  <cp:revision>250</cp:revision>
  <cp:lastPrinted>2023-01-05T11:20:06Z</cp:lastPrinted>
  <dcterms:created xsi:type="dcterms:W3CDTF">2014-05-06T12:49:31Z</dcterms:created>
  <dcterms:modified xsi:type="dcterms:W3CDTF">2025-01-07T09:24:36Z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0x01010008873AEE2553F84FA0E47DCAAD94CF4E</vt:lpwstr>
  </property>
</Properties>
</file>